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7"/>
  </p:sldMasterIdLst>
  <p:notesMasterIdLst>
    <p:notesMasterId r:id="rId14"/>
  </p:notesMasterIdLst>
  <p:handoutMasterIdLst>
    <p:handoutMasterId r:id="rId15"/>
  </p:handoutMasterIdLst>
  <p:sldIdLst>
    <p:sldId id="268" r:id="rId8"/>
    <p:sldId id="269" r:id="rId9"/>
    <p:sldId id="270" r:id="rId10"/>
    <p:sldId id="271" r:id="rId11"/>
    <p:sldId id="272" r:id="rId12"/>
    <p:sldId id="273" r:id="rId1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r>
              <a:rPr lang="en-US" smtClean="0"/>
              <a:t>This presentations reflects my personal views only and does not reflect BMS company's position</a:t>
            </a:r>
            <a:endParaRPr lang="en-US"/>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4C167763-CBC7-44FB-A125-1C56DF2B00FC}" type="datetimeFigureOut">
              <a:rPr lang="en-US" smtClean="0"/>
              <a:pPr/>
              <a:t>9/25/2013</a:t>
            </a:fld>
            <a:endParaRPr lang="en-US"/>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FEE682F0-9228-47EA-AF1F-7569F780623A}" type="slidenum">
              <a:rPr lang="en-US" smtClean="0"/>
              <a:pPr/>
              <a:t>‹#›</a:t>
            </a:fld>
            <a:endParaRPr lang="en-US"/>
          </a:p>
        </p:txBody>
      </p:sp>
    </p:spTree>
    <p:extLst>
      <p:ext uri="{BB962C8B-B14F-4D97-AF65-F5344CB8AC3E}">
        <p14:creationId xmlns:p14="http://schemas.microsoft.com/office/powerpoint/2010/main" val="263538472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r>
              <a:rPr lang="en-US" smtClean="0"/>
              <a:t>This presentations reflects my personal views only and does not reflect BMS company's position</a:t>
            </a:r>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9A02AEFD-B200-4427-9970-E9280AB56F74}" type="datetimeFigureOut">
              <a:rPr lang="en-US" smtClean="0"/>
              <a:pPr/>
              <a:t>9/25/2013</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0D497DC-889B-4E57-98D5-6C86CE37364F}" type="slidenum">
              <a:rPr lang="en-US" smtClean="0"/>
              <a:pPr/>
              <a:t>‹#›</a:t>
            </a:fld>
            <a:endParaRPr lang="en-US"/>
          </a:p>
        </p:txBody>
      </p:sp>
    </p:spTree>
    <p:extLst>
      <p:ext uri="{BB962C8B-B14F-4D97-AF65-F5344CB8AC3E}">
        <p14:creationId xmlns:p14="http://schemas.microsoft.com/office/powerpoint/2010/main" val="368232671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25A90A-13CC-4681-93C6-D4AE43E1B270}" type="datetime1">
              <a:rPr lang="en-US" smtClean="0"/>
              <a:pPr/>
              <a:t>9/25/2013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This presentations reflects my personal views only and does not reflect BMS Company's position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AD09DF-D264-469C-A96D-630A5FEB33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133070-09D7-4ABA-B100-17A4E3CB4163}" type="datetime1">
              <a:rPr lang="en-US" smtClean="0"/>
              <a:pPr/>
              <a:t>9/25/2013</a:t>
            </a:fld>
            <a:endParaRPr lang="en-US"/>
          </a:p>
        </p:txBody>
      </p:sp>
      <p:sp>
        <p:nvSpPr>
          <p:cNvPr id="5" name="Footer Placeholder 4"/>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6" name="Slide Number Placeholder 5"/>
          <p:cNvSpPr>
            <a:spLocks noGrp="1"/>
          </p:cNvSpPr>
          <p:nvPr>
            <p:ph type="sldNum" sz="quarter" idx="12"/>
          </p:nvPr>
        </p:nvSpPr>
        <p:spPr/>
        <p:txBody>
          <a:bodyPr/>
          <a:lstStyle>
            <a:extLst/>
          </a:lstStyle>
          <a:p>
            <a:fld id="{F3AD09DF-D264-469C-A96D-630A5FEB33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16AE80-E1D8-4C3A-A93B-05DBFCA98925}" type="datetime1">
              <a:rPr lang="en-US" smtClean="0"/>
              <a:pPr/>
              <a:t>9/25/2013</a:t>
            </a:fld>
            <a:endParaRPr lang="en-US"/>
          </a:p>
        </p:txBody>
      </p:sp>
      <p:sp>
        <p:nvSpPr>
          <p:cNvPr id="5" name="Footer Placeholder 4"/>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6" name="Slide Number Placeholder 5"/>
          <p:cNvSpPr>
            <a:spLocks noGrp="1"/>
          </p:cNvSpPr>
          <p:nvPr>
            <p:ph type="sldNum" sz="quarter" idx="12"/>
          </p:nvPr>
        </p:nvSpPr>
        <p:spPr/>
        <p:txBody>
          <a:bodyPr/>
          <a:lstStyle>
            <a:extLst/>
          </a:lstStyle>
          <a:p>
            <a:fld id="{F3AD09DF-D264-469C-A96D-630A5FEB33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C5FFFD-482C-42E1-AB33-4B458FB6562E}" type="datetime1">
              <a:rPr lang="en-US" smtClean="0"/>
              <a:pPr/>
              <a:t>9/25/2013</a:t>
            </a:fld>
            <a:endParaRPr lang="en-US"/>
          </a:p>
        </p:txBody>
      </p:sp>
      <p:sp>
        <p:nvSpPr>
          <p:cNvPr id="5" name="Footer Placeholder 4"/>
          <p:cNvSpPr>
            <a:spLocks noGrp="1"/>
          </p:cNvSpPr>
          <p:nvPr>
            <p:ph type="ftr" sz="quarter" idx="11"/>
          </p:nvPr>
        </p:nvSpPr>
        <p:spPr>
          <a:xfrm>
            <a:off x="3707904" y="6381328"/>
            <a:ext cx="4968552" cy="391741"/>
          </a:xfrm>
        </p:spPr>
        <p:txBody>
          <a:bodyPr/>
          <a:lstStyle>
            <a:extLst/>
          </a:lstStyle>
          <a:p>
            <a:r>
              <a:rPr lang="en-US" dirty="0" smtClean="0"/>
              <a:t>This presentations reflects my personal views only and does not reflect BMS Company's position</a:t>
            </a:r>
            <a:endParaRPr lang="en-US" dirty="0"/>
          </a:p>
        </p:txBody>
      </p:sp>
      <p:sp>
        <p:nvSpPr>
          <p:cNvPr id="6" name="Slide Number Placeholder 5"/>
          <p:cNvSpPr>
            <a:spLocks noGrp="1"/>
          </p:cNvSpPr>
          <p:nvPr>
            <p:ph type="sldNum" sz="quarter" idx="12"/>
          </p:nvPr>
        </p:nvSpPr>
        <p:spPr/>
        <p:txBody>
          <a:bodyPr/>
          <a:lstStyle>
            <a:extLst/>
          </a:lstStyle>
          <a:p>
            <a:fld id="{F3AD09DF-D264-469C-A96D-630A5FEB333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8885D1-097A-436B-ACE3-87AE88E7025C}" type="datetime1">
              <a:rPr lang="en-US" smtClean="0"/>
              <a:pPr/>
              <a:t>9/25/2013</a:t>
            </a:fld>
            <a:endParaRPr lang="en-US"/>
          </a:p>
        </p:txBody>
      </p:sp>
      <p:sp>
        <p:nvSpPr>
          <p:cNvPr id="5" name="Footer Placeholder 4"/>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6" name="Slide Number Placeholder 5"/>
          <p:cNvSpPr>
            <a:spLocks noGrp="1"/>
          </p:cNvSpPr>
          <p:nvPr>
            <p:ph type="sldNum" sz="quarter" idx="12"/>
          </p:nvPr>
        </p:nvSpPr>
        <p:spPr/>
        <p:txBody>
          <a:bodyPr/>
          <a:lstStyle>
            <a:extLst/>
          </a:lstStyle>
          <a:p>
            <a:fld id="{F3AD09DF-D264-469C-A96D-630A5FEB333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78E76F-49EE-47A3-9870-E68D48A93CD0}" type="datetime1">
              <a:rPr lang="en-US" smtClean="0"/>
              <a:pPr/>
              <a:t>9/25/2013</a:t>
            </a:fld>
            <a:endParaRPr lang="en-US"/>
          </a:p>
        </p:txBody>
      </p:sp>
      <p:sp>
        <p:nvSpPr>
          <p:cNvPr id="6" name="Footer Placeholder 5"/>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7" name="Slide Number Placeholder 6"/>
          <p:cNvSpPr>
            <a:spLocks noGrp="1"/>
          </p:cNvSpPr>
          <p:nvPr>
            <p:ph type="sldNum" sz="quarter" idx="12"/>
          </p:nvPr>
        </p:nvSpPr>
        <p:spPr/>
        <p:txBody>
          <a:bodyPr/>
          <a:lstStyle>
            <a:extLst/>
          </a:lstStyle>
          <a:p>
            <a:fld id="{F3AD09DF-D264-469C-A96D-630A5FEB333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BEBBFA-A09E-4993-983F-9D33A28618CD}" type="datetime1">
              <a:rPr lang="en-US" smtClean="0"/>
              <a:pPr/>
              <a:t>9/25/2013</a:t>
            </a:fld>
            <a:endParaRPr lang="en-US"/>
          </a:p>
        </p:txBody>
      </p:sp>
      <p:sp>
        <p:nvSpPr>
          <p:cNvPr id="8" name="Footer Placeholder 7"/>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9" name="Slide Number Placeholder 8"/>
          <p:cNvSpPr>
            <a:spLocks noGrp="1"/>
          </p:cNvSpPr>
          <p:nvPr>
            <p:ph type="sldNum" sz="quarter" idx="12"/>
          </p:nvPr>
        </p:nvSpPr>
        <p:spPr/>
        <p:txBody>
          <a:bodyPr/>
          <a:lstStyle>
            <a:extLst/>
          </a:lstStyle>
          <a:p>
            <a:fld id="{F3AD09DF-D264-469C-A96D-630A5FEB33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3289EE2-F328-4188-ABF7-4D6A09AFCD30}" type="datetime1">
              <a:rPr lang="en-US" smtClean="0"/>
              <a:pPr/>
              <a:t>9/25/2013</a:t>
            </a:fld>
            <a:endParaRPr lang="en-US"/>
          </a:p>
        </p:txBody>
      </p:sp>
      <p:sp>
        <p:nvSpPr>
          <p:cNvPr id="4" name="Footer Placeholder 3"/>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5" name="Slide Number Placeholder 4"/>
          <p:cNvSpPr>
            <a:spLocks noGrp="1"/>
          </p:cNvSpPr>
          <p:nvPr>
            <p:ph type="sldNum" sz="quarter" idx="12"/>
          </p:nvPr>
        </p:nvSpPr>
        <p:spPr/>
        <p:txBody>
          <a:bodyPr/>
          <a:lstStyle>
            <a:extLst/>
          </a:lstStyle>
          <a:p>
            <a:fld id="{F3AD09DF-D264-469C-A96D-630A5FEB333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20E0FC-4D93-4A7B-B542-CC154E390459}" type="datetime1">
              <a:rPr lang="en-US" smtClean="0"/>
              <a:pPr/>
              <a:t>9/25/2013</a:t>
            </a:fld>
            <a:endParaRPr lang="en-US"/>
          </a:p>
        </p:txBody>
      </p:sp>
      <p:sp>
        <p:nvSpPr>
          <p:cNvPr id="3" name="Footer Placeholder 2"/>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4" name="Slide Number Placeholder 3"/>
          <p:cNvSpPr>
            <a:spLocks noGrp="1"/>
          </p:cNvSpPr>
          <p:nvPr>
            <p:ph type="sldNum" sz="quarter" idx="12"/>
          </p:nvPr>
        </p:nvSpPr>
        <p:spPr/>
        <p:txBody>
          <a:bodyPr/>
          <a:lstStyle>
            <a:extLst/>
          </a:lstStyle>
          <a:p>
            <a:fld id="{F3AD09DF-D264-469C-A96D-630A5FEB33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F11711-1C87-4A5A-80DE-205FAA2D54BB}" type="datetime1">
              <a:rPr lang="en-US" smtClean="0"/>
              <a:pPr/>
              <a:t>9/25/2013</a:t>
            </a:fld>
            <a:endParaRPr lang="en-US"/>
          </a:p>
        </p:txBody>
      </p:sp>
      <p:sp>
        <p:nvSpPr>
          <p:cNvPr id="6" name="Footer Placeholder 5"/>
          <p:cNvSpPr>
            <a:spLocks noGrp="1"/>
          </p:cNvSpPr>
          <p:nvPr>
            <p:ph type="ftr" sz="quarter" idx="11"/>
          </p:nvPr>
        </p:nvSpPr>
        <p:spPr/>
        <p:txBody>
          <a:bodyPr/>
          <a:lstStyle>
            <a:extLst/>
          </a:lstStyle>
          <a:p>
            <a:r>
              <a:rPr lang="en-US" smtClean="0"/>
              <a:t>This presentations reflects my personal views only and does not reflect BMS Company's position</a:t>
            </a:r>
            <a:endParaRPr lang="en-US"/>
          </a:p>
        </p:txBody>
      </p:sp>
      <p:sp>
        <p:nvSpPr>
          <p:cNvPr id="7" name="Slide Number Placeholder 6"/>
          <p:cNvSpPr>
            <a:spLocks noGrp="1"/>
          </p:cNvSpPr>
          <p:nvPr>
            <p:ph type="sldNum" sz="quarter" idx="12"/>
          </p:nvPr>
        </p:nvSpPr>
        <p:spPr/>
        <p:txBody>
          <a:bodyPr/>
          <a:lstStyle>
            <a:extLst/>
          </a:lstStyle>
          <a:p>
            <a:fld id="{F3AD09DF-D264-469C-A96D-630A5FEB33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F6973D-C2EE-4DF8-873B-38BA081A602E}" type="datetime1">
              <a:rPr lang="en-US" smtClean="0"/>
              <a:pPr/>
              <a:t>9/25/2013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This presentations reflects my personal views only and does not reflect BMS Company's position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AD09DF-D264-469C-A96D-630A5FEB333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55FF0-8B7C-41B7-ABE6-883D474B8406}" type="datetime1">
              <a:rPr lang="en-US" smtClean="0"/>
              <a:pPr/>
              <a:t>9/25/2013</a:t>
            </a:fld>
            <a:endParaRPr lang="en-US"/>
          </a:p>
        </p:txBody>
      </p:sp>
      <p:sp>
        <p:nvSpPr>
          <p:cNvPr id="22" name="Footer Placeholder 21"/>
          <p:cNvSpPr>
            <a:spLocks noGrp="1"/>
          </p:cNvSpPr>
          <p:nvPr>
            <p:ph type="ftr" sz="quarter" idx="3"/>
          </p:nvPr>
        </p:nvSpPr>
        <p:spPr>
          <a:xfrm>
            <a:off x="3851920" y="6407944"/>
            <a:ext cx="4824536"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This presentations reflects my personal views only and does not reflect BMS Company's position</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AD09DF-D264-469C-A96D-630A5FEB333C}" type="slidenum">
              <a:rPr lang="en-US" smtClean="0"/>
              <a:pPr/>
              <a:t>‹#›</a:t>
            </a:fld>
            <a:endParaRPr lang="en-US"/>
          </a:p>
        </p:txBody>
      </p:sp>
      <p:sp>
        <p:nvSpPr>
          <p:cNvPr id="11" name="Title 4"/>
          <p:cNvSpPr txBox="1">
            <a:spLocks/>
          </p:cNvSpPr>
          <p:nvPr userDrawn="1"/>
        </p:nvSpPr>
        <p:spPr>
          <a:xfrm>
            <a:off x="457200" y="273050"/>
            <a:ext cx="8229600" cy="114300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ETHICS – International Society of</a:t>
            </a:r>
            <a:br>
              <a:rPr kumimoji="0" lang="en-US"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Healthcare Ethics </a:t>
            </a:r>
            <a:br>
              <a:rPr kumimoji="0" lang="en-US"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and Compliance Professionals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16" name="Picture 2" descr="C:\Documents and Settings\charnybo\My Documents\My Pictures\Graphisms\ETHICS LOGO.png"/>
          <p:cNvPicPr>
            <a:picLocks noChangeAspect="1" noChangeArrowheads="1"/>
          </p:cNvPicPr>
          <p:nvPr userDrawn="1"/>
        </p:nvPicPr>
        <p:blipFill>
          <a:blip r:embed="rId14" cstate="print"/>
          <a:srcRect/>
          <a:stretch>
            <a:fillRect/>
          </a:stretch>
        </p:blipFill>
        <p:spPr bwMode="auto">
          <a:xfrm>
            <a:off x="611560" y="188640"/>
            <a:ext cx="1296144" cy="1184336"/>
          </a:xfrm>
          <a:prstGeom prst="rect">
            <a:avLst/>
          </a:prstGeom>
          <a:noFill/>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n-US" sz="2400" dirty="0" smtClean="0"/>
              <a:t>ETHICS – International Society of</a:t>
            </a:r>
            <a:br>
              <a:rPr lang="en-US" sz="2400" dirty="0" smtClean="0"/>
            </a:br>
            <a:r>
              <a:rPr lang="en-US" sz="2400" dirty="0" smtClean="0"/>
              <a:t>Healthcare Ethics </a:t>
            </a:r>
            <a:br>
              <a:rPr lang="en-US" sz="2400" dirty="0" smtClean="0"/>
            </a:br>
            <a:r>
              <a:rPr lang="en-US" sz="2400" dirty="0" smtClean="0"/>
              <a:t>and Compliance Professionals</a:t>
            </a:r>
            <a:endParaRPr lang="en-US" sz="2400" dirty="0"/>
          </a:p>
        </p:txBody>
      </p:sp>
      <p:sp>
        <p:nvSpPr>
          <p:cNvPr id="2" name="Content Placeholder 1"/>
          <p:cNvSpPr>
            <a:spLocks noGrp="1"/>
          </p:cNvSpPr>
          <p:nvPr>
            <p:ph sz="quarter" idx="2"/>
          </p:nvPr>
        </p:nvSpPr>
        <p:spPr>
          <a:xfrm>
            <a:off x="611560" y="1581414"/>
            <a:ext cx="7992888" cy="4727906"/>
          </a:xfrm>
        </p:spPr>
        <p:txBody>
          <a:bodyPr>
            <a:noAutofit/>
          </a:bodyPr>
          <a:lstStyle/>
          <a:p>
            <a:pPr marL="85725" indent="0">
              <a:buNone/>
            </a:pPr>
            <a:endParaRPr lang="en-US" b="1" dirty="0" smtClean="0"/>
          </a:p>
          <a:p>
            <a:pPr marL="85725" indent="0">
              <a:buNone/>
            </a:pPr>
            <a:endParaRPr lang="en-US" b="1" dirty="0" smtClean="0"/>
          </a:p>
          <a:p>
            <a:pPr marL="85725" indent="0">
              <a:buNone/>
            </a:pPr>
            <a:endParaRPr lang="en-US" b="1" dirty="0" smtClean="0"/>
          </a:p>
          <a:p>
            <a:pPr marL="85725" indent="0">
              <a:buNone/>
            </a:pPr>
            <a:endParaRPr lang="en-US" b="1" dirty="0" smtClean="0"/>
          </a:p>
          <a:p>
            <a:pPr marL="85725" indent="0">
              <a:buNone/>
            </a:pPr>
            <a:r>
              <a:rPr lang="en-US" b="1" dirty="0" smtClean="0"/>
              <a:t>General Assembly</a:t>
            </a:r>
          </a:p>
          <a:p>
            <a:pPr marL="85725" indent="0">
              <a:buNone/>
            </a:pPr>
            <a:r>
              <a:rPr lang="en-US" dirty="0" smtClean="0"/>
              <a:t>London 26 September 2013</a:t>
            </a:r>
            <a:endParaRPr lang="en-US" dirty="0"/>
          </a:p>
        </p:txBody>
      </p:sp>
      <p:sp>
        <p:nvSpPr>
          <p:cNvPr id="4" name="Slide Number Placeholder 3"/>
          <p:cNvSpPr>
            <a:spLocks noGrp="1"/>
          </p:cNvSpPr>
          <p:nvPr>
            <p:ph type="sldNum" sz="quarter" idx="12"/>
          </p:nvPr>
        </p:nvSpPr>
        <p:spPr/>
        <p:txBody>
          <a:bodyPr/>
          <a:lstStyle/>
          <a:p>
            <a:fld id="{F3AD09DF-D264-469C-A96D-630A5FEB333C}" type="slidenum">
              <a:rPr lang="en-US" smtClean="0"/>
              <a:pPr/>
              <a:t>1</a:t>
            </a:fld>
            <a:endParaRPr lang="en-US"/>
          </a:p>
        </p:txBody>
      </p:sp>
      <p:pic>
        <p:nvPicPr>
          <p:cNvPr id="26626" name="Picture 2" descr="C:\Documents and Settings\charnybo\My Documents\My Pictures\Graphisms\ETHICS LOGO.png"/>
          <p:cNvPicPr>
            <a:picLocks noChangeAspect="1" noChangeArrowheads="1"/>
          </p:cNvPicPr>
          <p:nvPr/>
        </p:nvPicPr>
        <p:blipFill>
          <a:blip r:embed="rId2" cstate="print"/>
          <a:srcRect/>
          <a:stretch>
            <a:fillRect/>
          </a:stretch>
        </p:blipFill>
        <p:spPr bwMode="auto">
          <a:xfrm>
            <a:off x="611560" y="188640"/>
            <a:ext cx="1296144" cy="118433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n-US" sz="2400" dirty="0" smtClean="0"/>
              <a:t>ETHICS – International Society of</a:t>
            </a:r>
            <a:br>
              <a:rPr lang="en-US" sz="2400" dirty="0" smtClean="0"/>
            </a:br>
            <a:r>
              <a:rPr lang="en-US" sz="2400" dirty="0" smtClean="0"/>
              <a:t>Healthcare Ethics </a:t>
            </a:r>
            <a:br>
              <a:rPr lang="en-US" sz="2400" dirty="0" smtClean="0"/>
            </a:br>
            <a:r>
              <a:rPr lang="en-US" sz="2400" dirty="0" smtClean="0"/>
              <a:t>and Compliance Professionals</a:t>
            </a:r>
            <a:endParaRPr lang="en-US" sz="2400" dirty="0"/>
          </a:p>
        </p:txBody>
      </p:sp>
      <p:sp>
        <p:nvSpPr>
          <p:cNvPr id="2" name="Content Placeholder 1"/>
          <p:cNvSpPr>
            <a:spLocks noGrp="1"/>
          </p:cNvSpPr>
          <p:nvPr>
            <p:ph sz="quarter" idx="2"/>
          </p:nvPr>
        </p:nvSpPr>
        <p:spPr>
          <a:xfrm>
            <a:off x="289560" y="1581414"/>
            <a:ext cx="8386896" cy="4727906"/>
          </a:xfrm>
        </p:spPr>
        <p:txBody>
          <a:bodyPr>
            <a:noAutofit/>
          </a:bodyPr>
          <a:lstStyle/>
          <a:p>
            <a:r>
              <a:rPr lang="en-US" sz="2100" dirty="0" smtClean="0"/>
              <a:t>A the beginning, a few years ago, several pioneers</a:t>
            </a:r>
          </a:p>
          <a:p>
            <a:endParaRPr lang="en-US" sz="2100" dirty="0" smtClean="0"/>
          </a:p>
          <a:p>
            <a:r>
              <a:rPr lang="en-US" sz="2100" dirty="0" smtClean="0"/>
              <a:t>Conviction that we had entered into a new era for Ethics and Compliance Professionals</a:t>
            </a:r>
          </a:p>
          <a:p>
            <a:pPr lvl="1"/>
            <a:r>
              <a:rPr lang="en-US" sz="1700" dirty="0" smtClean="0"/>
              <a:t>Increased responsibilities</a:t>
            </a:r>
          </a:p>
          <a:p>
            <a:pPr lvl="1"/>
            <a:r>
              <a:rPr lang="en-US" sz="1700" dirty="0" smtClean="0"/>
              <a:t>Increased challenges</a:t>
            </a:r>
          </a:p>
          <a:p>
            <a:pPr lvl="1"/>
            <a:r>
              <a:rPr lang="en-US" sz="1700" dirty="0" smtClean="0"/>
              <a:t>Increased expectations from Stakeholders</a:t>
            </a:r>
          </a:p>
          <a:p>
            <a:pPr lvl="1"/>
            <a:r>
              <a:rPr lang="en-US" sz="1700" dirty="0" smtClean="0"/>
              <a:t>At the same time:</a:t>
            </a:r>
          </a:p>
          <a:p>
            <a:pPr lvl="2"/>
            <a:r>
              <a:rPr lang="en-US" sz="1500" dirty="0" smtClean="0"/>
              <a:t>Insufficient recognition</a:t>
            </a:r>
          </a:p>
          <a:p>
            <a:pPr lvl="2"/>
            <a:r>
              <a:rPr lang="en-US" sz="1500" dirty="0" smtClean="0"/>
              <a:t>No professional representations (at lease in EMEA)</a:t>
            </a:r>
          </a:p>
          <a:p>
            <a:pPr lvl="2"/>
            <a:r>
              <a:rPr lang="en-US" sz="1500" dirty="0" smtClean="0"/>
              <a:t>No Professional Association</a:t>
            </a:r>
            <a:endParaRPr lang="en-US" sz="1500" dirty="0"/>
          </a:p>
        </p:txBody>
      </p:sp>
      <p:sp>
        <p:nvSpPr>
          <p:cNvPr id="4" name="Slide Number Placeholder 3"/>
          <p:cNvSpPr>
            <a:spLocks noGrp="1"/>
          </p:cNvSpPr>
          <p:nvPr>
            <p:ph type="sldNum" sz="quarter" idx="12"/>
          </p:nvPr>
        </p:nvSpPr>
        <p:spPr/>
        <p:txBody>
          <a:bodyPr/>
          <a:lstStyle/>
          <a:p>
            <a:fld id="{F3AD09DF-D264-469C-A96D-630A5FEB333C}" type="slidenum">
              <a:rPr lang="en-US" smtClean="0"/>
              <a:pPr/>
              <a:t>2</a:t>
            </a:fld>
            <a:endParaRPr lang="en-US"/>
          </a:p>
        </p:txBody>
      </p:sp>
      <p:pic>
        <p:nvPicPr>
          <p:cNvPr id="26626" name="Picture 2" descr="C:\Documents and Settings\charnybo\My Documents\My Pictures\Graphisms\ETHICS LOGO.png"/>
          <p:cNvPicPr>
            <a:picLocks noChangeAspect="1" noChangeArrowheads="1"/>
          </p:cNvPicPr>
          <p:nvPr/>
        </p:nvPicPr>
        <p:blipFill>
          <a:blip r:embed="rId2" cstate="print"/>
          <a:srcRect/>
          <a:stretch>
            <a:fillRect/>
          </a:stretch>
        </p:blipFill>
        <p:spPr bwMode="auto">
          <a:xfrm>
            <a:off x="611560" y="188640"/>
            <a:ext cx="1296144" cy="11843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n-US" sz="2400" dirty="0" smtClean="0"/>
              <a:t>ETHICS – International Society of</a:t>
            </a:r>
            <a:br>
              <a:rPr lang="en-US" sz="2400" dirty="0" smtClean="0"/>
            </a:br>
            <a:r>
              <a:rPr lang="en-US" sz="2400" dirty="0" smtClean="0"/>
              <a:t>Healthcare Ethics </a:t>
            </a:r>
            <a:br>
              <a:rPr lang="en-US" sz="2400" dirty="0" smtClean="0"/>
            </a:br>
            <a:r>
              <a:rPr lang="en-US" sz="2400" dirty="0" smtClean="0"/>
              <a:t>and Compliance Professionals</a:t>
            </a:r>
            <a:endParaRPr lang="en-US" sz="2400" dirty="0"/>
          </a:p>
        </p:txBody>
      </p:sp>
      <p:sp>
        <p:nvSpPr>
          <p:cNvPr id="2" name="Content Placeholder 1"/>
          <p:cNvSpPr>
            <a:spLocks noGrp="1"/>
          </p:cNvSpPr>
          <p:nvPr>
            <p:ph sz="quarter" idx="2"/>
          </p:nvPr>
        </p:nvSpPr>
        <p:spPr>
          <a:xfrm>
            <a:off x="289560" y="1581414"/>
            <a:ext cx="8386896" cy="4727906"/>
          </a:xfrm>
        </p:spPr>
        <p:txBody>
          <a:bodyPr>
            <a:noAutofit/>
          </a:bodyPr>
          <a:lstStyle/>
          <a:p>
            <a:r>
              <a:rPr lang="en-US" sz="2100" dirty="0" smtClean="0"/>
              <a:t>Informal meetings 2/3 times year (analysis of emerging topics, discussion about best practices …)</a:t>
            </a:r>
          </a:p>
          <a:p>
            <a:endParaRPr lang="en-US" sz="2100" dirty="0" smtClean="0"/>
          </a:p>
          <a:p>
            <a:r>
              <a:rPr lang="en-US" sz="2100" dirty="0" smtClean="0"/>
              <a:t>In 2012 move from informal meetings to a more formally established structure</a:t>
            </a:r>
          </a:p>
          <a:p>
            <a:endParaRPr lang="en-US" sz="2100" dirty="0" smtClean="0"/>
          </a:p>
          <a:p>
            <a:r>
              <a:rPr lang="en-US" sz="2100" dirty="0" smtClean="0"/>
              <a:t>Assistance from Clifford Chance Law Firm</a:t>
            </a:r>
          </a:p>
          <a:p>
            <a:endParaRPr lang="en-US" sz="2100" dirty="0" smtClean="0"/>
          </a:p>
          <a:p>
            <a:r>
              <a:rPr lang="en-US" sz="2100" dirty="0" smtClean="0"/>
              <a:t>Creation in January 2012 (under French Laws) of ETHICS as an "Association </a:t>
            </a:r>
            <a:r>
              <a:rPr lang="en-US" sz="2100" dirty="0" err="1" smtClean="0"/>
              <a:t>Loi</a:t>
            </a:r>
            <a:r>
              <a:rPr lang="en-US" sz="2100" dirty="0" smtClean="0"/>
              <a:t> de 1901"</a:t>
            </a:r>
          </a:p>
          <a:p>
            <a:endParaRPr lang="en-US" sz="2100" dirty="0" smtClean="0"/>
          </a:p>
          <a:p>
            <a:r>
              <a:rPr lang="en-US" sz="2100" dirty="0" smtClean="0"/>
              <a:t>Headquartered in Paris, 9 Place </a:t>
            </a:r>
            <a:r>
              <a:rPr lang="en-US" sz="2100" dirty="0" err="1" smtClean="0"/>
              <a:t>Vendôme</a:t>
            </a:r>
            <a:endParaRPr lang="en-US" sz="2100" dirty="0" smtClean="0"/>
          </a:p>
        </p:txBody>
      </p:sp>
      <p:sp>
        <p:nvSpPr>
          <p:cNvPr id="4" name="Slide Number Placeholder 3"/>
          <p:cNvSpPr>
            <a:spLocks noGrp="1"/>
          </p:cNvSpPr>
          <p:nvPr>
            <p:ph type="sldNum" sz="quarter" idx="12"/>
          </p:nvPr>
        </p:nvSpPr>
        <p:spPr/>
        <p:txBody>
          <a:bodyPr/>
          <a:lstStyle/>
          <a:p>
            <a:fld id="{F3AD09DF-D264-469C-A96D-630A5FEB333C}" type="slidenum">
              <a:rPr lang="en-US" smtClean="0"/>
              <a:pPr/>
              <a:t>3</a:t>
            </a:fld>
            <a:endParaRPr lang="en-US"/>
          </a:p>
        </p:txBody>
      </p:sp>
      <p:pic>
        <p:nvPicPr>
          <p:cNvPr id="26626" name="Picture 2" descr="C:\Documents and Settings\charnybo\My Documents\My Pictures\Graphisms\ETHICS LOGO.png"/>
          <p:cNvPicPr>
            <a:picLocks noChangeAspect="1" noChangeArrowheads="1"/>
          </p:cNvPicPr>
          <p:nvPr/>
        </p:nvPicPr>
        <p:blipFill>
          <a:blip r:embed="rId2" cstate="print"/>
          <a:srcRect/>
          <a:stretch>
            <a:fillRect/>
          </a:stretch>
        </p:blipFill>
        <p:spPr bwMode="auto">
          <a:xfrm>
            <a:off x="611560" y="188640"/>
            <a:ext cx="1296144" cy="11843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n-US" sz="2400" dirty="0" smtClean="0"/>
              <a:t>ETHICS – International Society of</a:t>
            </a:r>
            <a:br>
              <a:rPr lang="en-US" sz="2400" dirty="0" smtClean="0"/>
            </a:br>
            <a:r>
              <a:rPr lang="en-US" sz="2400" dirty="0" smtClean="0"/>
              <a:t>Healthcare Ethics </a:t>
            </a:r>
            <a:br>
              <a:rPr lang="en-US" sz="2400" dirty="0" smtClean="0"/>
            </a:br>
            <a:r>
              <a:rPr lang="en-US" sz="2400" dirty="0" smtClean="0"/>
              <a:t>and Compliance Professionals</a:t>
            </a:r>
            <a:endParaRPr lang="en-US" sz="2400" dirty="0"/>
          </a:p>
        </p:txBody>
      </p:sp>
      <p:sp>
        <p:nvSpPr>
          <p:cNvPr id="2" name="Content Placeholder 1"/>
          <p:cNvSpPr>
            <a:spLocks noGrp="1"/>
          </p:cNvSpPr>
          <p:nvPr>
            <p:ph sz="quarter" idx="2"/>
          </p:nvPr>
        </p:nvSpPr>
        <p:spPr>
          <a:xfrm>
            <a:off x="289560" y="1581414"/>
            <a:ext cx="8386896" cy="4727906"/>
          </a:xfrm>
        </p:spPr>
        <p:txBody>
          <a:bodyPr>
            <a:noAutofit/>
          </a:bodyPr>
          <a:lstStyle/>
          <a:p>
            <a:r>
              <a:rPr lang="en-US" sz="2100" dirty="0" smtClean="0"/>
              <a:t>Around 50 Members</a:t>
            </a:r>
          </a:p>
          <a:p>
            <a:endParaRPr lang="en-US" sz="2100" dirty="0" smtClean="0"/>
          </a:p>
          <a:p>
            <a:r>
              <a:rPr lang="en-US" sz="2100" dirty="0" smtClean="0"/>
              <a:t>Membership per individuals – (originating from Healthcare Industry – </a:t>
            </a:r>
            <a:r>
              <a:rPr lang="en-US" sz="2100" dirty="0" err="1" smtClean="0"/>
              <a:t>Pharma</a:t>
            </a:r>
            <a:r>
              <a:rPr lang="en-US" sz="2100" dirty="0" smtClean="0"/>
              <a:t> and Medical Device Companies or from Professional Associations)</a:t>
            </a:r>
          </a:p>
          <a:p>
            <a:endParaRPr lang="en-US" sz="2100" dirty="0" smtClean="0"/>
          </a:p>
          <a:p>
            <a:r>
              <a:rPr lang="en-US" sz="2100" dirty="0" smtClean="0"/>
              <a:t>Governance</a:t>
            </a:r>
          </a:p>
          <a:p>
            <a:pPr lvl="1"/>
            <a:r>
              <a:rPr lang="en-US" sz="1800" dirty="0" smtClean="0"/>
              <a:t>Gabor </a:t>
            </a:r>
            <a:r>
              <a:rPr lang="en-US" sz="1800" dirty="0" err="1" smtClean="0"/>
              <a:t>Danielfy</a:t>
            </a:r>
            <a:r>
              <a:rPr lang="en-US" sz="1800" dirty="0" smtClean="0"/>
              <a:t> posthumously nominated as </a:t>
            </a:r>
            <a:br>
              <a:rPr lang="en-US" sz="1800" dirty="0" smtClean="0"/>
            </a:br>
            <a:r>
              <a:rPr lang="en-US" sz="1800" dirty="0" smtClean="0"/>
              <a:t>Honorary Chairman of ETHICS</a:t>
            </a:r>
          </a:p>
          <a:p>
            <a:pPr lvl="1"/>
            <a:r>
              <a:rPr lang="en-US" sz="1700" dirty="0" smtClean="0"/>
              <a:t>Board of Directors</a:t>
            </a:r>
          </a:p>
          <a:p>
            <a:pPr lvl="1"/>
            <a:r>
              <a:rPr lang="en-US" sz="1700" dirty="0" smtClean="0"/>
              <a:t>Strategic Committee</a:t>
            </a:r>
            <a:endParaRPr lang="en-US" sz="1500" dirty="0" smtClean="0"/>
          </a:p>
          <a:p>
            <a:endParaRPr lang="en-US" sz="2100" dirty="0" smtClean="0"/>
          </a:p>
        </p:txBody>
      </p:sp>
      <p:sp>
        <p:nvSpPr>
          <p:cNvPr id="4" name="Slide Number Placeholder 3"/>
          <p:cNvSpPr>
            <a:spLocks noGrp="1"/>
          </p:cNvSpPr>
          <p:nvPr>
            <p:ph type="sldNum" sz="quarter" idx="12"/>
          </p:nvPr>
        </p:nvSpPr>
        <p:spPr/>
        <p:txBody>
          <a:bodyPr/>
          <a:lstStyle/>
          <a:p>
            <a:fld id="{F3AD09DF-D264-469C-A96D-630A5FEB333C}" type="slidenum">
              <a:rPr lang="en-US" smtClean="0"/>
              <a:pPr/>
              <a:t>4</a:t>
            </a:fld>
            <a:endParaRPr lang="en-US"/>
          </a:p>
        </p:txBody>
      </p:sp>
      <p:pic>
        <p:nvPicPr>
          <p:cNvPr id="26626" name="Picture 2" descr="C:\Documents and Settings\charnybo\My Documents\My Pictures\Graphisms\ETHICS LOGO.png"/>
          <p:cNvPicPr>
            <a:picLocks noChangeAspect="1" noChangeArrowheads="1"/>
          </p:cNvPicPr>
          <p:nvPr/>
        </p:nvPicPr>
        <p:blipFill>
          <a:blip r:embed="rId2" cstate="print"/>
          <a:srcRect/>
          <a:stretch>
            <a:fillRect/>
          </a:stretch>
        </p:blipFill>
        <p:spPr bwMode="auto">
          <a:xfrm>
            <a:off x="611560" y="188640"/>
            <a:ext cx="1296144" cy="1184336"/>
          </a:xfrm>
          <a:prstGeom prst="rect">
            <a:avLst/>
          </a:prstGeom>
          <a:noFill/>
        </p:spPr>
      </p:pic>
      <p:pic>
        <p:nvPicPr>
          <p:cNvPr id="6" name="Picture 3"/>
          <p:cNvPicPr>
            <a:picLocks noGrp="1" noChangeAspect="1" noChangeArrowheads="1"/>
          </p:cNvPicPr>
          <p:nvPr>
            <p:ph sz="quarter" idx="2"/>
          </p:nvPr>
        </p:nvPicPr>
        <p:blipFill>
          <a:blip r:embed="rId3" cstate="print"/>
          <a:srcRect/>
          <a:stretch>
            <a:fillRect/>
          </a:stretch>
        </p:blipFill>
        <p:spPr bwMode="auto">
          <a:xfrm>
            <a:off x="6228184" y="3933056"/>
            <a:ext cx="923819" cy="1151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sz="quarter" idx="2"/>
          </p:nvPr>
        </p:nvSpPr>
        <p:spPr>
          <a:xfrm>
            <a:off x="289560" y="1581414"/>
            <a:ext cx="4197422" cy="4727906"/>
          </a:xfrm>
        </p:spPr>
        <p:txBody>
          <a:bodyPr>
            <a:noAutofit/>
          </a:bodyPr>
          <a:lstStyle/>
          <a:p>
            <a:r>
              <a:rPr lang="en-US" sz="2100" dirty="0" smtClean="0"/>
              <a:t>Mission statement</a:t>
            </a:r>
          </a:p>
          <a:p>
            <a:pPr>
              <a:buNone/>
            </a:pPr>
            <a:r>
              <a:rPr lang="en-US" dirty="0" smtClean="0"/>
              <a:t>	</a:t>
            </a:r>
            <a:r>
              <a:rPr lang="en-US" sz="1700" dirty="0" smtClean="0"/>
              <a:t>ETHICS is a forum of Ethics and Compliance individuals committed to developing and enhancing the highest professional standards in the Healthcare Sector</a:t>
            </a:r>
            <a:br>
              <a:rPr lang="en-US" sz="1700" dirty="0" smtClean="0"/>
            </a:br>
            <a:endParaRPr lang="en-US" sz="1700" dirty="0" smtClean="0"/>
          </a:p>
          <a:p>
            <a:r>
              <a:rPr lang="en-US" sz="2100" dirty="0" smtClean="0"/>
              <a:t>4 types of activities</a:t>
            </a:r>
          </a:p>
          <a:p>
            <a:pPr lvl="1"/>
            <a:r>
              <a:rPr lang="en-US" sz="1700" dirty="0" smtClean="0"/>
              <a:t>Think Tank</a:t>
            </a:r>
          </a:p>
          <a:p>
            <a:pPr lvl="1"/>
            <a:r>
              <a:rPr lang="en-US" sz="1700" dirty="0" smtClean="0"/>
              <a:t>Networking / Sharing of Experience and Best Practices</a:t>
            </a:r>
          </a:p>
          <a:p>
            <a:pPr lvl="1"/>
            <a:r>
              <a:rPr lang="en-US" sz="1700" dirty="0" smtClean="0"/>
              <a:t>Education and Professional Development</a:t>
            </a:r>
          </a:p>
          <a:p>
            <a:pPr lvl="1"/>
            <a:r>
              <a:rPr lang="en-US" sz="1700" dirty="0" smtClean="0"/>
              <a:t>Communication</a:t>
            </a:r>
            <a:endParaRPr lang="en-US" sz="1700" dirty="0"/>
          </a:p>
        </p:txBody>
      </p:sp>
      <p:sp>
        <p:nvSpPr>
          <p:cNvPr id="7" name="Content Placeholder 26"/>
          <p:cNvSpPr>
            <a:spLocks noGrp="1"/>
          </p:cNvSpPr>
          <p:nvPr>
            <p:ph sz="quarter" idx="4"/>
          </p:nvPr>
        </p:nvSpPr>
        <p:spPr>
          <a:xfrm>
            <a:off x="4283969" y="1581414"/>
            <a:ext cx="4536504" cy="4943930"/>
          </a:xfrm>
        </p:spPr>
        <p:txBody>
          <a:bodyPr>
            <a:noAutofit/>
          </a:bodyPr>
          <a:lstStyle/>
          <a:p>
            <a:r>
              <a:rPr lang="en-US" sz="2100" dirty="0" smtClean="0"/>
              <a:t>Contribution to Education and Professional development:</a:t>
            </a:r>
          </a:p>
          <a:p>
            <a:pPr lvl="1"/>
            <a:r>
              <a:rPr lang="en-US" sz="1700" dirty="0" smtClean="0"/>
              <a:t>Early connections with Seton Hall, Sciences-Po Paris and INSEAD. Today many education courses by other institutions</a:t>
            </a:r>
          </a:p>
          <a:p>
            <a:pPr lvl="1"/>
            <a:r>
              <a:rPr lang="en-US" sz="1700" dirty="0" smtClean="0"/>
              <a:t>Contribute to assess Compliance related education programs’ content added value by ensuring that they are in line with what the role is today and what we expect the role shall be tomorrow</a:t>
            </a:r>
          </a:p>
          <a:p>
            <a:pPr lvl="1"/>
            <a:r>
              <a:rPr lang="en-US" sz="1700" dirty="0" smtClean="0"/>
              <a:t>Contribute to bring to Compliance &amp; Ethics Professionals, information on these programs</a:t>
            </a:r>
          </a:p>
          <a:p>
            <a:pPr lvl="1"/>
            <a:r>
              <a:rPr lang="en-US" sz="1700" dirty="0" smtClean="0"/>
              <a:t>Develop in 2014 accreditation process</a:t>
            </a:r>
          </a:p>
        </p:txBody>
      </p:sp>
      <p:sp>
        <p:nvSpPr>
          <p:cNvPr id="5" name="Title 4"/>
          <p:cNvSpPr>
            <a:spLocks noGrp="1"/>
          </p:cNvSpPr>
          <p:nvPr>
            <p:ph type="title"/>
          </p:nvPr>
        </p:nvSpPr>
        <p:spPr/>
        <p:txBody>
          <a:bodyPr>
            <a:noAutofit/>
          </a:bodyPr>
          <a:lstStyle/>
          <a:p>
            <a:pPr algn="r"/>
            <a:r>
              <a:rPr lang="en-US" sz="2400" dirty="0" smtClean="0"/>
              <a:t>ETHICS – International Society of</a:t>
            </a:r>
            <a:br>
              <a:rPr lang="en-US" sz="2400" dirty="0" smtClean="0"/>
            </a:br>
            <a:r>
              <a:rPr lang="en-US" sz="2400" dirty="0" smtClean="0"/>
              <a:t>Healthcare Ethics </a:t>
            </a:r>
            <a:br>
              <a:rPr lang="en-US" sz="2400" dirty="0" smtClean="0"/>
            </a:br>
            <a:r>
              <a:rPr lang="en-US" sz="2400" dirty="0" smtClean="0"/>
              <a:t>and Compliance Professionals</a:t>
            </a:r>
            <a:endParaRPr lang="en-US" sz="2400" dirty="0"/>
          </a:p>
        </p:txBody>
      </p:sp>
      <p:sp>
        <p:nvSpPr>
          <p:cNvPr id="4" name="Slide Number Placeholder 3"/>
          <p:cNvSpPr>
            <a:spLocks noGrp="1"/>
          </p:cNvSpPr>
          <p:nvPr>
            <p:ph type="sldNum" sz="quarter" idx="12"/>
          </p:nvPr>
        </p:nvSpPr>
        <p:spPr/>
        <p:txBody>
          <a:bodyPr/>
          <a:lstStyle/>
          <a:p>
            <a:fld id="{F3AD09DF-D264-469C-A96D-630A5FEB333C}" type="slidenum">
              <a:rPr lang="en-US" smtClean="0"/>
              <a:pPr/>
              <a:t>5</a:t>
            </a:fld>
            <a:endParaRPr lang="en-US"/>
          </a:p>
        </p:txBody>
      </p:sp>
      <p:pic>
        <p:nvPicPr>
          <p:cNvPr id="26626" name="Picture 2" descr="C:\Documents and Settings\charnybo\My Documents\My Pictures\Graphisms\ETHICS LOGO.png"/>
          <p:cNvPicPr>
            <a:picLocks noChangeAspect="1" noChangeArrowheads="1"/>
          </p:cNvPicPr>
          <p:nvPr/>
        </p:nvPicPr>
        <p:blipFill>
          <a:blip r:embed="rId2" cstate="print"/>
          <a:srcRect/>
          <a:stretch>
            <a:fillRect/>
          </a:stretch>
        </p:blipFill>
        <p:spPr bwMode="auto">
          <a:xfrm>
            <a:off x="611560" y="188640"/>
            <a:ext cx="1296144" cy="118433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n-US" sz="2400" dirty="0" smtClean="0"/>
              <a:t>ETHICS – International Society of</a:t>
            </a:r>
            <a:br>
              <a:rPr lang="en-US" sz="2400" dirty="0" smtClean="0"/>
            </a:br>
            <a:r>
              <a:rPr lang="en-US" sz="2400" dirty="0" smtClean="0"/>
              <a:t>Healthcare Ethics </a:t>
            </a:r>
            <a:br>
              <a:rPr lang="en-US" sz="2400" dirty="0" smtClean="0"/>
            </a:br>
            <a:r>
              <a:rPr lang="en-US" sz="2400" dirty="0" smtClean="0"/>
              <a:t>and Compliance Professionals</a:t>
            </a:r>
            <a:endParaRPr lang="en-US" sz="2400" dirty="0"/>
          </a:p>
        </p:txBody>
      </p:sp>
      <p:sp>
        <p:nvSpPr>
          <p:cNvPr id="2" name="Content Placeholder 1"/>
          <p:cNvSpPr>
            <a:spLocks noGrp="1"/>
          </p:cNvSpPr>
          <p:nvPr>
            <p:ph sz="quarter" idx="2"/>
          </p:nvPr>
        </p:nvSpPr>
        <p:spPr>
          <a:xfrm>
            <a:off x="289560" y="1581414"/>
            <a:ext cx="8386896" cy="4727906"/>
          </a:xfrm>
        </p:spPr>
        <p:txBody>
          <a:bodyPr>
            <a:noAutofit/>
          </a:bodyPr>
          <a:lstStyle/>
          <a:p>
            <a:r>
              <a:rPr lang="en-US" sz="2100" dirty="0" smtClean="0"/>
              <a:t>Highlights 2012-2013</a:t>
            </a:r>
          </a:p>
          <a:p>
            <a:pPr lvl="1"/>
            <a:r>
              <a:rPr lang="en-US" sz="1700" dirty="0" smtClean="0"/>
              <a:t>Several meetings of the Strategic Committee</a:t>
            </a:r>
          </a:p>
          <a:p>
            <a:pPr lvl="1"/>
            <a:r>
              <a:rPr lang="en-US" sz="1700" dirty="0" smtClean="0"/>
              <a:t>General Assembly in Paris in September 2012</a:t>
            </a:r>
          </a:p>
          <a:p>
            <a:pPr lvl="1"/>
            <a:r>
              <a:rPr lang="en-US" sz="1700" dirty="0" smtClean="0"/>
              <a:t>Launch of the website (second phase development soon ready) </a:t>
            </a:r>
          </a:p>
          <a:p>
            <a:pPr lvl="1"/>
            <a:r>
              <a:rPr lang="en-US" sz="1700" dirty="0" smtClean="0"/>
              <a:t>Sponsorship of certain events – Occasion to introduce ETHICS to potential new members</a:t>
            </a:r>
          </a:p>
          <a:p>
            <a:pPr lvl="1"/>
            <a:r>
              <a:rPr lang="en-US" sz="1700" dirty="0" smtClean="0"/>
              <a:t>Initiation of collaboration with professionals beyond EMEA countries</a:t>
            </a:r>
          </a:p>
          <a:p>
            <a:pPr lvl="1"/>
            <a:r>
              <a:rPr lang="en-US" sz="1700" dirty="0" smtClean="0"/>
              <a:t>Launch of different working groups (next agenda item)</a:t>
            </a:r>
          </a:p>
          <a:p>
            <a:pPr lvl="1"/>
            <a:r>
              <a:rPr lang="en-US" sz="1700" dirty="0" smtClean="0"/>
              <a:t>Contribution to the benchmark survey conducted by Peter Dieners</a:t>
            </a:r>
            <a:endParaRPr lang="en-US" sz="1700" dirty="0" smtClean="0">
              <a:solidFill>
                <a:srgbClr val="FF0000"/>
              </a:solidFill>
            </a:endParaRPr>
          </a:p>
          <a:p>
            <a:pPr lvl="1"/>
            <a:r>
              <a:rPr lang="en-US" sz="1700" dirty="0" smtClean="0"/>
              <a:t>Contract with Sue Egan</a:t>
            </a:r>
            <a:endParaRPr lang="en-US" sz="1700" dirty="0" smtClean="0">
              <a:solidFill>
                <a:srgbClr val="FF0000"/>
              </a:solidFill>
            </a:endParaRPr>
          </a:p>
          <a:p>
            <a:pPr lvl="1"/>
            <a:endParaRPr lang="en-US" sz="1700" dirty="0" smtClean="0">
              <a:solidFill>
                <a:srgbClr val="FF0000"/>
              </a:solidFill>
            </a:endParaRPr>
          </a:p>
          <a:p>
            <a:pPr lvl="1"/>
            <a:endParaRPr lang="en-US" sz="1700" dirty="0" smtClean="0">
              <a:solidFill>
                <a:srgbClr val="FF0000"/>
              </a:solidFill>
            </a:endParaRPr>
          </a:p>
          <a:p>
            <a:pPr lvl="1"/>
            <a:endParaRPr lang="en-US" sz="1100" dirty="0" smtClean="0">
              <a:solidFill>
                <a:srgbClr val="FF0000"/>
              </a:solidFill>
            </a:endParaRPr>
          </a:p>
          <a:p>
            <a:endParaRPr lang="en-US" sz="2100" dirty="0" smtClean="0"/>
          </a:p>
        </p:txBody>
      </p:sp>
      <p:sp>
        <p:nvSpPr>
          <p:cNvPr id="4" name="Slide Number Placeholder 3"/>
          <p:cNvSpPr>
            <a:spLocks noGrp="1"/>
          </p:cNvSpPr>
          <p:nvPr>
            <p:ph type="sldNum" sz="quarter" idx="12"/>
          </p:nvPr>
        </p:nvSpPr>
        <p:spPr/>
        <p:txBody>
          <a:bodyPr/>
          <a:lstStyle/>
          <a:p>
            <a:fld id="{F3AD09DF-D264-469C-A96D-630A5FEB333C}" type="slidenum">
              <a:rPr lang="en-US" smtClean="0"/>
              <a:pPr/>
              <a:t>6</a:t>
            </a:fld>
            <a:endParaRPr lang="en-US"/>
          </a:p>
        </p:txBody>
      </p:sp>
      <p:pic>
        <p:nvPicPr>
          <p:cNvPr id="26626" name="Picture 2" descr="C:\Documents and Settings\charnybo\My Documents\My Pictures\Graphisms\ETHICS LOGO.png"/>
          <p:cNvPicPr>
            <a:picLocks noChangeAspect="1" noChangeArrowheads="1"/>
          </p:cNvPicPr>
          <p:nvPr/>
        </p:nvPicPr>
        <p:blipFill>
          <a:blip r:embed="rId2" cstate="print"/>
          <a:srcRect/>
          <a:stretch>
            <a:fillRect/>
          </a:stretch>
        </p:blipFill>
        <p:spPr bwMode="auto">
          <a:xfrm>
            <a:off x="611560" y="188640"/>
            <a:ext cx="1296144" cy="1184336"/>
          </a:xfrm>
          <a:prstGeom prst="rect">
            <a:avLst/>
          </a:prstGeom>
          <a:noFill/>
        </p:spPr>
      </p:pic>
      <p:sp>
        <p:nvSpPr>
          <p:cNvPr id="8" name="ZoneTexte 7"/>
          <p:cNvSpPr txBox="1"/>
          <p:nvPr/>
        </p:nvSpPr>
        <p:spPr>
          <a:xfrm>
            <a:off x="539552" y="6309900"/>
            <a:ext cx="1224136" cy="215444"/>
          </a:xfrm>
          <a:prstGeom prst="rect">
            <a:avLst/>
          </a:prstGeom>
          <a:noFill/>
        </p:spPr>
        <p:txBody>
          <a:bodyPr wrap="square" rtlCol="0">
            <a:spAutoFit/>
          </a:bodyPr>
          <a:lstStyle/>
          <a:p>
            <a:r>
              <a:rPr lang="fr-FR" sz="800" dirty="0" smtClean="0"/>
              <a:t>40916-3-2826 v0.1</a:t>
            </a:r>
            <a:endParaRPr lang="fr-FR" sz="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p:Policy xmlns:p="office.server.policy" id="" local="true">
  <p:Name>Legal Document</p:Name>
  <p:Description/>
  <p:Statement/>
  <p:PolicyItems>
    <p:PolicyItem featureId="Microsoft.Office.RecordsManagement.PolicyFeatures.PolicyLabel" staticId="0x01010066AAA4A189E15340A8F90A14B5E3178D010031AB849555BDCB4AB58AED79C1C16BB8|689439171" UniqueId="440130e9-e548-4c91-ac44-71c84915ba07">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_dlc_DocId</segment>
          <segment type="literal">-v</segment>
          <segment type="metadata">_UIVersionString</segment>
        </label>
      </p:CustomData>
    </p:PolicyItem>
  </p:PolicyItems>
</p:Policy>
</file>

<file path=customXml/item2.xml><?xml version="1.0" encoding="utf-8"?>
<?mso-contentType ?>
<SharedContentType xmlns="Microsoft.SharePoint.Taxonomy.ContentTypeSync" SourceId="da97c454-82a7-458e-b02b-a23c149c4c8f" ContentTypeId="0x01010066AAA4A189E15340A8F90A14B5E3178D01" PreviousValue="false"/>
</file>

<file path=customXml/item3.xml><?xml version="1.0" encoding="utf-8"?>
<ct:contentTypeSchema xmlns:ct="http://schemas.microsoft.com/office/2006/metadata/contentType" xmlns:ma="http://schemas.microsoft.com/office/2006/metadata/properties/metaAttributes" ct:_="" ma:_="" ma:contentTypeName="Legal Document" ma:contentTypeID="0x01010066AAA4A189E15340A8F90A14B5E3178D010031AB849555BDCB4AB58AED79C1C16BB8" ma:contentTypeVersion="8" ma:contentTypeDescription="Stores client and matter information common to all Legal Documents" ma:contentTypeScope="" ma:versionID="f80c44b922c8885e0f72bd15e91d7c3e">
  <xsd:schema xmlns:xsd="http://www.w3.org/2001/XMLSchema" xmlns:p="http://schemas.microsoft.com/office/2006/metadata/properties" xmlns:ns1="http://schemas.microsoft.com/sharepoint/v3" xmlns:ns2="http://schema.microsoft.com/sharepoint/v3/fields" xmlns:ns3="84e8189d-2f07-4d07-be7d-de46b9fe3006" xmlns:ns4="3e9b87ff-0524-42ea-b1a6-07ee20330fc6" xmlns:ns5="321b5165-eb42-4fc0-9138-a8b6e9903cb8" targetNamespace="http://schemas.microsoft.com/office/2006/metadata/properties" ma:root="true" ma:fieldsID="196c76ea193cb50f8c91ffef827eb19e" ns1:_="" ns2:_="" ns3:_="" ns4:_="" ns5:_="">
    <xsd:import namespace="http://schemas.microsoft.com/sharepoint/v3"/>
    <xsd:import namespace="http://schema.microsoft.com/sharepoint/v3/fields"/>
    <xsd:import namespace="84e8189d-2f07-4d07-be7d-de46b9fe3006"/>
    <xsd:import namespace="3e9b87ff-0524-42ea-b1a6-07ee20330fc6"/>
    <xsd:import namespace="321b5165-eb42-4fc0-9138-a8b6e9903cb8"/>
    <xsd:element name="properties">
      <xsd:complexType>
        <xsd:sequence>
          <xsd:element name="documentManagement">
            <xsd:complexType>
              <xsd:all>
                <xsd:element ref="ns2:DocumentOwner" minOccurs="0"/>
                <xsd:element ref="ns2:LegacyDocumentID" minOccurs="0"/>
                <xsd:element ref="ns2:LegacyInformation" minOccurs="0"/>
                <xsd:element ref="ns2:ConfigListSynch" minOccurs="0"/>
                <xsd:element ref="ns2:KeyDocument" minOccurs="0"/>
                <xsd:element ref="ns3:LegalTopicTaxHTField0" minOccurs="0"/>
                <xsd:element ref="ns3:LegalTopic" minOccurs="0"/>
                <xsd:element ref="ns3:LegalDocumentTypeTaxHTField0" minOccurs="0"/>
                <xsd:element ref="ns3:LegalDocumentType" minOccurs="0"/>
                <xsd:element ref="ns3:JurisdictionTaxHTField0" minOccurs="0"/>
                <xsd:element ref="ns3:Jurisdiction" minOccurs="0"/>
                <xsd:element ref="ns2:MatterNumber" minOccurs="0"/>
                <xsd:element ref="ns2:MatterName" minOccurs="0"/>
                <xsd:element ref="ns2:MatterStatus" minOccurs="0"/>
                <xsd:element ref="ns2:ClientNumber" minOccurs="0"/>
                <xsd:element ref="ns2:ClientName" minOccurs="0"/>
                <xsd:element ref="ns2:ClientReference" minOccurs="0"/>
                <xsd:element ref="ns2:CCOffice" minOccurs="0"/>
                <xsd:element ref="ns2:PracticeArea" minOccurs="0"/>
                <xsd:element ref="ns2:PracticeGroup" minOccurs="0"/>
                <xsd:element ref="ns3:SectorTaxHTField0" minOccurs="0"/>
                <xsd:element ref="ns3:Sector" minOccurs="0"/>
                <xsd:element ref="ns2:DocumentIcons" minOccurs="0"/>
                <xsd:element ref="ns3:_dlc_DocId" minOccurs="0"/>
                <xsd:element ref="ns3:_dlc_DocIdUrl" minOccurs="0"/>
                <xsd:element ref="ns3:_dlc_DocIdPersistId" minOccurs="0"/>
                <xsd:element ref="ns4:TaxCatchAll" minOccurs="0"/>
                <xsd:element ref="ns1:_dlc_Exempt" minOccurs="0"/>
                <xsd:element ref="ns5:DLCPolicyLabelValue" minOccurs="0"/>
                <xsd:element ref="ns5:DLCPolicyLabelClientValue" minOccurs="0"/>
                <xsd:element ref="ns5:DLCPolicyLabelLock"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_dlc_Exempt" ma:index="35" nillable="true" ma:displayName="Exempt from Policy" ma:hidden="true" ma:internalName="_dlc_Exempt" ma:readOnly="true">
      <xsd:simpleType>
        <xsd:restriction base="dms:Unknown"/>
      </xsd:simpleType>
    </xsd:element>
  </xsd:schema>
  <xsd:schema xmlns:xsd="http://www.w3.org/2001/XMLSchema" xmlns:dms="http://schemas.microsoft.com/office/2006/documentManagement/types" targetNamespace="http://schema.microsoft.com/sharepoint/v3/fields" elementFormDefault="qualified">
    <xsd:import namespace="http://schemas.microsoft.com/office/2006/documentManagement/types"/>
    <xsd:element name="DocumentOwner" ma:index="8" nillable="true" ma:displayName="Document Owner" ma:list="UserInfo" ma:internalName="Docum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DocumentID" ma:index="9" nillable="true" ma:displayName="Legacy Document ID" ma:hidden="true" ma:internalName="LegacyDocumentID">
      <xsd:simpleType>
        <xsd:restriction base="dms:Text">
          <xsd:maxLength value="255"/>
        </xsd:restriction>
      </xsd:simpleType>
    </xsd:element>
    <xsd:element name="LegacyInformation" ma:index="10" nillable="true" ma:displayName="Legacy Information" ma:hidden="true" ma:internalName="LegacyInformation">
      <xsd:simpleType>
        <xsd:restriction base="dms:Note"/>
      </xsd:simpleType>
    </xsd:element>
    <xsd:element name="ConfigListSynch" ma:index="11" nillable="true" ma:displayName="Config List Synch" ma:format="DateTime" ma:hidden="true" ma:internalName="ConfigListSynch">
      <xsd:simpleType>
        <xsd:restriction base="dms:DateTime"/>
      </xsd:simpleType>
    </xsd:element>
    <xsd:element name="KeyDocument" ma:index="12" nillable="true" ma:displayName="Key Document" ma:default="0" ma:internalName="KeyDocument">
      <xsd:simpleType>
        <xsd:restriction base="dms:Boolean"/>
      </xsd:simpleType>
    </xsd:element>
    <xsd:element name="MatterNumber" ma:index="19" nillable="true" ma:displayName="Matter Number" ma:default="40-40517446" ma:hidden="true" ma:internalName="MatterNumber">
      <xsd:simpleType>
        <xsd:restriction base="dms:Text">
          <xsd:maxLength value="15"/>
        </xsd:restriction>
      </xsd:simpleType>
    </xsd:element>
    <xsd:element name="MatterName" ma:index="20" nillable="true" ma:displayName="Matter Name" ma:default="ETHICS (regulatory and business compliance advice)" ma:hidden="true" ma:internalName="MatterName">
      <xsd:simpleType>
        <xsd:restriction base="dms:Text">
          <xsd:maxLength value="255"/>
        </xsd:restriction>
      </xsd:simpleType>
    </xsd:element>
    <xsd:element name="MatterStatus" ma:index="21" nillable="true" ma:displayName="Matter Status" ma:default="Current" ma:hidden="true" ma:internalName="MatterStatus">
      <xsd:simpleType>
        <xsd:restriction base="dms:Choice">
          <xsd:enumeration value="Current"/>
          <xsd:enumeration value="Dormant"/>
        </xsd:restriction>
      </xsd:simpleType>
    </xsd:element>
    <xsd:element name="ClientNumber" ma:index="22" nillable="true" ma:displayName="Client Number" ma:default="538730" ma:hidden="true" ma:internalName="ClientNumber">
      <xsd:simpleType>
        <xsd:restriction base="dms:Text">
          <xsd:maxLength value="50"/>
        </xsd:restriction>
      </xsd:simpleType>
    </xsd:element>
    <xsd:element name="ClientName" ma:index="23" nillable="true" ma:displayName="Client Name" ma:hidden="true" ma:internalName="ClientName">
      <xsd:simpleType>
        <xsd:restriction base="dms:Text">
          <xsd:maxLength value="255"/>
        </xsd:restriction>
      </xsd:simpleType>
    </xsd:element>
    <xsd:element name="ClientReference" ma:index="24" nillable="true" ma:displayName="Client Reference" ma:hidden="true" ma:internalName="ClientReference">
      <xsd:simpleType>
        <xsd:restriction base="dms:Text">
          <xsd:maxLength value="255"/>
        </xsd:restriction>
      </xsd:simpleType>
    </xsd:element>
    <xsd:element name="CCOffice" ma:index="25" nillable="true" ma:displayName="CC Office" ma:default="Düsseldorf" ma:hidden="true" ma:internalName="CCOffice">
      <xsd:simpleType>
        <xsd:restriction base="dms:Text">
          <xsd:maxLength value="255"/>
        </xsd:restriction>
      </xsd:simpleType>
    </xsd:element>
    <xsd:element name="PracticeArea" ma:index="26" nillable="true" ma:displayName="Practice Area" ma:default="Corporate" ma:hidden="true" ma:internalName="PracticeArea">
      <xsd:simpleType>
        <xsd:restriction base="dms:Text">
          <xsd:maxLength value="255"/>
        </xsd:restriction>
      </xsd:simpleType>
    </xsd:element>
    <xsd:element name="PracticeGroup" ma:index="27" nillable="true" ma:displayName="Practice Group" ma:default="Eur Comp &amp; Regulation" ma:hidden="true" ma:internalName="PracticeGroup">
      <xsd:simpleType>
        <xsd:restriction base="dms:Text">
          <xsd:maxLength value="255"/>
        </xsd:restriction>
      </xsd:simpleType>
    </xsd:element>
    <xsd:element name="DocumentIcons" ma:index="30" nillable="true" ma:displayName="Relationship Icons" ma:internalName="DocumentIcons" ma:readOnly="true">
      <xsd:simpleType>
        <xsd:restriction base="dms:Note"/>
      </xsd:simpleType>
    </xsd:element>
  </xsd:schema>
  <xsd:schema xmlns:xsd="http://www.w3.org/2001/XMLSchema" xmlns:dms="http://schemas.microsoft.com/office/2006/documentManagement/types" targetNamespace="84e8189d-2f07-4d07-be7d-de46b9fe3006" elementFormDefault="qualified">
    <xsd:import namespace="http://schemas.microsoft.com/office/2006/documentManagement/types"/>
    <xsd:element name="LegalTopicTaxHTField0" ma:index="13" nillable="true" ma:displayName="LegalTopic_0" ma:hidden="true" ma:internalName="LegalTopicTaxHTField0">
      <xsd:simpleType>
        <xsd:restriction base="dms:Note"/>
      </xsd:simpleType>
    </xsd:element>
    <xsd:element name="LegalTopic" ma:index="14" nillable="true" ma:displayName="Legal Topic" ma:list="{feca298f-d85e-4cd4-8c27-a785db5f4a94}" ma:internalName="LegalTopic" ma:showField="Term1033" ma:web="3e9b87ff-0524-42ea-b1a6-07ee20330fc6">
      <xsd:simpleType>
        <xsd:restriction base="dms:Unknown"/>
      </xsd:simpleType>
    </xsd:element>
    <xsd:element name="LegalDocumentTypeTaxHTField0" ma:index="15" nillable="true" ma:displayName="LegalDocumentType_0" ma:hidden="true" ma:internalName="LegalDocumentTypeTaxHTField0">
      <xsd:simpleType>
        <xsd:restriction base="dms:Note"/>
      </xsd:simpleType>
    </xsd:element>
    <xsd:element name="LegalDocumentType" ma:index="16" nillable="true" ma:displayName="Legal Document Type" ma:list="{feca298f-d85e-4cd4-8c27-a785db5f4a94}" ma:internalName="LegalDocumentType" ma:showField="Term1033" ma:web="3e9b87ff-0524-42ea-b1a6-07ee20330fc6">
      <xsd:simpleType>
        <xsd:restriction base="dms:Unknown"/>
      </xsd:simpleType>
    </xsd:element>
    <xsd:element name="JurisdictionTaxHTField0" ma:index="17" nillable="true" ma:displayName="Jurisdiction_0" ma:hidden="true" ma:internalName="JurisdictionTaxHTField0">
      <xsd:simpleType>
        <xsd:restriction base="dms:Note"/>
      </xsd:simpleType>
    </xsd:element>
    <xsd:element name="Jurisdiction" ma:index="18" nillable="true" ma:displayName="Jurisdiction" ma:list="{feca298f-d85e-4cd4-8c27-a785db5f4a94}" ma:internalName="Jurisdiction" ma:showField="Term1033" ma:web="3e9b87ff-0524-42ea-b1a6-07ee20330fc6">
      <xsd:simpleType>
        <xsd:restriction base="dms:Unknown"/>
      </xsd:simpleType>
    </xsd:element>
    <xsd:element name="SectorTaxHTField0" ma:index="28" nillable="true" ma:displayName="Sector_0" ma:hidden="true" ma:internalName="SectorTaxHTField0">
      <xsd:simpleType>
        <xsd:restriction base="dms:Note"/>
      </xsd:simpleType>
    </xsd:element>
    <xsd:element name="Sector" ma:index="29" nillable="true" ma:displayName="Sector" ma:list="{feca298f-d85e-4cd4-8c27-a785db5f4a94}" ma:internalName="Sector" ma:showField="Term1033" ma:web="3e9b87ff-0524-42ea-b1a6-07ee20330fc6">
      <xsd:simpleType>
        <xsd:restriction base="dms:Unknown"/>
      </xsd:simpleType>
    </xsd:element>
    <xsd:element name="_dlc_DocId" ma:index="31" nillable="true" ma:displayName="Document ID Value" ma:description="The value of the document ID assigned to this item." ma:internalName="_dlc_DocId" ma:readOnly="true">
      <xsd:simpleType>
        <xsd:restriction base="dms:Text"/>
      </xsd:simpleType>
    </xsd:element>
    <xsd:element name="_dlc_DocIdUrl" ma:index="3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schema>
  <xsd:schema xmlns:xsd="http://www.w3.org/2001/XMLSchema" xmlns:dms="http://schemas.microsoft.com/office/2006/documentManagement/types" targetNamespace="3e9b87ff-0524-42ea-b1a6-07ee20330fc6" elementFormDefault="qualified">
    <xsd:import namespace="http://schemas.microsoft.com/office/2006/documentManagement/types"/>
    <xsd:element name="TaxCatchAll" ma:index="34" nillable="true" ma:displayName="Taxonomy Catch All Column" ma:hidden="true" ma:list="{feca298f-d85e-4cd4-8c27-a785db5f4a94}" ma:internalName="TaxCatchAll" ma:showField="CatchAllData" ma:web="3e9b87ff-0524-42ea-b1a6-07ee20330fc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dms="http://schemas.microsoft.com/office/2006/documentManagement/types" targetNamespace="321b5165-eb42-4fc0-9138-a8b6e9903cb8" elementFormDefault="qualified">
    <xsd:import namespace="http://schemas.microsoft.com/office/2006/documentManagement/types"/>
    <xsd:element name="DLCPolicyLabelValue" ma:index="36" nillable="true" ma:displayName="Label" ma:description="Stores the current value of the label." ma:internalName="DLCPolicyLabelValue" ma:readOnly="true">
      <xsd:simpleType>
        <xsd:restriction base="dms:Note"/>
      </xsd:simpleType>
    </xsd:element>
    <xsd:element name="DLCPolicyLabelClientValue" ma:index="37"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8"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LegacyInformation xmlns="http://schema.microsoft.com/sharepoint/v3/fields" xsi:nil="true"/>
    <LegalTopic xmlns="84e8189d-2f07-4d07-be7d-de46b9fe3006" xsi:nil="true"/>
    <MatterName xmlns="http://schema.microsoft.com/sharepoint/v3/fields">ETHICS (regulatory and business compliance advice)</MatterName>
    <LegalTopicTaxHTField0 xmlns="84e8189d-2f07-4d07-be7d-de46b9fe3006" xsi:nil="true"/>
    <JurisdictionTaxHTField0 xmlns="84e8189d-2f07-4d07-be7d-de46b9fe3006" xsi:nil="true"/>
    <ClientNumber xmlns="http://schema.microsoft.com/sharepoint/v3/fields">538730</ClientNumber>
    <KeyDocument xmlns="http://schema.microsoft.com/sharepoint/v3/fields">false</KeyDocument>
    <ClientReference xmlns="http://schema.microsoft.com/sharepoint/v3/fields" xsi:nil="true"/>
    <Sector xmlns="84e8189d-2f07-4d07-be7d-de46b9fe3006" xsi:nil="true"/>
    <LegacyDocumentID xmlns="http://schema.microsoft.com/sharepoint/v3/fields" xsi:nil="true"/>
    <DLCPolicyLabelClientValue xmlns="321b5165-eb42-4fc0-9138-a8b6e9903cb8">40916-3-2826-v{_UIVersionString}</DLCPolicyLabelClientValue>
    <DLCPolicyLabelLock xmlns="321b5165-eb42-4fc0-9138-a8b6e9903cb8" xsi:nil="true"/>
    <ClientName xmlns="http://schema.microsoft.com/sharepoint/v3/fields" xsi:nil="true"/>
    <ConfigListSynch xmlns="http://schema.microsoft.com/sharepoint/v3/fields">2013-05-08T16:24:19+00:00</ConfigListSynch>
    <CCOffice xmlns="http://schema.microsoft.com/sharepoint/v3/fields">Düsseldorf</CCOffice>
    <LegalDocumentTypeTaxHTField0 xmlns="84e8189d-2f07-4d07-be7d-de46b9fe3006" xsi:nil="true"/>
    <SectorTaxHTField0 xmlns="84e8189d-2f07-4d07-be7d-de46b9fe3006" xsi:nil="true"/>
    <DocumentOwner xmlns="http://schema.microsoft.com/sharepoint/v3/fields">
      <UserInfo>
        <DisplayName>Bergerot, Catherine (Corporate-PAR)</DisplayName>
        <AccountId>19</AccountId>
        <AccountType/>
      </UserInfo>
    </DocumentOwner>
    <Jurisdiction xmlns="84e8189d-2f07-4d07-be7d-de46b9fe3006" xsi:nil="true"/>
    <MatterStatus xmlns="http://schema.microsoft.com/sharepoint/v3/fields">Current</MatterStatus>
    <MatterNumber xmlns="http://schema.microsoft.com/sharepoint/v3/fields">40-40517446</MatterNumber>
    <PracticeArea xmlns="http://schema.microsoft.com/sharepoint/v3/fields">Corporate</PracticeArea>
    <PracticeGroup xmlns="http://schema.microsoft.com/sharepoint/v3/fields">Eur Comp &amp; Regulation</PracticeGroup>
    <TaxCatchAll xmlns="3e9b87ff-0524-42ea-b1a6-07ee20330fc6"/>
    <LegalDocumentType xmlns="84e8189d-2f07-4d07-be7d-de46b9fe3006" xsi:nil="true"/>
    <_dlc_DocId xmlns="84e8189d-2f07-4d07-be7d-de46b9fe3006">40916-3-2826</_dlc_DocId>
    <_dlc_DocIdUrl xmlns="84e8189d-2f07-4d07-be7d-de46b9fe3006">
      <Url>http://spr1.intranet.cliffordchance.com/sites/40-40517446/_layouts/DocIdRedir.aspx?ID=40916-3-2826</Url>
      <Description>40916-3-2826</Description>
    </_dlc_DocIdUrl>
    <DLCPolicyLabelValue xmlns="321b5165-eb42-4fc0-9138-a8b6e9903cb8">40916-3-2826-v0.1</DLCPolicyLabelValu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pe:Receivers xmlns:spe="http://schemas.microsoft.com/sharepoint/events">
  <Receiver>
    <Name>DMA Social Events</Name>
    <Synchronization>Synchronous</Synchronization>
    <Type>10001</Type>
    <SequenceNumber>1001</SequenceNumber>
    <Assembly>MCS.Documents.Server.IA, Version=1.0.0.0, Culture=neutral, PublicKeyToken=203fdb9dda4562ff</Assembly>
    <Class>MCS.Documents.Server.IA.SocialDataReceiver</Class>
    <Data/>
    <Filter/>
  </Receiver>
  <Receiver>
    <Name>DMA Social Events</Name>
    <Synchronization>Synchronous</Synchronization>
    <Type>10002</Type>
    <SequenceNumber>1002</SequenceNumber>
    <Assembly>MCS.Documents.Server.IA, Version=1.0.0.0, Culture=neutral, PublicKeyToken=203fdb9dda4562ff</Assembly>
    <Class>MCS.Documents.Server.IA.SocialDataReceiver</Class>
    <Data/>
    <Filter/>
  </Receiver>
  <Receiver>
    <Name>DMA Social Events</Name>
    <Synchronization>Synchronous</Synchronization>
    <Type>10005</Type>
    <SequenceNumber>1003</SequenceNumber>
    <Assembly>MCS.Documents.Server.IA, Version=1.0.0.0, Culture=neutral, PublicKeyToken=203fdb9dda4562ff</Assembly>
    <Class>MCS.Documents.Server.IA.SocialDataReceiver</Class>
    <Data/>
    <Filter/>
  </Receiver>
  <Receiver>
    <Name>DMA Social Events</Name>
    <Synchronization>Synchronous</Synchronization>
    <Type>10004</Type>
    <SequenceNumber>1004</SequenceNumber>
    <Assembly>MCS.Documents.Server.IA, Version=1.0.0.0, Culture=neutral, PublicKeyToken=203fdb9dda4562ff</Assembly>
    <Class>MCS.Documents.Server.IA.SocialDataReceiver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F02CEF2-311E-44F2-811D-54B802B66ABD}">
  <ds:schemaRefs>
    <ds:schemaRef ds:uri="office.server.policy"/>
  </ds:schemaRefs>
</ds:datastoreItem>
</file>

<file path=customXml/itemProps2.xml><?xml version="1.0" encoding="utf-8"?>
<ds:datastoreItem xmlns:ds="http://schemas.openxmlformats.org/officeDocument/2006/customXml" ds:itemID="{63D67470-15CC-49CD-82E4-A369A87F80D3}">
  <ds:schemaRefs>
    <ds:schemaRef ds:uri="Microsoft.SharePoint.Taxonomy.ContentTypeSync"/>
  </ds:schemaRefs>
</ds:datastoreItem>
</file>

<file path=customXml/itemProps3.xml><?xml version="1.0" encoding="utf-8"?>
<ds:datastoreItem xmlns:ds="http://schemas.openxmlformats.org/officeDocument/2006/customXml" ds:itemID="{78D05C0F-3FBE-464C-9D46-42C659F37C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microsoft.com/sharepoint/v3/fields"/>
    <ds:schemaRef ds:uri="84e8189d-2f07-4d07-be7d-de46b9fe3006"/>
    <ds:schemaRef ds:uri="3e9b87ff-0524-42ea-b1a6-07ee20330fc6"/>
    <ds:schemaRef ds:uri="321b5165-eb42-4fc0-9138-a8b6e9903cb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3418D29-E90A-4097-9D62-0C9C6B110DEE}">
  <ds:schemaRefs>
    <ds:schemaRef ds:uri="http://purl.org/dc/dcmitype/"/>
    <ds:schemaRef ds:uri="http://purl.org/dc/terms/"/>
    <ds:schemaRef ds:uri="http://schemas.microsoft.com/office/2006/metadata/properties"/>
    <ds:schemaRef ds:uri="321b5165-eb42-4fc0-9138-a8b6e9903cb8"/>
    <ds:schemaRef ds:uri="http://purl.org/dc/elements/1.1/"/>
    <ds:schemaRef ds:uri="http://www.w3.org/XML/1998/namespace"/>
    <ds:schemaRef ds:uri="http://schemas.openxmlformats.org/package/2006/metadata/core-properties"/>
    <ds:schemaRef ds:uri="http://schemas.microsoft.com/office/2006/documentManagement/types"/>
    <ds:schemaRef ds:uri="3e9b87ff-0524-42ea-b1a6-07ee20330fc6"/>
    <ds:schemaRef ds:uri="84e8189d-2f07-4d07-be7d-de46b9fe3006"/>
    <ds:schemaRef ds:uri="http://schema.microsoft.com/sharepoint/v3/fields"/>
    <ds:schemaRef ds:uri="http://schemas.microsoft.com/sharepoint/v3"/>
  </ds:schemaRefs>
</ds:datastoreItem>
</file>

<file path=customXml/itemProps5.xml><?xml version="1.0" encoding="utf-8"?>
<ds:datastoreItem xmlns:ds="http://schemas.openxmlformats.org/officeDocument/2006/customXml" ds:itemID="{DA0D2848-152A-4AF3-9B7C-8EF189CD5E57}">
  <ds:schemaRefs>
    <ds:schemaRef ds:uri="http://schemas.microsoft.com/sharepoint/v3/contenttype/forms"/>
  </ds:schemaRefs>
</ds:datastoreItem>
</file>

<file path=customXml/itemProps6.xml><?xml version="1.0" encoding="utf-8"?>
<ds:datastoreItem xmlns:ds="http://schemas.openxmlformats.org/officeDocument/2006/customXml" ds:itemID="{BCCBF9FE-E001-4FD0-B636-15BC765DCD5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Concourse</Template>
  <TotalTime>376</TotalTime>
  <Words>333</Words>
  <Application>Microsoft Office PowerPoint</Application>
  <PresentationFormat>On-screen Show (4:3)</PresentationFormat>
  <Paragraphs>69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ETHICS – International Society of Healthcare Ethics  and Compliance Professionals</vt:lpstr>
      <vt:lpstr>ETHICS – International Society of Healthcare Ethics  and Compliance Professionals</vt:lpstr>
      <vt:lpstr>ETHICS – International Society of Healthcare Ethics  and Compliance Professionals</vt:lpstr>
      <vt:lpstr>ETHICS – International Society of Healthcare Ethics  and Compliance Professionals</vt:lpstr>
      <vt:lpstr>ETHICS – International Society of Healthcare Ethics  and Compliance Professionals</vt:lpstr>
      <vt:lpstr>ETHICS – International Society of Healthcare Ethics  and Compliance Professionals</vt:lpstr>
    </vt:vector>
  </TitlesOfParts>
  <Company>Bristol-Myers Squibb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the Compliance Profession and Possible Professional Certification</dc:title>
  <dc:creator>Compliance&amp;Ethics</dc:creator>
  <cp:lastModifiedBy>Sue Egan</cp:lastModifiedBy>
  <cp:revision>67</cp:revision>
  <dcterms:created xsi:type="dcterms:W3CDTF">2013-09-03T08:52:05Z</dcterms:created>
  <dcterms:modified xsi:type="dcterms:W3CDTF">2013-09-25T21:34:05Z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0x01010066AAA4A189E15340A8F90A14B5E3178D010031AB849555BDCB4AB58AED79C1C16BB8</vt:lpwstr>
  </property>
  <property fmtid="{D5CDD505-2E9C-101B-9397-08002B2CF9AE}" pid="4" name="_dlc_DocIdItemGuid">
    <vt:lpwstr>809cd837-cc46-49dc-9953-e2d839ffa9bd</vt:lpwstr>
  </property>
</Properties>
</file>