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7FD52-DD09-4D29-A29A-3DEF421C7232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64FE-B25F-4A98-9095-F6BA4E6E5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71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You can enter slide name here"/>
          <p:cNvPicPr>
            <a:picLocks noChangeAspect="1" noChangeArrowheads="1"/>
          </p:cNvPicPr>
          <p:nvPr/>
        </p:nvPicPr>
        <p:blipFill>
          <a:blip r:embed="rId2" cstate="print"/>
          <a:srcRect l="2276" t="31073" r="69048" b="31559"/>
          <a:stretch>
            <a:fillRect/>
          </a:stretch>
        </p:blipFill>
        <p:spPr bwMode="auto">
          <a:xfrm>
            <a:off x="4878911" y="260648"/>
            <a:ext cx="4265089" cy="25202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2" descr="Ethic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63634" y="6334475"/>
            <a:ext cx="2880320" cy="508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Blip>
          <a:blip r:embed="rId15"/>
        </a:buBlip>
        <a:defRPr lang="en-US" sz="2400" b="0" kern="1200" dirty="0" smtClean="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General Assembly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Arthur Muratyan</a:t>
            </a:r>
          </a:p>
          <a:p>
            <a:r>
              <a:rPr lang="en-GB" dirty="0" smtClean="0"/>
              <a:t>Secretary General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6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2008 Insead and J&amp;J collaboration – key leadership competencies</a:t>
            </a:r>
          </a:p>
          <a:p>
            <a:r>
              <a:rPr lang="en-GB" dirty="0" smtClean="0"/>
              <a:t>2009-10 European Compliance Officers meeting ad hoc 2-3 times per year</a:t>
            </a:r>
          </a:p>
          <a:p>
            <a:r>
              <a:rPr lang="en-GB" dirty="0" smtClean="0"/>
              <a:t>2010-11 Sciences Po / Seton Hall Law School collaboration – core knowledge</a:t>
            </a:r>
          </a:p>
          <a:p>
            <a:r>
              <a:rPr lang="en-GB" dirty="0" smtClean="0"/>
              <a:t>2011 decision to form a Society</a:t>
            </a:r>
          </a:p>
          <a:p>
            <a:r>
              <a:rPr lang="en-GB" dirty="0" smtClean="0"/>
              <a:t>2012 Society officially formed in Paris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03 Oct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6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Our </a:t>
            </a:r>
            <a:r>
              <a:rPr lang="fr-FR" dirty="0" err="1" smtClean="0"/>
              <a:t>Governance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Board</a:t>
            </a:r>
            <a:r>
              <a:rPr lang="fr-FR" dirty="0" smtClean="0"/>
              <a:t> of </a:t>
            </a:r>
            <a:r>
              <a:rPr lang="fr-FR" dirty="0" err="1" smtClean="0"/>
              <a:t>Directors</a:t>
            </a:r>
            <a:r>
              <a:rPr lang="fr-FR" dirty="0" smtClean="0"/>
              <a:t> (</a:t>
            </a:r>
            <a:r>
              <a:rPr lang="fr-FR" dirty="0" err="1" smtClean="0"/>
              <a:t>chaired</a:t>
            </a:r>
            <a:r>
              <a:rPr lang="fr-FR" dirty="0" smtClean="0"/>
              <a:t> by </a:t>
            </a:r>
            <a:r>
              <a:rPr lang="fr-FR" dirty="0" err="1" smtClean="0"/>
              <a:t>D.Laymand</a:t>
            </a:r>
            <a:r>
              <a:rPr lang="fr-FR" dirty="0" smtClean="0"/>
              <a:t>) </a:t>
            </a:r>
            <a:r>
              <a:rPr lang="fr-FR" dirty="0" err="1" smtClean="0"/>
              <a:t>currently</a:t>
            </a:r>
            <a:r>
              <a:rPr lang="fr-FR" dirty="0" smtClean="0"/>
              <a:t> </a:t>
            </a:r>
            <a:r>
              <a:rPr lang="fr-FR" dirty="0" smtClean="0"/>
              <a:t>8 </a:t>
            </a:r>
            <a:r>
              <a:rPr lang="fr-FR" dirty="0" err="1" smtClean="0"/>
              <a:t>Members</a:t>
            </a:r>
            <a:endParaRPr lang="fr-FR" dirty="0" smtClean="0"/>
          </a:p>
          <a:p>
            <a:r>
              <a:rPr lang="fr-FR" dirty="0" smtClean="0"/>
              <a:t>Day-to-</a:t>
            </a:r>
            <a:r>
              <a:rPr lang="fr-FR" dirty="0" err="1" smtClean="0"/>
              <a:t>day</a:t>
            </a:r>
            <a:r>
              <a:rPr lang="fr-FR" dirty="0" smtClean="0"/>
              <a:t> </a:t>
            </a:r>
            <a:r>
              <a:rPr lang="fr-FR" dirty="0" smtClean="0"/>
              <a:t>administration </a:t>
            </a:r>
            <a:r>
              <a:rPr lang="fr-FR" dirty="0" err="1" smtClean="0"/>
              <a:t>handled</a:t>
            </a:r>
            <a:r>
              <a:rPr lang="fr-FR" dirty="0" smtClean="0"/>
              <a:t> by the Bureau (</a:t>
            </a:r>
            <a:r>
              <a:rPr lang="fr-FR" dirty="0" smtClean="0"/>
              <a:t>D. Laymand; P. Paimbault, </a:t>
            </a:r>
            <a:r>
              <a:rPr lang="fr-FR" dirty="0" err="1" smtClean="0"/>
              <a:t>Treasurer</a:t>
            </a:r>
            <a:r>
              <a:rPr lang="fr-FR" dirty="0" smtClean="0"/>
              <a:t> </a:t>
            </a:r>
            <a:r>
              <a:rPr lang="fr-FR" dirty="0" smtClean="0"/>
              <a:t>and A</a:t>
            </a:r>
            <a:r>
              <a:rPr lang="fr-FR" dirty="0" smtClean="0"/>
              <a:t>. Muratyan, </a:t>
            </a:r>
            <a:r>
              <a:rPr lang="fr-FR" dirty="0" err="1" smtClean="0"/>
              <a:t>Secretary</a:t>
            </a:r>
            <a:r>
              <a:rPr lang="fr-FR" dirty="0" smtClean="0"/>
              <a:t> General)</a:t>
            </a:r>
            <a:endParaRPr lang="fr-FR" dirty="0" smtClean="0"/>
          </a:p>
          <a:p>
            <a:r>
              <a:rPr lang="fr-FR" dirty="0" smtClean="0"/>
              <a:t>Strategic </a:t>
            </a:r>
            <a:r>
              <a:rPr lang="fr-FR" dirty="0" err="1" smtClean="0"/>
              <a:t>Committee</a:t>
            </a:r>
            <a:r>
              <a:rPr lang="fr-FR" dirty="0" smtClean="0"/>
              <a:t> (</a:t>
            </a:r>
            <a:r>
              <a:rPr lang="fr-FR" dirty="0" err="1" smtClean="0"/>
              <a:t>chaired</a:t>
            </a:r>
            <a:r>
              <a:rPr lang="fr-FR" dirty="0" smtClean="0"/>
              <a:t> by </a:t>
            </a:r>
            <a:r>
              <a:rPr lang="fr-FR" dirty="0" err="1" smtClean="0"/>
              <a:t>R.Van</a:t>
            </a:r>
            <a:r>
              <a:rPr lang="fr-FR" dirty="0" smtClean="0"/>
              <a:t> Aelst and </a:t>
            </a:r>
            <a:r>
              <a:rPr lang="fr-FR" dirty="0" err="1" smtClean="0"/>
              <a:t>A.Bacon</a:t>
            </a:r>
            <a:r>
              <a:rPr lang="fr-FR" dirty="0" smtClean="0"/>
              <a:t>):</a:t>
            </a:r>
            <a:r>
              <a:rPr lang="fr-FR" dirty="0" err="1" smtClean="0"/>
              <a:t>currently</a:t>
            </a:r>
            <a:r>
              <a:rPr lang="fr-FR" dirty="0" smtClean="0"/>
              <a:t> 18 </a:t>
            </a:r>
            <a:r>
              <a:rPr lang="fr-FR" dirty="0" err="1" smtClean="0"/>
              <a:t>members</a:t>
            </a:r>
            <a:r>
              <a:rPr lang="fr-FR" dirty="0" smtClean="0"/>
              <a:t> (</a:t>
            </a:r>
            <a:r>
              <a:rPr lang="fr-FR" dirty="0" err="1" smtClean="0"/>
              <a:t>designated</a:t>
            </a:r>
            <a:r>
              <a:rPr lang="fr-FR" dirty="0" smtClean="0"/>
              <a:t> by the </a:t>
            </a:r>
            <a:r>
              <a:rPr lang="fr-FR" dirty="0" err="1" smtClean="0"/>
              <a:t>Board</a:t>
            </a:r>
            <a:r>
              <a:rPr lang="fr-FR" dirty="0" smtClean="0"/>
              <a:t>) </a:t>
            </a:r>
            <a:r>
              <a:rPr lang="fr-FR" dirty="0" err="1" smtClean="0"/>
              <a:t>defining</a:t>
            </a:r>
            <a:r>
              <a:rPr lang="fr-FR" dirty="0" smtClean="0"/>
              <a:t> key orientations and </a:t>
            </a:r>
            <a:r>
              <a:rPr lang="fr-FR" dirty="0" err="1" smtClean="0"/>
              <a:t>priorities</a:t>
            </a:r>
            <a:r>
              <a:rPr lang="fr-FR" dirty="0" smtClean="0"/>
              <a:t> for the </a:t>
            </a:r>
            <a:r>
              <a:rPr lang="fr-FR" dirty="0" smtClean="0"/>
              <a:t>Society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03 Oct 2014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4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Mission Statement:</a:t>
            </a:r>
          </a:p>
          <a:p>
            <a:pPr lvl="1"/>
            <a:r>
              <a:rPr lang="en-GB" dirty="0" smtClean="0"/>
              <a:t>ETHICS is a forum of Ethics and Compliance individuals committed to: </a:t>
            </a:r>
          </a:p>
          <a:p>
            <a:pPr lvl="2"/>
            <a:r>
              <a:rPr lang="en-GB" dirty="0" smtClean="0"/>
              <a:t>developing and enhancing the highest professional standards in the Healthcare Sector; </a:t>
            </a:r>
          </a:p>
          <a:p>
            <a:pPr lvl="2"/>
            <a:r>
              <a:rPr lang="en-GB" dirty="0" smtClean="0"/>
              <a:t>contributing to the development of individuals and the success of Ethics and Compliance organizations.</a:t>
            </a:r>
          </a:p>
          <a:p>
            <a:r>
              <a:rPr lang="en-GB" dirty="0" smtClean="0"/>
              <a:t>Our 4 pillars:</a:t>
            </a:r>
          </a:p>
          <a:p>
            <a:pPr lvl="1"/>
            <a:r>
              <a:rPr lang="en-GB" dirty="0" smtClean="0"/>
              <a:t>Think Tank</a:t>
            </a:r>
          </a:p>
          <a:p>
            <a:pPr lvl="1"/>
            <a:r>
              <a:rPr lang="en-GB" dirty="0" smtClean="0"/>
              <a:t>Networking/sharing of best practices</a:t>
            </a:r>
          </a:p>
          <a:p>
            <a:pPr lvl="1"/>
            <a:r>
              <a:rPr lang="en-GB" dirty="0" smtClean="0"/>
              <a:t>Education and professional development</a:t>
            </a:r>
          </a:p>
          <a:p>
            <a:pPr lvl="1"/>
            <a:r>
              <a:rPr lang="en-GB" dirty="0" smtClean="0"/>
              <a:t>Communication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03 Oct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Ambition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simple ambition: to become (in EMEA countries) the reference professional society for Compliance and Ethics practitioners.</a:t>
            </a:r>
          </a:p>
          <a:p>
            <a:r>
              <a:rPr lang="en-GB" dirty="0" smtClean="0"/>
              <a:t>But above all: try to help said practitioners to be more efficient and successful</a:t>
            </a:r>
          </a:p>
          <a:p>
            <a:r>
              <a:rPr lang="en-GB" dirty="0" smtClean="0"/>
              <a:t>All our actions are aimed to help you:</a:t>
            </a:r>
          </a:p>
          <a:p>
            <a:pPr lvl="1"/>
            <a:r>
              <a:rPr lang="en-GB" dirty="0" smtClean="0"/>
              <a:t>address the present challenges;</a:t>
            </a:r>
          </a:p>
          <a:p>
            <a:pPr lvl="1"/>
            <a:r>
              <a:rPr lang="en-GB" dirty="0" smtClean="0"/>
              <a:t>anticipate future evolutions of our activities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03 Oct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9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Around 60 members</a:t>
            </a:r>
          </a:p>
          <a:p>
            <a:r>
              <a:rPr lang="en-GB" dirty="0" smtClean="0"/>
              <a:t>Society members are key players in seminars and training programmes</a:t>
            </a:r>
          </a:p>
          <a:p>
            <a:r>
              <a:rPr lang="en-GB" dirty="0" smtClean="0"/>
              <a:t>Workstreams:</a:t>
            </a:r>
          </a:p>
          <a:p>
            <a:pPr lvl="1"/>
            <a:r>
              <a:rPr lang="en-GB" dirty="0" smtClean="0"/>
              <a:t>Value of transparency</a:t>
            </a:r>
          </a:p>
          <a:p>
            <a:pPr lvl="1"/>
            <a:r>
              <a:rPr lang="en-GB" dirty="0" smtClean="0"/>
              <a:t>Toolkit:</a:t>
            </a:r>
          </a:p>
          <a:p>
            <a:pPr lvl="2"/>
            <a:r>
              <a:rPr lang="en-GB" dirty="0" smtClean="0"/>
              <a:t>Personal and professional leadership development</a:t>
            </a:r>
          </a:p>
          <a:p>
            <a:pPr lvl="2"/>
            <a:r>
              <a:rPr lang="en-GB" dirty="0" smtClean="0"/>
              <a:t>Training and education</a:t>
            </a:r>
          </a:p>
          <a:p>
            <a:pPr lvl="2"/>
            <a:r>
              <a:rPr lang="en-GB" dirty="0" smtClean="0"/>
              <a:t>Tools to raise business ethics awareness</a:t>
            </a:r>
          </a:p>
          <a:p>
            <a:pPr lvl="1"/>
            <a:r>
              <a:rPr lang="en-GB" dirty="0" smtClean="0"/>
              <a:t>Continuing education / certification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03 Oct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72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4</TotalTime>
  <Words>297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Tahoma</vt:lpstr>
      <vt:lpstr>ETHICS</vt:lpstr>
      <vt:lpstr>General Assembly 2014</vt:lpstr>
      <vt:lpstr>Our History</vt:lpstr>
      <vt:lpstr>Our Governance</vt:lpstr>
      <vt:lpstr>Our Mission</vt:lpstr>
      <vt:lpstr>Our Ambition</vt:lpstr>
      <vt:lpstr>Where are we now</vt:lpstr>
    </vt:vector>
  </TitlesOfParts>
  <Company>Bristol-Myers Squibb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2</cp:revision>
  <dcterms:created xsi:type="dcterms:W3CDTF">2014-10-01T18:16:59Z</dcterms:created>
  <dcterms:modified xsi:type="dcterms:W3CDTF">2014-10-01T18:21:35Z</dcterms:modified>
</cp:coreProperties>
</file>