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ngor, Katalin [JACHU]" initials="PK[" lastIdx="4" clrIdx="0">
    <p:extLst>
      <p:ext uri="{19B8F6BF-5375-455C-9EA6-DF929625EA0E}">
        <p15:presenceInfo xmlns:p15="http://schemas.microsoft.com/office/powerpoint/2012/main" userId="S-1-5-21-2335664087-1377083882-2996952026-295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7FD52-DD09-4D29-A29A-3DEF421C7232}" type="datetimeFigureOut">
              <a:rPr lang="en-GB" smtClean="0"/>
              <a:t>13/07/2017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64FE-B25F-4A98-9095-F6BA4E6E596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69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342900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768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8969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79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5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148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12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348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4D4D4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97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15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4222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450" y="6273013"/>
            <a:ext cx="2197100" cy="54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3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457200" indent="-342900" algn="l" defTabSz="457200" rtl="0" eaLnBrk="1" latinLnBrk="0" hangingPunct="1">
        <a:spcBef>
          <a:spcPct val="20000"/>
        </a:spcBef>
        <a:buSzPct val="100000"/>
        <a:buFont typeface="Arial" panose="020B0604020202020204" pitchFamily="34" charset="0"/>
        <a:buBlip>
          <a:blip r:embed="rId14"/>
        </a:buBlip>
        <a:defRPr lang="en-US" sz="2400" b="0" kern="1200" dirty="0" smtClean="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3312"/>
            <a:ext cx="8229600" cy="53800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de-CH" sz="29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8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Healthcare</a:t>
            </a:r>
            <a:r>
              <a:rPr lang="de-CH" sz="38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Ethics &amp; Compliance Competency Model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CH" sz="38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Group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CH" sz="39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Members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CH" sz="39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Katalin Pungor, Tamara Tubin, Sue </a:t>
            </a:r>
            <a:r>
              <a:rPr lang="de-CH" sz="3900" dirty="0" err="1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Egan</a:t>
            </a:r>
            <a:r>
              <a:rPr lang="de-CH" sz="39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Andy </a:t>
            </a:r>
            <a:r>
              <a:rPr lang="de-CH" sz="3900" dirty="0" err="1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Gascard</a:t>
            </a:r>
            <a:r>
              <a:rPr lang="de-CH" sz="2900" b="1" dirty="0"/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38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Webex session</a:t>
            </a:r>
            <a:r>
              <a:rPr lang="en-GB" sz="38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 July 2017</a:t>
            </a:r>
            <a:endParaRPr lang="de-CH" sz="3800" dirty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CH" sz="2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CH" dirty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703" y="116632"/>
            <a:ext cx="1867281" cy="103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5020" y="3605165"/>
            <a:ext cx="714375" cy="93345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569" y="3573016"/>
            <a:ext cx="695325" cy="9239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0315" y="3573016"/>
            <a:ext cx="704850" cy="916305"/>
          </a:xfrm>
          <a:prstGeom prst="rect">
            <a:avLst/>
          </a:prstGeom>
        </p:spPr>
      </p:pic>
      <p:pic>
        <p:nvPicPr>
          <p:cNvPr id="2050" name="Picture 2" descr="C:\Users\AGASCAR1\Desktop\Local Files\My Pictures\Gascard-Andreas-March-201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9" r="5485" b="18247"/>
          <a:stretch/>
        </p:blipFill>
        <p:spPr bwMode="auto">
          <a:xfrm>
            <a:off x="6926762" y="3573016"/>
            <a:ext cx="683261" cy="91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2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Self Assessment Tool </a:t>
            </a:r>
            <a:br>
              <a:rPr lang="hu-H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Personal 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kills</a:t>
            </a:r>
            <a:endParaRPr lang="de-CH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10</a:t>
            </a:fld>
            <a:endParaRPr lang="en-GB" sz="1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5373216"/>
            <a:ext cx="7326151" cy="233370"/>
          </a:xfrm>
          <a:prstGeom prst="rect">
            <a:avLst/>
          </a:prstGeom>
        </p:spPr>
      </p:pic>
      <p:sp>
        <p:nvSpPr>
          <p:cNvPr id="8" name="Rechteck 5">
            <a:extLst>
              <a:ext uri="{FF2B5EF4-FFF2-40B4-BE49-F238E27FC236}">
                <a16:creationId xmlns:a16="http://schemas.microsoft.com/office/drawing/2014/main" id="{EFF424B9-9978-4F1E-90A5-34BC5F1DDFF1}"/>
              </a:ext>
            </a:extLst>
          </p:cNvPr>
          <p:cNvSpPr/>
          <p:nvPr/>
        </p:nvSpPr>
        <p:spPr>
          <a:xfrm>
            <a:off x="35496" y="584974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FCE466-E69C-4665-A9CF-B2A3B85F9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6468"/>
            <a:ext cx="9144000" cy="38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7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Self Assessment Tool </a:t>
            </a:r>
            <a:br>
              <a:rPr lang="hu-HU" sz="2400" b="1" dirty="0">
                <a:solidFill>
                  <a:schemeClr val="tx1"/>
                </a:solidFill>
              </a:rPr>
            </a:br>
            <a:r>
              <a:rPr lang="hu-HU" sz="2400" b="1" dirty="0">
                <a:solidFill>
                  <a:schemeClr val="bg1">
                    <a:lumMod val="50000"/>
                  </a:schemeClr>
                </a:solidFill>
              </a:rPr>
              <a:t>Content </a:t>
            </a:r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hu-HU" sz="2400" b="1" dirty="0">
                <a:solidFill>
                  <a:schemeClr val="bg1">
                    <a:lumMod val="50000"/>
                  </a:schemeClr>
                </a:solidFill>
              </a:rPr>
              <a:t>nowledge</a:t>
            </a:r>
            <a:endParaRPr lang="de-CH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11</a:t>
            </a:fld>
            <a:endParaRPr lang="en-GB" sz="1000" dirty="0"/>
          </a:p>
        </p:txBody>
      </p:sp>
      <p:sp>
        <p:nvSpPr>
          <p:cNvPr id="8" name="Rechteck 5">
            <a:extLst>
              <a:ext uri="{FF2B5EF4-FFF2-40B4-BE49-F238E27FC236}">
                <a16:creationId xmlns:a16="http://schemas.microsoft.com/office/drawing/2014/main" id="{DCC7ADC8-BE77-444D-A398-2F85B459F2D7}"/>
              </a:ext>
            </a:extLst>
          </p:cNvPr>
          <p:cNvSpPr/>
          <p:nvPr/>
        </p:nvSpPr>
        <p:spPr>
          <a:xfrm>
            <a:off x="47057" y="6021288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5BA333-0D55-4C61-B23A-AD9BAF198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7" y="831906"/>
            <a:ext cx="8964488" cy="519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7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93359"/>
            <a:ext cx="8229600" cy="726374"/>
          </a:xfrm>
        </p:spPr>
        <p:txBody>
          <a:bodyPr>
            <a:normAutofit fontScale="90000"/>
          </a:bodyPr>
          <a:lstStyle/>
          <a:p>
            <a:br>
              <a:rPr lang="de-CH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b="1" dirty="0">
                <a:solidFill>
                  <a:schemeClr val="bg1">
                    <a:lumMod val="50000"/>
                  </a:schemeClr>
                </a:solidFill>
              </a:rPr>
              <a:t>Actions agreed at the General Assembly 2016 – status overview</a:t>
            </a:r>
            <a:br>
              <a:rPr lang="de-CH" sz="2400" b="1" dirty="0">
                <a:solidFill>
                  <a:schemeClr val="bg1">
                    <a:lumMod val="50000"/>
                  </a:schemeClr>
                </a:solidFill>
              </a:rPr>
            </a:br>
            <a:endParaRPr lang="de-CH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081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CH" sz="1800" b="1" dirty="0"/>
          </a:p>
          <a:p>
            <a:pPr>
              <a:buFont typeface="Wingdings" panose="05000000000000000000" pitchFamily="2" charset="2"/>
              <a:buChar char="ü"/>
            </a:pPr>
            <a:endParaRPr lang="de-CH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de-CH" sz="2200" b="1" dirty="0" err="1">
                <a:solidFill>
                  <a:srgbClr val="00B050"/>
                </a:solidFill>
                <a:latin typeface="+mj-lt"/>
              </a:rPr>
              <a:t>Develop</a:t>
            </a:r>
            <a:r>
              <a:rPr lang="de-CH" sz="2200" b="1" dirty="0">
                <a:solidFill>
                  <a:srgbClr val="00B050"/>
                </a:solidFill>
                <a:latin typeface="+mj-lt"/>
              </a:rPr>
              <a:t> a Communication Plan &amp; </a:t>
            </a:r>
            <a:r>
              <a:rPr lang="de-CH" sz="2200" b="1" dirty="0" err="1">
                <a:solidFill>
                  <a:srgbClr val="00B050"/>
                </a:solidFill>
                <a:latin typeface="+mj-lt"/>
              </a:rPr>
              <a:t>Strategy</a:t>
            </a:r>
            <a:endParaRPr lang="de-CH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sz="2200" b="1" dirty="0">
                <a:solidFill>
                  <a:srgbClr val="00B050"/>
                </a:solidFill>
                <a:latin typeface="+mj-lt"/>
              </a:rPr>
              <a:t>Consolidat</a:t>
            </a:r>
            <a:r>
              <a:rPr lang="en-GB" sz="2200" b="1" dirty="0">
                <a:solidFill>
                  <a:srgbClr val="00B050"/>
                </a:solidFill>
                <a:latin typeface="+mj-lt"/>
              </a:rPr>
              <a:t>e</a:t>
            </a:r>
            <a:r>
              <a:rPr lang="hu-HU" sz="2200" b="1" dirty="0">
                <a:solidFill>
                  <a:srgbClr val="00B050"/>
                </a:solidFill>
                <a:latin typeface="+mj-lt"/>
              </a:rPr>
              <a:t> feedback </a:t>
            </a:r>
            <a:r>
              <a:rPr lang="de-CH" sz="2200" b="1" dirty="0">
                <a:solidFill>
                  <a:srgbClr val="00B050"/>
                </a:solidFill>
                <a:latin typeface="+mj-lt"/>
              </a:rPr>
              <a:t>on Self-Assessment Tool</a:t>
            </a: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CH" sz="2200" b="1" dirty="0">
                <a:solidFill>
                  <a:srgbClr val="00B050"/>
                </a:solidFill>
                <a:latin typeface="+mj-lt"/>
              </a:rPr>
              <a:t>Finalize Self-Assessment Tool </a:t>
            </a: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CH" sz="2200" b="1" dirty="0">
                <a:solidFill>
                  <a:srgbClr val="00B050"/>
                </a:solidFill>
                <a:latin typeface="+mj-lt"/>
              </a:rPr>
              <a:t>Endorsement from  ETHICS Strategic Committee &amp; Bureau</a:t>
            </a: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CH" sz="2200" b="1" dirty="0">
                <a:solidFill>
                  <a:srgbClr val="00B050"/>
                </a:solidFill>
                <a:latin typeface="+mj-lt"/>
              </a:rPr>
              <a:t>Webinar Sessions with Q&amp;As</a:t>
            </a:r>
            <a:r>
              <a:rPr lang="hu-HU" sz="2200" b="1" dirty="0">
                <a:solidFill>
                  <a:srgbClr val="00B050"/>
                </a:solidFill>
                <a:latin typeface="+mj-lt"/>
              </a:rPr>
              <a:t> – now</a:t>
            </a:r>
            <a:endParaRPr lang="en-GB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solidFill>
                <a:srgbClr val="00B050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CH" sz="2200" b="1" dirty="0">
                <a:solidFill>
                  <a:srgbClr val="00B050"/>
                </a:solidFill>
                <a:latin typeface="+mj-lt"/>
              </a:rPr>
              <a:t>Website Update</a:t>
            </a:r>
          </a:p>
          <a:p>
            <a:pPr>
              <a:buFont typeface="Wingdings" panose="05000000000000000000" pitchFamily="2" charset="2"/>
              <a:buChar char="ü"/>
            </a:pPr>
            <a:endParaRPr lang="de-CH" sz="2200" b="1" dirty="0">
              <a:latin typeface="+mj-lt"/>
            </a:endParaRPr>
          </a:p>
          <a:p>
            <a:pPr marL="114300" indent="0">
              <a:buNone/>
            </a:pPr>
            <a:r>
              <a:rPr lang="hu-HU" sz="2200" b="1" dirty="0">
                <a:latin typeface="+mj-lt"/>
              </a:rPr>
              <a:t> -   </a:t>
            </a:r>
            <a:r>
              <a:rPr lang="de-CH" sz="2200" b="1" dirty="0">
                <a:latin typeface="+mj-lt"/>
              </a:rPr>
              <a:t>Healthcare Ethics &amp; Compliance Competency Model next version</a:t>
            </a:r>
          </a:p>
          <a:p>
            <a:endParaRPr lang="de-CH" sz="2200" b="1" dirty="0">
              <a:latin typeface="+mj-lt"/>
            </a:endParaRPr>
          </a:p>
          <a:p>
            <a:pPr marL="0" indent="0">
              <a:buNone/>
            </a:pPr>
            <a:r>
              <a:rPr lang="de-CH" sz="2200" b="1" dirty="0">
                <a:latin typeface="+mj-lt"/>
              </a:rPr>
              <a:t> </a:t>
            </a:r>
            <a:br>
              <a:rPr lang="de-CH" sz="2200" b="1" dirty="0">
                <a:latin typeface="+mj-lt"/>
              </a:rPr>
            </a:br>
            <a:endParaRPr lang="de-CH" sz="2200" dirty="0">
              <a:latin typeface="+mj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12</a:t>
            </a:fld>
            <a:endParaRPr lang="en-GB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E051EB3-FF8F-437B-8071-F76D3088DD1C}"/>
              </a:ext>
            </a:extLst>
          </p:cNvPr>
          <p:cNvSpPr/>
          <p:nvPr/>
        </p:nvSpPr>
        <p:spPr>
          <a:xfrm>
            <a:off x="35496" y="584974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5221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967" y="2348880"/>
            <a:ext cx="8229600" cy="994122"/>
          </a:xfrm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Healthcare Ethics and Compliance Competency Model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2</a:t>
            </a:fld>
            <a:endParaRPr lang="en-GB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4A6862D-5CC0-45ED-A237-D075999D6FF7}"/>
              </a:ext>
            </a:extLst>
          </p:cNvPr>
          <p:cNvSpPr/>
          <p:nvPr/>
        </p:nvSpPr>
        <p:spPr>
          <a:xfrm>
            <a:off x="35496" y="3861048"/>
            <a:ext cx="9108504" cy="73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0648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8C-605D-406D-8BF0-48A035A2A582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08595"/>
              </p:ext>
            </p:extLst>
          </p:nvPr>
        </p:nvGraphicFramePr>
        <p:xfrm>
          <a:off x="35496" y="44624"/>
          <a:ext cx="9108504" cy="681337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36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6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210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noProof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Vision: </a:t>
                      </a:r>
                      <a:r>
                        <a:rPr lang="en-GB" sz="1800" b="0" noProof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Healthcare</a:t>
                      </a:r>
                      <a:r>
                        <a:rPr lang="en-GB" sz="1800" b="0" baseline="0" noProof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Compliance (</a:t>
                      </a:r>
                      <a:r>
                        <a:rPr lang="en-GB" sz="1800" b="0" noProof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HCC) Professional facilitates regaining and sustaining of stakeholder, governmental and public trust of Health Care/Life Science Industry as valuable partner in finding treatment solution for patients</a:t>
                      </a:r>
                      <a:endParaRPr lang="en-GB" sz="1800" b="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E5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47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Mission</a:t>
                      </a:r>
                      <a:r>
                        <a:rPr lang="en-GB" sz="18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HCC Professional advances and promotes culture of business accountability of ethical business decision making with a focus on mitigating</a:t>
                      </a:r>
                      <a:r>
                        <a:rPr lang="en-GB" sz="1800" baseline="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risks of non-compliance</a:t>
                      </a:r>
                      <a:endParaRPr lang="en-GB" sz="10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BC2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>
                          <a:solidFill>
                            <a:schemeClr val="tx1"/>
                          </a:solidFill>
                        </a:rPr>
                        <a:t>Strategic Pillars of the HCC Professional Function</a:t>
                      </a:r>
                    </a:p>
                    <a:p>
                      <a:pPr algn="ctr"/>
                      <a:endParaRPr lang="en-GB" sz="1000" noProof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983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817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STRATEGIC PARTNER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get alignment on ethical behavior, integrity and transparency</a:t>
                      </a:r>
                    </a:p>
                    <a:p>
                      <a:pPr algn="ctr"/>
                      <a:endParaRPr lang="en-GB" sz="1000" noProof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 MANAGER</a:t>
                      </a:r>
                    </a:p>
                    <a:p>
                      <a:pPr algn="ctr"/>
                      <a:endParaRPr lang="en-GB" sz="1000" b="1" kern="1200" noProof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COMPLIANCE</a:t>
                      </a:r>
                      <a:r>
                        <a:rPr lang="en-GB" sz="1000" b="1" baseline="0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LEADER/ADVISOR</a:t>
                      </a:r>
                      <a:endParaRPr lang="en-GB" sz="1000" b="1" noProof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1000" b="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Leading by example &amp; without authority</a:t>
                      </a:r>
                    </a:p>
                  </a:txBody>
                  <a:tcPr>
                    <a:lnL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4118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internal stakeholders/business leaders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understands business strategy and market trends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aligns on present and future compliance risks  related to their business 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advises business leaders on compliant business solutions, including changes tobusiness models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facilitates development of compliance 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SWOT/strategy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fosters candid discussions on business compliance</a:t>
                      </a:r>
                    </a:p>
                    <a:p>
                      <a:pPr marL="171450" indent="-171450" algn="just">
                        <a:spcBef>
                          <a:spcPts val="1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fosters adequate actions in case of incidents</a:t>
                      </a:r>
                    </a:p>
                    <a:p>
                      <a:pPr marL="0" indent="0" algn="just">
                        <a:spcBef>
                          <a:spcPts val="100"/>
                        </a:spcBef>
                        <a:buNone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endParaRPr lang="en-GB" sz="10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external stakeholders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either via supporting/advising the relevant business  representative</a:t>
                      </a:r>
                    </a:p>
                    <a:p>
                      <a:pPr marL="171450" indent="-171450" algn="just">
                        <a:spcBef>
                          <a:spcPts val="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and/or via active personal participation policy makers’ groups (e.g. industry associations)</a:t>
                      </a:r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Facilitates re-positioning </a:t>
                      </a: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the compliance function “from policing to business partnering” (if needed, if not: ensures the value based positioning)</a:t>
                      </a:r>
                    </a:p>
                    <a:p>
                      <a:pPr marL="0" indent="0" algn="just">
                        <a:buNone/>
                      </a:pPr>
                      <a:endParaRPr lang="en-GB" sz="1000" noProof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Facilitates competency development</a:t>
                      </a:r>
                      <a:r>
                        <a:rPr lang="en-GB" sz="1000" b="1" noProof="0">
                          <a:solidFill>
                            <a:srgbClr val="F8983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compliant business if needed based on insight into business decision making and customer facing interactions</a:t>
                      </a:r>
                    </a:p>
                    <a:p>
                      <a:pPr marL="0" indent="0" algn="just">
                        <a:buNone/>
                      </a:pPr>
                      <a:endParaRPr lang="en-GB" sz="10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Fosters business accountability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GB" sz="10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GB" sz="10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Translates HCC into business benefits </a:t>
                      </a:r>
                      <a:r>
                        <a:rPr lang="en-GB" sz="10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fosters emotional identification around values</a:t>
                      </a:r>
                      <a:endParaRPr lang="en-GB" sz="1000" b="1" noProof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0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000" b="1" kern="12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Acts as a role model </a:t>
                      </a:r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 compliance and a visionary, inspires and motivates stakeholders</a:t>
                      </a:r>
                    </a:p>
                    <a:p>
                      <a:pPr algn="just"/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n-GB" sz="1000" b="1" kern="12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Embeds compliance requirements </a:t>
                      </a:r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a simple, easy to understand way into business processes</a:t>
                      </a:r>
                    </a:p>
                    <a:p>
                      <a:pPr algn="just"/>
                      <a:endParaRPr lang="en-GB" sz="1000" b="0" noProof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en-GB" sz="1000" b="1" kern="12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Monitors / tests</a:t>
                      </a:r>
                      <a:r>
                        <a:rPr lang="en-GB" sz="1000" b="1" kern="1200" noProof="0" dirty="0">
                          <a:solidFill>
                            <a:srgbClr val="F8983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adherence to compliance programs/local rules and regulations as part of risk assessment,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en-GB" sz="1000" b="0" noProof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en-GB" sz="1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Informs </a:t>
                      </a:r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stakeholders / business leaders and </a:t>
                      </a:r>
                      <a:r>
                        <a:rPr lang="en-GB" sz="1000" b="1" kern="1200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ensures relevant actions are taken</a:t>
                      </a:r>
                    </a:p>
                    <a:p>
                      <a:pPr algn="just"/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en-GB" sz="10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Leads/facilitates cooperation across different functions</a:t>
                      </a:r>
                      <a:r>
                        <a:rPr lang="en-GB" sz="1000" b="1" noProof="0" dirty="0">
                          <a:solidFill>
                            <a:srgbClr val="F8983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000" b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align on compliant and ethical business standards / competencies / strategies / resources / communication</a:t>
                      </a:r>
                    </a:p>
                  </a:txBody>
                  <a:tcPr>
                    <a:lnL w="9525" cap="flat" cmpd="sng" algn="ctr">
                      <a:solidFill>
                        <a:srgbClr val="F898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1"/>
          <p:cNvSpPr/>
          <p:nvPr/>
        </p:nvSpPr>
        <p:spPr>
          <a:xfrm>
            <a:off x="3079698" y="6400412"/>
            <a:ext cx="30261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ea typeface="Tahoma" panose="020B0604030504040204" pitchFamily="34" charset="0"/>
                <a:cs typeface="Tahoma" panose="020B0604030504040204" pitchFamily="34" charset="0"/>
              </a:rPr>
              <a:t>© 2016 ETHICS Society</a:t>
            </a:r>
          </a:p>
        </p:txBody>
      </p:sp>
      <p:sp>
        <p:nvSpPr>
          <p:cNvPr id="7" name="Rechteck 5">
            <a:extLst>
              <a:ext uri="{FF2B5EF4-FFF2-40B4-BE49-F238E27FC236}">
                <a16:creationId xmlns:a16="http://schemas.microsoft.com/office/drawing/2014/main" id="{810AB6EC-0BAF-426F-91BF-AB05E77388D2}"/>
              </a:ext>
            </a:extLst>
          </p:cNvPr>
          <p:cNvSpPr/>
          <p:nvPr/>
        </p:nvSpPr>
        <p:spPr>
          <a:xfrm>
            <a:off x="35496" y="655369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4067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7845"/>
              </p:ext>
            </p:extLst>
          </p:nvPr>
        </p:nvGraphicFramePr>
        <p:xfrm>
          <a:off x="-36513" y="-115201"/>
          <a:ext cx="9145016" cy="69113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38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3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8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HCC </a:t>
                      </a:r>
                      <a:r>
                        <a:rPr lang="en-GB" sz="1400" b="1" baseline="0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Professional</a:t>
                      </a:r>
                      <a:r>
                        <a:rPr lang="en-GB" sz="1400" b="1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Core Competencies </a:t>
                      </a:r>
                      <a:r>
                        <a:rPr lang="en-GB" sz="1400" b="1" noProof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b="1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v2.0</a:t>
                      </a: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Strategic partner</a:t>
                      </a: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 manager</a:t>
                      </a: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noProof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Compliance leader/advisor</a:t>
                      </a:r>
                      <a:endParaRPr lang="en-GB" sz="1400" noProof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4761">
                <a:tc>
                  <a:txBody>
                    <a:bodyPr/>
                    <a:lstStyle/>
                    <a:p>
                      <a:r>
                        <a:rPr lang="en-GB" sz="1200" b="1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Strategic skills</a:t>
                      </a:r>
                      <a:endParaRPr lang="en-GB" sz="1200" b="0" noProof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Business</a:t>
                      </a:r>
                      <a:r>
                        <a:rPr lang="en-GB" sz="1200" baseline="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acumen, </a:t>
                      </a:r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and develop strategy (analytical skills, synthesis), planning, seeing hidden problems, differentiating between facts and assumptions, understanding the context/big picture, aligning on &amp; ensuring compliance controls in business processes</a:t>
                      </a:r>
                    </a:p>
                    <a:p>
                      <a:endParaRPr lang="en-GB" sz="12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Stakeholder management (internal &amp; external)</a:t>
                      </a:r>
                    </a:p>
                    <a:p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understanding and impacting decision making, networking, connecting / bridging, customer orientation, strategic alliance, organizational intelligence, working in teams, sensitivity for multicultural aspect</a:t>
                      </a:r>
                    </a:p>
                    <a:p>
                      <a:endParaRPr lang="en-GB" sz="12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Governance </a:t>
                      </a:r>
                    </a:p>
                    <a:p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understand and become part of the governance structure, keep independence</a:t>
                      </a: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 skills</a:t>
                      </a:r>
                      <a:r>
                        <a:rPr lang="en-GB" sz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en-GB" sz="1200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listening, asking the right questions, assertive communication, presentation skills, negotiation skills</a:t>
                      </a:r>
                      <a:r>
                        <a:rPr lang="en-GB" sz="120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GB" sz="1200" i="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identifying &amp; managing manipulative communication /hidden agendas</a:t>
                      </a:r>
                    </a:p>
                    <a:p>
                      <a:endParaRPr lang="en-GB" sz="1200" b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Impact/influencing  skills </a:t>
                      </a:r>
                      <a:endParaRPr lang="en-GB" sz="1200" noProof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selling skills, identifying / managing body language, engagement, coaching, conflict management, manage difficult discussions</a:t>
                      </a:r>
                    </a:p>
                    <a:p>
                      <a:endParaRPr lang="en-GB" sz="1200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 management skills </a:t>
                      </a:r>
                      <a:endParaRPr lang="en-GB" sz="1200" noProof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stakeholder &amp; resource management, alignment, implementation</a:t>
                      </a: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skills</a:t>
                      </a:r>
                      <a:r>
                        <a:rPr lang="en-GB" sz="1200" b="1" baseline="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 </a:t>
                      </a:r>
                      <a:r>
                        <a:rPr lang="en-GB" sz="1200" b="1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leading without authority</a:t>
                      </a:r>
                    </a:p>
                    <a:p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self-confidence / courage, </a:t>
                      </a:r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awareness,</a:t>
                      </a:r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motivate &amp; inspire, delegate &amp; empower, ability to receive &amp; give appropriate feedback, </a:t>
                      </a:r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making decisions, managing complexity &amp; ambiguity, facilitate </a:t>
                      </a:r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development  of company competencies, ability to learn &amp; adapt, develop oversight</a:t>
                      </a:r>
                    </a:p>
                    <a:p>
                      <a:endParaRPr lang="en-GB" sz="12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GB" sz="1200" b="1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Ethical role model - leading by example</a:t>
                      </a:r>
                    </a:p>
                    <a:p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being open / approachable, patience &amp; resilience, integrity &amp; reliability, </a:t>
                      </a:r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accountability,</a:t>
                      </a:r>
                      <a:r>
                        <a:rPr lang="en-GB" sz="1200" baseline="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noProof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 the talk, learn &amp; facilitate learning from mistakes </a:t>
                      </a:r>
                    </a:p>
                  </a:txBody>
                  <a:tcPr>
                    <a:lnL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68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 skills</a:t>
                      </a:r>
                    </a:p>
                    <a:p>
                      <a:pPr algn="ctr"/>
                      <a:r>
                        <a:rPr lang="en-GB" sz="1200" b="1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management: </a:t>
                      </a:r>
                      <a:r>
                        <a:rPr lang="en-GB" sz="1200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prioritization, stress management, work-life balance</a:t>
                      </a:r>
                    </a:p>
                    <a:p>
                      <a:pPr algn="ctr"/>
                      <a:r>
                        <a:rPr lang="en-GB" sz="1200" b="1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Positive attitude:  </a:t>
                      </a:r>
                      <a:r>
                        <a:rPr lang="en-GB" sz="1200" noProof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celebrating success (self &amp; team), sense of humour</a:t>
                      </a:r>
                    </a:p>
                    <a:p>
                      <a:pPr algn="ctr"/>
                      <a:r>
                        <a:rPr lang="en-GB" sz="1200" b="1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 of common sense</a:t>
                      </a: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920">
                <a:tc gridSpan="3">
                  <a:txBody>
                    <a:bodyPr/>
                    <a:lstStyle/>
                    <a:p>
                      <a:pPr algn="ctr"/>
                      <a:endParaRPr lang="en-GB" sz="800" noProof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1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Content</a:t>
                      </a:r>
                      <a:r>
                        <a:rPr lang="en-GB" sz="1400" b="1" baseline="0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b="1" noProof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knowledge (experience &amp; training)</a:t>
                      </a:r>
                      <a:endParaRPr lang="en-GB" sz="1400" noProof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9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Non-HCC knowledge</a:t>
                      </a:r>
                      <a:r>
                        <a:rPr lang="en-GB" sz="1200" b="1" noProof="0">
                          <a:solidFill>
                            <a:srgbClr val="9F5FC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en-GB" sz="1200" noProof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business strategy / process / systems, budget planning, finance for non-finance</a:t>
                      </a: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08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HCC knowledge: </a:t>
                      </a:r>
                      <a:r>
                        <a:rPr lang="en-GB" sz="1200" noProof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HCC strategy / processes / systems, monitoring/testing/auditing, regulatory environment </a:t>
                      </a: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hteck 5"/>
          <p:cNvSpPr/>
          <p:nvPr/>
        </p:nvSpPr>
        <p:spPr>
          <a:xfrm>
            <a:off x="35496" y="5719024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8AC6D-BF46-4D65-9D96-7C2BFFA044FD}"/>
              </a:ext>
            </a:extLst>
          </p:cNvPr>
          <p:cNvSpPr txBox="1"/>
          <p:nvPr/>
        </p:nvSpPr>
        <p:spPr>
          <a:xfrm>
            <a:off x="7092280" y="4581128"/>
            <a:ext cx="2016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HCC= Healthcare Compliance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3308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 err="1">
                <a:solidFill>
                  <a:schemeClr val="bg1">
                    <a:lumMod val="50000"/>
                  </a:schemeClr>
                </a:solidFill>
              </a:rPr>
              <a:t>Self</a:t>
            </a:r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 Assessment Tool</a:t>
            </a:r>
            <a:r>
              <a:rPr lang="hu-HU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hu-H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Objective</a:t>
            </a:r>
            <a:endParaRPr lang="de-CH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5</a:t>
            </a:fld>
            <a:endParaRPr lang="en-GB" sz="1000" dirty="0"/>
          </a:p>
        </p:txBody>
      </p:sp>
      <p:sp>
        <p:nvSpPr>
          <p:cNvPr id="3" name="Textfeld 2"/>
          <p:cNvSpPr txBox="1"/>
          <p:nvPr/>
        </p:nvSpPr>
        <p:spPr>
          <a:xfrm>
            <a:off x="104162" y="863483"/>
            <a:ext cx="893567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To provide a simple, easy to use, flexible tool based on the agreed competency model</a:t>
            </a:r>
          </a:p>
          <a:p>
            <a:pPr algn="just"/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For assessment purposes:</a:t>
            </a:r>
          </a:p>
          <a:p>
            <a:pPr algn="just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o   for self-assessment </a:t>
            </a:r>
          </a:p>
          <a:p>
            <a:pPr algn="just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o   for giving feedback by the line manager </a:t>
            </a:r>
          </a:p>
          <a:p>
            <a:pPr algn="just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o   for collecting feedback from stakeholders</a:t>
            </a:r>
          </a:p>
          <a:p>
            <a:pPr algn="just"/>
            <a:endParaRPr lang="en-GB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           For agreement on development areas:</a:t>
            </a:r>
          </a:p>
          <a:p>
            <a:pPr algn="just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o   proposal is to select the areas of improvement / strength</a:t>
            </a:r>
          </a:p>
          <a:p>
            <a:pPr algn="just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o   as a general rule select max. 3 based on what could best contribute to 		performance improvement / enhancement and / or career development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remember that one should not only focus on the improvement areas but also on the areas of strength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/>
            <a:endParaRPr lang="de-CH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de-CH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457200" y="5229568"/>
            <a:ext cx="8762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Thank you for the core group testing &amp; feedback: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Enno Behrendt, Nys Vincent, Giota Papamarkou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And for feedback and input received during and after the General Assembly 2016, including from Hubertus Stockmann</a:t>
            </a:r>
          </a:p>
          <a:p>
            <a:r>
              <a:rPr lang="en-US" dirty="0"/>
              <a:t> </a:t>
            </a:r>
            <a:endParaRPr lang="de-CH" dirty="0"/>
          </a:p>
          <a:p>
            <a:endParaRPr lang="de-CH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446" y="4439688"/>
            <a:ext cx="1987106" cy="813435"/>
          </a:xfrm>
          <a:prstGeom prst="rect">
            <a:avLst/>
          </a:prstGeom>
        </p:spPr>
      </p:pic>
      <p:sp>
        <p:nvSpPr>
          <p:cNvPr id="10" name="Rechteck 5">
            <a:extLst>
              <a:ext uri="{FF2B5EF4-FFF2-40B4-BE49-F238E27FC236}">
                <a16:creationId xmlns:a16="http://schemas.microsoft.com/office/drawing/2014/main" id="{0EC4AEE7-0CB8-4FA0-9026-A9D4019CCB61}"/>
              </a:ext>
            </a:extLst>
          </p:cNvPr>
          <p:cNvSpPr/>
          <p:nvPr/>
        </p:nvSpPr>
        <p:spPr>
          <a:xfrm>
            <a:off x="122823" y="6669360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3581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Self Assessment Tool</a:t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Structure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6</a:t>
            </a:fld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055366"/>
            <a:ext cx="86994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>
                    <a:lumMod val="50000"/>
                  </a:schemeClr>
                </a:solidFill>
              </a:rPr>
              <a:t>5 tabs:   	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4 for Core Competencies (Strategic partner, Change manager, Compliance lead, Personal)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1 for Content knowledge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same </a:t>
            </a:r>
            <a:r>
              <a:rPr lang="en-GB" sz="1600" dirty="0" err="1">
                <a:solidFill>
                  <a:schemeClr val="bg1">
                    <a:lumMod val="50000"/>
                  </a:schemeClr>
                </a:solidFill>
              </a:rPr>
              <a:t>coloring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 as in the model PowerPoint (orange, grey)</a:t>
            </a:r>
          </a:p>
          <a:p>
            <a:r>
              <a:rPr lang="en-GB" sz="1600" b="1" dirty="0">
                <a:solidFill>
                  <a:schemeClr val="bg1">
                    <a:lumMod val="50000"/>
                  </a:schemeClr>
                </a:solidFill>
              </a:rPr>
              <a:t>Content per sheet: 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key skills (sub-skills as relevant) 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short description of indicators of competence level in key skills (sub-skills)</a:t>
            </a: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	simple assessment options (none, some, full) with comment opportunity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8" name="Rechteck 5">
            <a:extLst>
              <a:ext uri="{FF2B5EF4-FFF2-40B4-BE49-F238E27FC236}">
                <a16:creationId xmlns:a16="http://schemas.microsoft.com/office/drawing/2014/main" id="{49567A49-A1B8-4D48-A23E-5D1757B0202B}"/>
              </a:ext>
            </a:extLst>
          </p:cNvPr>
          <p:cNvSpPr/>
          <p:nvPr/>
        </p:nvSpPr>
        <p:spPr>
          <a:xfrm>
            <a:off x="-13485" y="6018846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31308E-F931-41F0-AAD2-E8C287E56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84239"/>
            <a:ext cx="9144000" cy="30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Self Assessment Tool</a:t>
            </a:r>
            <a:br>
              <a:rPr lang="hu-HU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Strategic 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artner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7</a:t>
            </a:fld>
            <a:endParaRPr lang="en-GB" sz="1000" dirty="0"/>
          </a:p>
        </p:txBody>
      </p:sp>
      <p:pic>
        <p:nvPicPr>
          <p:cNvPr id="9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9" y="5517232"/>
            <a:ext cx="6111907" cy="236411"/>
          </a:xfrm>
          <a:prstGeom prst="rect">
            <a:avLst/>
          </a:prstGeom>
        </p:spPr>
      </p:pic>
      <p:sp>
        <p:nvSpPr>
          <p:cNvPr id="8" name="Rechteck 5">
            <a:extLst>
              <a:ext uri="{FF2B5EF4-FFF2-40B4-BE49-F238E27FC236}">
                <a16:creationId xmlns:a16="http://schemas.microsoft.com/office/drawing/2014/main" id="{FBBC1CA2-367A-4B5B-8CD5-F666A255D6D7}"/>
              </a:ext>
            </a:extLst>
          </p:cNvPr>
          <p:cNvSpPr/>
          <p:nvPr/>
        </p:nvSpPr>
        <p:spPr>
          <a:xfrm>
            <a:off x="35496" y="584974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0263E-994A-469F-88D3-01D5D4517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70"/>
            <a:ext cx="9144000" cy="424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8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Self Assessment Tool</a:t>
            </a:r>
            <a:br>
              <a:rPr lang="hu-HU" sz="2400" b="1" dirty="0">
                <a:solidFill>
                  <a:schemeClr val="tx1"/>
                </a:solidFill>
              </a:rPr>
            </a:b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Change 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anager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8</a:t>
            </a:fld>
            <a:endParaRPr lang="en-GB" sz="1000" dirty="0"/>
          </a:p>
        </p:txBody>
      </p:sp>
      <p:sp>
        <p:nvSpPr>
          <p:cNvPr id="8" name="Rechteck 5">
            <a:extLst>
              <a:ext uri="{FF2B5EF4-FFF2-40B4-BE49-F238E27FC236}">
                <a16:creationId xmlns:a16="http://schemas.microsoft.com/office/drawing/2014/main" id="{A94A4134-D4D8-4718-810F-D400B139E0AA}"/>
              </a:ext>
            </a:extLst>
          </p:cNvPr>
          <p:cNvSpPr/>
          <p:nvPr/>
        </p:nvSpPr>
        <p:spPr>
          <a:xfrm>
            <a:off x="35496" y="584974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16E8EA-2E96-4B81-A8CC-1A6014C03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967"/>
            <a:ext cx="9144000" cy="31960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4E0C6D1-BE6E-4CCB-BA32-E91D3DBD5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99853"/>
            <a:ext cx="7092280" cy="28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8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CH" sz="2400" b="1" dirty="0">
                <a:solidFill>
                  <a:schemeClr val="bg1">
                    <a:lumMod val="50000"/>
                  </a:schemeClr>
                </a:solidFill>
              </a:rPr>
              <a:t>Self Assessment Tool</a:t>
            </a:r>
            <a:br>
              <a:rPr lang="hu-HU" sz="2400" b="1" dirty="0">
                <a:solidFill>
                  <a:schemeClr val="tx1"/>
                </a:solidFill>
              </a:rPr>
            </a:b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Compliance 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ead/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hu-HU" sz="2400" b="1" dirty="0">
                <a:solidFill>
                  <a:schemeClr val="accent6">
                    <a:lumMod val="75000"/>
                  </a:schemeClr>
                </a:solidFill>
              </a:rPr>
              <a:t>dvisor</a:t>
            </a:r>
            <a:r>
              <a:rPr lang="de-CH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961419" y="6399593"/>
            <a:ext cx="2133600" cy="365125"/>
          </a:xfrm>
        </p:spPr>
        <p:txBody>
          <a:bodyPr/>
          <a:lstStyle/>
          <a:p>
            <a:fld id="{6BF4BC8C-605D-406D-8BF0-48A035A2A582}" type="slidenum">
              <a:rPr lang="en-GB" sz="1000" smtClean="0"/>
              <a:t>9</a:t>
            </a:fld>
            <a:endParaRPr lang="en-GB" sz="1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4701789"/>
            <a:ext cx="6483477" cy="234696"/>
          </a:xfrm>
          <a:prstGeom prst="rect">
            <a:avLst/>
          </a:prstGeom>
        </p:spPr>
      </p:pic>
      <p:sp>
        <p:nvSpPr>
          <p:cNvPr id="8" name="Rechteck 5">
            <a:extLst>
              <a:ext uri="{FF2B5EF4-FFF2-40B4-BE49-F238E27FC236}">
                <a16:creationId xmlns:a16="http://schemas.microsoft.com/office/drawing/2014/main" id="{F110F309-2705-4C4C-A543-A06AE35977A8}"/>
              </a:ext>
            </a:extLst>
          </p:cNvPr>
          <p:cNvSpPr/>
          <p:nvPr/>
        </p:nvSpPr>
        <p:spPr>
          <a:xfrm>
            <a:off x="35496" y="5849741"/>
            <a:ext cx="9108504" cy="24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900" b="1" dirty="0"/>
              <a:t>Content  owned by ETHICS.  Members may use materials for their personal development, or for any not-for-profit activity within their employing organisation.  All other rights reserved.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A164BD-0F7D-49CE-B618-B2A410A5E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1356064"/>
            <a:ext cx="7776018" cy="334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52720"/>
      </p:ext>
    </p:extLst>
  </p:cSld>
  <p:clrMapOvr>
    <a:masterClrMapping/>
  </p:clrMapOvr>
</p:sld>
</file>

<file path=ppt/theme/theme1.xml><?xml version="1.0" encoding="utf-8"?>
<a:theme xmlns:a="http://schemas.openxmlformats.org/drawingml/2006/main" name="ETH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ETHICS Template</Template>
  <TotalTime>259</TotalTime>
  <Words>1130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Courier New</vt:lpstr>
      <vt:lpstr>Tahoma</vt:lpstr>
      <vt:lpstr>Wingdings</vt:lpstr>
      <vt:lpstr>ETHICS</vt:lpstr>
      <vt:lpstr>PowerPoint Presentation</vt:lpstr>
      <vt:lpstr>Healthcare Ethics and Compliance Competency Model</vt:lpstr>
      <vt:lpstr>PowerPoint Presentation</vt:lpstr>
      <vt:lpstr>PowerPoint Presentation</vt:lpstr>
      <vt:lpstr>Self Assessment Tool  Objective</vt:lpstr>
      <vt:lpstr>Self Assessment Tool Structure </vt:lpstr>
      <vt:lpstr>Self Assessment Tool Strategic Partner </vt:lpstr>
      <vt:lpstr>Self Assessment Tool Change Manager </vt:lpstr>
      <vt:lpstr>Self Assessment Tool Compliance Lead/Advisor </vt:lpstr>
      <vt:lpstr>Self Assessment Tool  Personal Skills</vt:lpstr>
      <vt:lpstr>Self Assessment Tool  Content Knowledge</vt:lpstr>
      <vt:lpstr> Actions agreed at the General Assembly 2016 – status overview 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Assembly Paris, FR 3rd October 2014</dc:title>
  <dc:creator>Sue Egan</dc:creator>
  <cp:lastModifiedBy>Sue Egan</cp:lastModifiedBy>
  <cp:revision>19</cp:revision>
  <dcterms:created xsi:type="dcterms:W3CDTF">2014-10-01T18:16:59Z</dcterms:created>
  <dcterms:modified xsi:type="dcterms:W3CDTF">2017-07-13T11:27:54Z</dcterms:modified>
</cp:coreProperties>
</file>