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59" r:id="rId5"/>
    <p:sldId id="263" r:id="rId6"/>
    <p:sldId id="264" r:id="rId7"/>
    <p:sldId id="265" r:id="rId8"/>
    <p:sldId id="260" r:id="rId9"/>
    <p:sldId id="258" r:id="rId10"/>
    <p:sldId id="257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83E"/>
    <a:srgbClr val="89C180"/>
    <a:srgbClr val="22AECF"/>
    <a:srgbClr val="7D4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isse Aillet" userId="d2369b64af88f58a" providerId="LiveId" clId="{D220AB79-AE55-4295-9C68-04E4CB3A2060}"/>
    <pc:docChg chg="modSld">
      <pc:chgData name="Clarisse Aillet" userId="d2369b64af88f58a" providerId="LiveId" clId="{D220AB79-AE55-4295-9C68-04E4CB3A2060}" dt="2019-10-18T09:14:33.978" v="38" actId="114"/>
      <pc:docMkLst>
        <pc:docMk/>
      </pc:docMkLst>
      <pc:sldChg chg="modSp">
        <pc:chgData name="Clarisse Aillet" userId="d2369b64af88f58a" providerId="LiveId" clId="{D220AB79-AE55-4295-9C68-04E4CB3A2060}" dt="2019-10-18T09:14:33.978" v="38" actId="114"/>
        <pc:sldMkLst>
          <pc:docMk/>
          <pc:sldMk cId="3122154488" sldId="263"/>
        </pc:sldMkLst>
        <pc:spChg chg="mod">
          <ac:chgData name="Clarisse Aillet" userId="d2369b64af88f58a" providerId="LiveId" clId="{D220AB79-AE55-4295-9C68-04E4CB3A2060}" dt="2019-10-18T09:14:33.978" v="38" actId="114"/>
          <ac:spMkLst>
            <pc:docMk/>
            <pc:sldMk cId="3122154488" sldId="263"/>
            <ac:spMk id="5" creationId="{00000000-0000-0000-0000-000000000000}"/>
          </ac:spMkLst>
        </pc:spChg>
      </pc:sldChg>
    </pc:docChg>
  </pc:docChgLst>
  <pc:docChgLst>
    <pc:chgData name="Clarisse Aillet" userId="d2369b64af88f58a" providerId="LiveId" clId="{4EA0CF51-84ED-4842-9444-A3810A29456E}"/>
    <pc:docChg chg="custSel addSld modSld sldOrd">
      <pc:chgData name="Clarisse Aillet" userId="d2369b64af88f58a" providerId="LiveId" clId="{4EA0CF51-84ED-4842-9444-A3810A29456E}" dt="2019-09-26T12:22:22.591" v="213" actId="20577"/>
      <pc:docMkLst>
        <pc:docMk/>
      </pc:docMkLst>
      <pc:sldChg chg="modSp add ord">
        <pc:chgData name="Clarisse Aillet" userId="d2369b64af88f58a" providerId="LiveId" clId="{4EA0CF51-84ED-4842-9444-A3810A29456E}" dt="2019-09-26T12:22:22.591" v="213" actId="20577"/>
        <pc:sldMkLst>
          <pc:docMk/>
          <pc:sldMk cId="3926792826" sldId="266"/>
        </pc:sldMkLst>
        <pc:spChg chg="mod">
          <ac:chgData name="Clarisse Aillet" userId="d2369b64af88f58a" providerId="LiveId" clId="{4EA0CF51-84ED-4842-9444-A3810A29456E}" dt="2019-09-26T12:22:22.591" v="213" actId="20577"/>
          <ac:spMkLst>
            <pc:docMk/>
            <pc:sldMk cId="3926792826" sldId="26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3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9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57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9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7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46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88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6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35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37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51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A86F-B19A-4D21-837A-3CE01096981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53CE4-8BAF-480E-873F-71CF8E10E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1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1139134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1439" y="620649"/>
            <a:ext cx="3965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PROFESSIONAL SOCIETY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8ABC3-648B-4495-9D8E-C098AF48C9F8}"/>
              </a:ext>
            </a:extLst>
          </p:cNvPr>
          <p:cNvSpPr txBox="1"/>
          <p:nvPr/>
        </p:nvSpPr>
        <p:spPr>
          <a:xfrm>
            <a:off x="5250954" y="628144"/>
            <a:ext cx="6025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D4491"/>
                </a:solidFill>
              </a:rPr>
              <a:t>Think Tank</a:t>
            </a:r>
          </a:p>
          <a:p>
            <a:r>
              <a:rPr lang="en-GB" sz="2800" b="1" dirty="0">
                <a:solidFill>
                  <a:srgbClr val="22AECF"/>
                </a:solidFill>
              </a:rPr>
              <a:t>Networking / Sharing Experiences</a:t>
            </a:r>
          </a:p>
          <a:p>
            <a:r>
              <a:rPr lang="en-GB" sz="2800" b="1" dirty="0">
                <a:solidFill>
                  <a:srgbClr val="89C180"/>
                </a:solidFill>
              </a:rPr>
              <a:t>Education &amp; Professional Development</a:t>
            </a:r>
          </a:p>
          <a:p>
            <a:r>
              <a:rPr lang="en-GB" sz="2800" b="1" dirty="0">
                <a:solidFill>
                  <a:srgbClr val="F8983E"/>
                </a:solidFill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15493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1026" name="Picture 2" descr="Gabor Danielf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902" y="960120"/>
            <a:ext cx="2615184" cy="26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53128" y="620649"/>
            <a:ext cx="7141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Gabor Danielfy Scholarship</a:t>
            </a:r>
          </a:p>
          <a:p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European Healthcare Compliance &amp; Ethics Programme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4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8ABC3-648B-4495-9D8E-C098AF48C9F8}"/>
              </a:ext>
            </a:extLst>
          </p:cNvPr>
          <p:cNvSpPr txBox="1"/>
          <p:nvPr/>
        </p:nvSpPr>
        <p:spPr>
          <a:xfrm>
            <a:off x="5156462" y="1628774"/>
            <a:ext cx="6025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D4491"/>
                </a:solidFill>
              </a:rPr>
              <a:t>Think Tank</a:t>
            </a:r>
          </a:p>
          <a:p>
            <a:r>
              <a:rPr lang="en-GB" sz="2800" b="1" dirty="0">
                <a:solidFill>
                  <a:srgbClr val="22AECF"/>
                </a:solidFill>
              </a:rPr>
              <a:t>Networking / Sharing Experiences</a:t>
            </a:r>
          </a:p>
          <a:p>
            <a:r>
              <a:rPr lang="en-GB" sz="2800" b="1" dirty="0">
                <a:solidFill>
                  <a:srgbClr val="89C180"/>
                </a:solidFill>
              </a:rPr>
              <a:t>Education &amp; Professional Development</a:t>
            </a:r>
          </a:p>
          <a:p>
            <a:r>
              <a:rPr lang="en-GB" sz="2800" b="1" dirty="0">
                <a:solidFill>
                  <a:srgbClr val="F8983E"/>
                </a:solidFill>
              </a:rPr>
              <a:t>Communication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9D272F-8358-43C7-8B46-2D4BEDEFEC19}"/>
              </a:ext>
            </a:extLst>
          </p:cNvPr>
          <p:cNvGrpSpPr/>
          <p:nvPr/>
        </p:nvGrpSpPr>
        <p:grpSpPr>
          <a:xfrm>
            <a:off x="896867" y="1507792"/>
            <a:ext cx="3965023" cy="1365614"/>
            <a:chOff x="896867" y="1507792"/>
            <a:chExt cx="3965023" cy="1365614"/>
          </a:xfrm>
        </p:grpSpPr>
        <p:sp>
          <p:nvSpPr>
            <p:cNvPr id="5" name="TextBox 4"/>
            <p:cNvSpPr txBox="1"/>
            <p:nvPr/>
          </p:nvSpPr>
          <p:spPr>
            <a:xfrm>
              <a:off x="896867" y="2411741"/>
              <a:ext cx="39650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YOUR PROFESSIONAL SOCIETY</a:t>
              </a: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E3CF40B-356E-426D-8385-E9C9A3C9C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4403" y="1507792"/>
              <a:ext cx="3227487" cy="88267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194391F-B72C-4E22-A619-906679F6C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2470" y="1534687"/>
              <a:ext cx="794722" cy="7814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449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620649"/>
            <a:ext cx="6717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 General Assembly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20-21 November, Paris</a:t>
            </a:r>
          </a:p>
          <a:p>
            <a:pPr algn="ctr"/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Agenda available online and</a:t>
            </a:r>
          </a:p>
          <a:p>
            <a:pPr algn="ctr"/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registrations to non-members will </a:t>
            </a:r>
            <a:r>
              <a:rPr lang="en-GB" sz="2400">
                <a:solidFill>
                  <a:schemeClr val="tx1">
                    <a:lumMod val="65000"/>
                    <a:lumOff val="35000"/>
                  </a:schemeClr>
                </a:solidFill>
              </a:rPr>
              <a:t>open shortly!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79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6462" y="2786199"/>
            <a:ext cx="5899913" cy="1217983"/>
          </a:xfrm>
        </p:spPr>
        <p:txBody>
          <a:bodyPr>
            <a:normAutofit fontScale="90000"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ETHICS is governed by a Code of Conduct for members</a:t>
            </a:r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1139134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91439" y="620649"/>
            <a:ext cx="3965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PROFESSIONAL SOCIETY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08ABC3-648B-4495-9D8E-C098AF48C9F8}"/>
              </a:ext>
            </a:extLst>
          </p:cNvPr>
          <p:cNvSpPr txBox="1"/>
          <p:nvPr/>
        </p:nvSpPr>
        <p:spPr>
          <a:xfrm>
            <a:off x="5093474" y="620649"/>
            <a:ext cx="6025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7D4491"/>
                </a:solidFill>
              </a:rPr>
              <a:t>Think Tank</a:t>
            </a:r>
          </a:p>
          <a:p>
            <a:r>
              <a:rPr lang="en-GB" sz="2800" b="1" dirty="0">
                <a:solidFill>
                  <a:srgbClr val="22AECF"/>
                </a:solidFill>
              </a:rPr>
              <a:t>Networking / Sharing Experiences</a:t>
            </a:r>
          </a:p>
          <a:p>
            <a:r>
              <a:rPr lang="en-GB" sz="2800" b="1" dirty="0">
                <a:solidFill>
                  <a:srgbClr val="89C180"/>
                </a:solidFill>
              </a:rPr>
              <a:t>Education &amp; Professional Development</a:t>
            </a:r>
          </a:p>
          <a:p>
            <a:r>
              <a:rPr lang="en-GB" sz="2800" b="1" dirty="0">
                <a:solidFill>
                  <a:srgbClr val="F8983E"/>
                </a:solidFill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783210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3128" y="1191189"/>
            <a:ext cx="7141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2018 General Assembly</a:t>
            </a:r>
          </a:p>
          <a:p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Presentations now available for members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6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620649"/>
            <a:ext cx="6717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2019 General Assembly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THE DATE!</a:t>
            </a:r>
          </a:p>
          <a:p>
            <a:pPr algn="ctr"/>
            <a:r>
              <a:rPr lang="en-GB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Wedn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20 November from 1pm</a:t>
            </a:r>
          </a:p>
          <a:p>
            <a:pPr algn="ctr"/>
            <a:r>
              <a:rPr lang="en-GB" sz="3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followed by Networking Cocktail</a:t>
            </a:r>
          </a:p>
          <a:p>
            <a:pPr algn="ctr"/>
            <a:r>
              <a:rPr lang="en-GB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Thursd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21 November until 12:30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620649"/>
            <a:ext cx="6717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ETHICS / Clifford Chance Breakfast Meeting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THE DATE!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 18 September from 8:30am</a:t>
            </a:r>
          </a:p>
        </p:txBody>
      </p:sp>
    </p:spTree>
    <p:extLst>
      <p:ext uri="{BB962C8B-B14F-4D97-AF65-F5344CB8AC3E}">
        <p14:creationId xmlns:p14="http://schemas.microsoft.com/office/powerpoint/2010/main" val="41438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620649"/>
            <a:ext cx="6717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ETHICS / EY Meeting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THE DATE!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 20 November from 1pm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Followed by Networking Dinner</a:t>
            </a:r>
          </a:p>
          <a:p>
            <a:pPr algn="ctr"/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Thursday 21 November to 5pm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3128" y="620649"/>
            <a:ext cx="7141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Code of Conduct</a:t>
            </a:r>
          </a:p>
          <a:p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ETHICS Code of Conduct now available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5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3048" y="1122363"/>
            <a:ext cx="6854952" cy="2387600"/>
          </a:xfrm>
        </p:spPr>
        <p:txBody>
          <a:bodyPr>
            <a:normAutofit/>
          </a:bodyPr>
          <a:lstStyle/>
          <a:p>
            <a:b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4" y="620649"/>
            <a:ext cx="3027874" cy="2865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3128" y="620649"/>
            <a:ext cx="71414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2015-6 Mirror Study</a:t>
            </a:r>
          </a:p>
          <a:p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Mirror is an ongoing independent benchmarking study</a:t>
            </a:r>
          </a:p>
          <a:p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Results to be updated at the 2016 General Assembly</a:t>
            </a:r>
          </a:p>
        </p:txBody>
      </p:sp>
    </p:spTree>
    <p:extLst>
      <p:ext uri="{BB962C8B-B14F-4D97-AF65-F5344CB8AC3E}">
        <p14:creationId xmlns:p14="http://schemas.microsoft.com/office/powerpoint/2010/main" val="1965620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5781</TotalTime>
  <Words>165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 </vt:lpstr>
      <vt:lpstr> ETHICS is governed by a Code of Conduct for members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General Assembly</dc:title>
  <dc:creator>Sue Egan</dc:creator>
  <cp:lastModifiedBy>Clarisse Aillet</cp:lastModifiedBy>
  <cp:revision>34</cp:revision>
  <dcterms:created xsi:type="dcterms:W3CDTF">2015-10-02T08:22:36Z</dcterms:created>
  <dcterms:modified xsi:type="dcterms:W3CDTF">2019-10-18T09:14:40Z</dcterms:modified>
</cp:coreProperties>
</file>