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0" r:id="rId5"/>
    <p:sldId id="268" r:id="rId6"/>
    <p:sldId id="272" r:id="rId7"/>
    <p:sldId id="271" r:id="rId8"/>
    <p:sldId id="275" r:id="rId9"/>
    <p:sldId id="297" r:id="rId10"/>
    <p:sldId id="300" r:id="rId11"/>
    <p:sldId id="302" r:id="rId12"/>
    <p:sldId id="301" r:id="rId13"/>
    <p:sldId id="277" r:id="rId14"/>
    <p:sldId id="299" r:id="rId15"/>
    <p:sldId id="267" r:id="rId16"/>
    <p:sldId id="278" r:id="rId17"/>
    <p:sldId id="287" r:id="rId18"/>
    <p:sldId id="286" r:id="rId19"/>
    <p:sldId id="280" r:id="rId20"/>
    <p:sldId id="283" r:id="rId21"/>
    <p:sldId id="284" r:id="rId22"/>
    <p:sldId id="307" r:id="rId23"/>
    <p:sldId id="292" r:id="rId24"/>
    <p:sldId id="303" r:id="rId25"/>
    <p:sldId id="304" r:id="rId26"/>
    <p:sldId id="290" r:id="rId27"/>
    <p:sldId id="263" r:id="rId28"/>
    <p:sldId id="294" r:id="rId29"/>
    <p:sldId id="308" r:id="rId30"/>
    <p:sldId id="310" r:id="rId31"/>
    <p:sldId id="264" r:id="rId32"/>
    <p:sldId id="265" r:id="rId33"/>
    <p:sldId id="306" r:id="rId34"/>
    <p:sldId id="29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8"/>
    <p:restoredTop sz="94584"/>
  </p:normalViewPr>
  <p:slideViewPr>
    <p:cSldViewPr snapToGrid="0" snapToObjects="1">
      <p:cViewPr>
        <p:scale>
          <a:sx n="83" d="100"/>
          <a:sy n="83" d="100"/>
        </p:scale>
        <p:origin x="4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nlinelibrary.wiley.com/doi/full/10.1002/cncr.28617" TargetMode="External"/><Relationship Id="rId3" Type="http://schemas.openxmlformats.org/officeDocument/2006/relationships/hyperlink" Target="https://onlinelibrary.wiley.com/action/doSearch?ContribAuthorStored=Aizer,+Ayal+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action/doSearch?ContribAuthorStored=Aizer,+Ayal+A" TargetMode="External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nlinelibrary.wiley.com/doi/full/10.1002/cncr.28617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overnanceai.github.io/US-Public-Opinion-Report-Jan-2019/executive-summary.html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4.png"/><Relationship Id="rId9" Type="http://schemas.openxmlformats.org/officeDocument/2006/relationships/image" Target="../media/image9.jpg"/><Relationship Id="rId10" Type="http://schemas.openxmlformats.org/officeDocument/2006/relationships/image" Target="../media/image23.jpg"/><Relationship Id="rId11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1451745"/>
          </a:xfrm>
        </p:spPr>
        <p:txBody>
          <a:bodyPr/>
          <a:lstStyle/>
          <a:p>
            <a:pPr algn="ctr"/>
            <a:r>
              <a:rPr lang="en-US" dirty="0" smtClean="0"/>
              <a:t>Artificial Intelligence &amp; quantum technologies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2574109"/>
            <a:ext cx="8791575" cy="3126256"/>
          </a:xfrm>
        </p:spPr>
        <p:txBody>
          <a:bodyPr/>
          <a:lstStyle/>
          <a:p>
            <a:r>
              <a:rPr lang="en-US" dirty="0" smtClean="0"/>
              <a:t>	Risks and ethical opportunities</a:t>
            </a:r>
          </a:p>
          <a:p>
            <a:endParaRPr lang="en-US" sz="2800" dirty="0" smtClean="0"/>
          </a:p>
          <a:p>
            <a:pPr lvl="1"/>
            <a:r>
              <a:rPr lang="en-US" sz="2800" dirty="0" smtClean="0"/>
              <a:t>IORDANIS KERENIDIS</a:t>
            </a:r>
          </a:p>
          <a:p>
            <a:pPr lvl="1"/>
            <a:r>
              <a:rPr lang="en-US" dirty="0" smtClean="0"/>
              <a:t>Research Director CNRS</a:t>
            </a:r>
          </a:p>
          <a:p>
            <a:pPr lvl="1"/>
            <a:r>
              <a:rPr lang="en-US" dirty="0" smtClean="0"/>
              <a:t>Head of QC WARE France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8674" y="3873292"/>
            <a:ext cx="1236404" cy="123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1454F7-AC5B-4A49-B65E-52F01F6B3A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677" y="4133642"/>
            <a:ext cx="2556091" cy="71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7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829" y="2400452"/>
            <a:ext cx="6288171" cy="19884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Artificial Neural Network: Neurons, connections</a:t>
            </a:r>
          </a:p>
          <a:p>
            <a:pPr marL="0" indent="0">
              <a:buNone/>
            </a:pPr>
            <a:r>
              <a:rPr lang="en-US" dirty="0" smtClean="0"/>
              <a:t>Initial Layer : image / Final layer: labels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Neuron : {</a:t>
            </a:r>
            <a:r>
              <a:rPr lang="en-US" dirty="0"/>
              <a:t>activated, </a:t>
            </a:r>
            <a:r>
              <a:rPr lang="en-US" dirty="0" smtClean="0"/>
              <a:t>deactivated}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00" dirty="0"/>
              <a:t> </a:t>
            </a:r>
            <a:r>
              <a:rPr lang="en-US" sz="900" dirty="0" smtClean="0"/>
              <a:t>      </a:t>
            </a:r>
            <a:r>
              <a:rPr lang="en-US" sz="2000" dirty="0" smtClean="0"/>
              <a:t>Initially:   white pixel </a:t>
            </a:r>
            <a:r>
              <a:rPr lang="en-US" sz="2000" dirty="0"/>
              <a:t> </a:t>
            </a:r>
            <a:r>
              <a:rPr lang="en-US" sz="2000" dirty="0" smtClean="0"/>
              <a:t>  black pixel</a:t>
            </a: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1764" y="618518"/>
            <a:ext cx="119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REALLY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66313" y="1141738"/>
            <a:ext cx="79513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25949" y="1141738"/>
            <a:ext cx="139147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43508"/>
          <a:stretch/>
        </p:blipFill>
        <p:spPr>
          <a:xfrm>
            <a:off x="362372" y="2446946"/>
            <a:ext cx="5387499" cy="1988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2" y="4614823"/>
            <a:ext cx="3208108" cy="200506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3921071" y="4895534"/>
            <a:ext cx="736169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Neuron takes </a:t>
            </a:r>
            <a:r>
              <a:rPr lang="en-US" sz="2400" dirty="0"/>
              <a:t>input signals </a:t>
            </a:r>
            <a:r>
              <a:rPr lang="en-US" sz="2400" dirty="0" smtClean="0"/>
              <a:t>and </a:t>
            </a:r>
            <a:r>
              <a:rPr lang="en-US" sz="2400" dirty="0"/>
              <a:t>produces output </a:t>
            </a:r>
            <a:r>
              <a:rPr lang="en-US" sz="2400" dirty="0" smtClean="0"/>
              <a:t>signal according to some activation rule</a:t>
            </a:r>
          </a:p>
          <a:p>
            <a:endParaRPr lang="en-US" sz="900" dirty="0"/>
          </a:p>
          <a:p>
            <a:r>
              <a:rPr lang="en-US" sz="2400" dirty="0" smtClean="0"/>
              <a:t>Example Activation </a:t>
            </a:r>
            <a:r>
              <a:rPr lang="en-US" sz="2400" dirty="0"/>
              <a:t>rule</a:t>
            </a:r>
            <a:r>
              <a:rPr lang="en-US" sz="2400" dirty="0" smtClean="0"/>
              <a:t>: “output the </a:t>
            </a:r>
            <a:r>
              <a:rPr lang="en-US" sz="2400" dirty="0"/>
              <a:t>majority of </a:t>
            </a:r>
            <a:r>
              <a:rPr lang="en-US" sz="2400" dirty="0" smtClean="0"/>
              <a:t>the inputs”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7749153" y="3954998"/>
            <a:ext cx="0" cy="2608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9174997" y="3954998"/>
            <a:ext cx="0" cy="2608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29161" y="1866255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TRAINING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1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11764" y="618518"/>
            <a:ext cx="119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REALLY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66313" y="1141738"/>
            <a:ext cx="79513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25949" y="1141738"/>
            <a:ext cx="139147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43508"/>
          <a:stretch/>
        </p:blipFill>
        <p:spPr>
          <a:xfrm>
            <a:off x="362372" y="2446946"/>
            <a:ext cx="5387499" cy="1988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2" y="4614823"/>
            <a:ext cx="3208108" cy="200506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/>
          <p:cNvSpPr txBox="1"/>
          <p:nvPr/>
        </p:nvSpPr>
        <p:spPr>
          <a:xfrm>
            <a:off x="5029161" y="1866255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TRAINING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6148544" y="2415949"/>
            <a:ext cx="5134226" cy="2019493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89878" y="2498039"/>
            <a:ext cx="4792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Training </a:t>
            </a:r>
            <a:r>
              <a:rPr lang="en-US" sz="2400" dirty="0"/>
              <a:t>goal: </a:t>
            </a:r>
            <a:endParaRPr lang="en-US" sz="2400" dirty="0" smtClean="0"/>
          </a:p>
          <a:p>
            <a:r>
              <a:rPr lang="en-US" sz="2000" dirty="0" smtClean="0"/>
              <a:t>   Find </a:t>
            </a:r>
            <a:r>
              <a:rPr lang="en-US" sz="2000" dirty="0"/>
              <a:t>rules such that for the “tumor” images, </a:t>
            </a:r>
            <a:endParaRPr lang="en-US" sz="2000" dirty="0" smtClean="0"/>
          </a:p>
          <a:p>
            <a:r>
              <a:rPr lang="en-US" sz="2000" dirty="0" smtClean="0"/>
              <a:t>   in </a:t>
            </a:r>
            <a:r>
              <a:rPr lang="en-US" sz="2000" dirty="0"/>
              <a:t>the final layer only the neuron labelled </a:t>
            </a:r>
            <a:r>
              <a:rPr lang="en-US" sz="2000" dirty="0" smtClean="0"/>
              <a:t>     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“</a:t>
            </a:r>
            <a:r>
              <a:rPr lang="en-US" sz="2000" dirty="0"/>
              <a:t>Tumor” is </a:t>
            </a:r>
            <a:r>
              <a:rPr lang="en-US" sz="2000" dirty="0" smtClean="0"/>
              <a:t>activated, and so forth.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74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11764" y="618518"/>
            <a:ext cx="119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REALLY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66313" y="1141738"/>
            <a:ext cx="79513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25949" y="1141738"/>
            <a:ext cx="139147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43508"/>
          <a:stretch/>
        </p:blipFill>
        <p:spPr>
          <a:xfrm>
            <a:off x="362372" y="2446946"/>
            <a:ext cx="5387499" cy="1988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2" y="4614823"/>
            <a:ext cx="3208108" cy="200506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/>
          <p:cNvSpPr txBox="1"/>
          <p:nvPr/>
        </p:nvSpPr>
        <p:spPr>
          <a:xfrm>
            <a:off x="5029161" y="1866255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TRAINING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6148544" y="2415949"/>
            <a:ext cx="5134226" cy="2019493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89878" y="2498039"/>
            <a:ext cx="4792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Training </a:t>
            </a:r>
            <a:r>
              <a:rPr lang="en-US" sz="2400" dirty="0"/>
              <a:t>goal: </a:t>
            </a:r>
            <a:endParaRPr lang="en-US" sz="2400" dirty="0" smtClean="0"/>
          </a:p>
          <a:p>
            <a:r>
              <a:rPr lang="en-US" sz="2000" dirty="0" smtClean="0"/>
              <a:t>   Find </a:t>
            </a:r>
            <a:r>
              <a:rPr lang="en-US" sz="2000" dirty="0"/>
              <a:t>rules such that for the “tumor” images, </a:t>
            </a:r>
            <a:endParaRPr lang="en-US" sz="2000" dirty="0" smtClean="0"/>
          </a:p>
          <a:p>
            <a:r>
              <a:rPr lang="en-US" sz="2000" dirty="0" smtClean="0"/>
              <a:t>   in </a:t>
            </a:r>
            <a:r>
              <a:rPr lang="en-US" sz="2000" dirty="0"/>
              <a:t>the final layer only the neuron labelled </a:t>
            </a:r>
            <a:r>
              <a:rPr lang="en-US" sz="2000" dirty="0" smtClean="0"/>
              <a:t>         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“</a:t>
            </a:r>
            <a:r>
              <a:rPr lang="en-US" sz="2000" dirty="0"/>
              <a:t>Tumor” is </a:t>
            </a:r>
            <a:r>
              <a:rPr lang="en-US" sz="2000" dirty="0" smtClean="0"/>
              <a:t>activated, and so forth.</a:t>
            </a:r>
            <a:endParaRPr lang="en-US" sz="2000" dirty="0"/>
          </a:p>
        </p:txBody>
      </p:sp>
      <p:sp>
        <p:nvSpPr>
          <p:cNvPr id="17" name="Rounded Rectangle 16"/>
          <p:cNvSpPr/>
          <p:nvPr/>
        </p:nvSpPr>
        <p:spPr>
          <a:xfrm>
            <a:off x="6148544" y="4614823"/>
            <a:ext cx="5134226" cy="1892461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89878" y="4683416"/>
            <a:ext cx="47928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Training </a:t>
            </a:r>
            <a:r>
              <a:rPr lang="en-US" sz="2400" dirty="0" smtClean="0"/>
              <a:t>method: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Start with some rules</a:t>
            </a:r>
          </a:p>
          <a:p>
            <a:r>
              <a:rPr lang="en-US" sz="2000" dirty="0" smtClean="0"/>
              <a:t>   Check if results are OK (rewards/penalties)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If not, update the rules</a:t>
            </a:r>
          </a:p>
          <a:p>
            <a:r>
              <a:rPr lang="en-US" sz="2000" dirty="0" smtClean="0"/>
              <a:t>   Try until results are satisfactory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35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</a:t>
            </a:r>
            <a:r>
              <a:rPr lang="en-US" dirty="0"/>
              <a:t>	 </a:t>
            </a:r>
            <a:r>
              <a:rPr lang="en-US" dirty="0" smtClean="0"/>
              <a:t>        TRAINING		   	 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11764" y="618518"/>
            <a:ext cx="119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REALLY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66313" y="1141738"/>
            <a:ext cx="79513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25949" y="1141738"/>
            <a:ext cx="139147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2672885"/>
            <a:ext cx="2710552" cy="1576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43508"/>
          <a:stretch/>
        </p:blipFill>
        <p:spPr>
          <a:xfrm>
            <a:off x="4530019" y="2681104"/>
            <a:ext cx="4273374" cy="15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</a:t>
            </a:r>
            <a:r>
              <a:rPr lang="en-US" dirty="0"/>
              <a:t>	 </a:t>
            </a:r>
            <a:r>
              <a:rPr lang="en-US" dirty="0" smtClean="0"/>
              <a:t>        TRAINING		   	 DIAGNOSIS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11764" y="618518"/>
            <a:ext cx="119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REALLY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66313" y="1141738"/>
            <a:ext cx="79513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25949" y="1141738"/>
            <a:ext cx="139147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2672885"/>
            <a:ext cx="2710552" cy="1576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43508"/>
          <a:stretch/>
        </p:blipFill>
        <p:spPr>
          <a:xfrm>
            <a:off x="4530019" y="2681104"/>
            <a:ext cx="4273374" cy="1577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49" y="2672885"/>
            <a:ext cx="1754232" cy="156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SUPERVISED LEARNING (learning from labelled data) </a:t>
            </a:r>
          </a:p>
          <a:p>
            <a:pPr lvl="1"/>
            <a:r>
              <a:rPr lang="en-US" sz="2400" dirty="0" smtClean="0"/>
              <a:t>Medical Imaging Analysis  [data: labelled images]</a:t>
            </a:r>
          </a:p>
          <a:p>
            <a:pPr lvl="1"/>
            <a:r>
              <a:rPr lang="en-US" sz="2400" dirty="0" smtClean="0"/>
              <a:t>Diagnostics [data: patient’s file, symptoms, test results, diagnosis]</a:t>
            </a:r>
          </a:p>
          <a:p>
            <a:pPr lvl="1"/>
            <a:r>
              <a:rPr lang="en-US" sz="2400" dirty="0" smtClean="0"/>
              <a:t>Treatment protocols [data: patients’ files, treatment protocols, success rate]</a:t>
            </a:r>
          </a:p>
          <a:p>
            <a:pPr lvl="1"/>
            <a:r>
              <a:rPr lang="en-US" sz="2400" dirty="0" smtClean="0"/>
              <a:t>AI Medical Assistance [data: </a:t>
            </a:r>
            <a:r>
              <a:rPr lang="en-US" sz="2400" dirty="0" smtClean="0"/>
              <a:t>Natural Language Processing]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98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</a:t>
            </a:r>
            <a:r>
              <a:rPr lang="en-US" dirty="0"/>
              <a:t> BIASES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	     </a:t>
            </a:r>
            <a:r>
              <a:rPr lang="en-US" dirty="0"/>
              <a:t>	 </a:t>
            </a:r>
            <a:r>
              <a:rPr lang="en-US" dirty="0" smtClean="0"/>
              <a:t>        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68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</a:t>
            </a:r>
            <a:r>
              <a:rPr lang="en-US" dirty="0"/>
              <a:t>	 </a:t>
            </a:r>
            <a:r>
              <a:rPr lang="en-US" dirty="0" smtClean="0"/>
              <a:t>        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</a:t>
            </a:r>
            <a:r>
              <a:rPr lang="en-US" dirty="0"/>
              <a:t>	 </a:t>
            </a:r>
            <a:r>
              <a:rPr lang="en-US" dirty="0" smtClean="0"/>
              <a:t>        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86" y="2767510"/>
            <a:ext cx="8379476" cy="38354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9650" y="2305845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doctors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36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</a:t>
            </a:r>
            <a:r>
              <a:rPr lang="en-US" dirty="0"/>
              <a:t>	 </a:t>
            </a:r>
            <a:r>
              <a:rPr lang="en-US" dirty="0" smtClean="0"/>
              <a:t>        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87" y="2767510"/>
            <a:ext cx="8379476" cy="38354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59650" y="2305845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nurses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101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 in healthcare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3646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use of complex algorithms and large </a:t>
            </a:r>
            <a:r>
              <a:rPr lang="en-US" dirty="0"/>
              <a:t>sets of medical data </a:t>
            </a:r>
            <a:r>
              <a:rPr lang="en-US" dirty="0" smtClean="0"/>
              <a:t>in order to help performing a variety of medical tasks, e.g.</a:t>
            </a:r>
          </a:p>
          <a:p>
            <a:pPr lvl="1"/>
            <a:r>
              <a:rPr lang="en-US" sz="2400" dirty="0"/>
              <a:t>Medical Imaging analysis</a:t>
            </a:r>
          </a:p>
          <a:p>
            <a:pPr lvl="1"/>
            <a:r>
              <a:rPr lang="en-US" sz="2400" dirty="0"/>
              <a:t>Diagnostics </a:t>
            </a:r>
          </a:p>
          <a:p>
            <a:pPr lvl="1"/>
            <a:r>
              <a:rPr lang="en-US" sz="2400" dirty="0"/>
              <a:t>Treatment protocols</a:t>
            </a:r>
          </a:p>
          <a:p>
            <a:pPr lvl="1"/>
            <a:r>
              <a:rPr lang="en-US" sz="2400" dirty="0"/>
              <a:t>AI Medical Assistance</a:t>
            </a:r>
          </a:p>
          <a:p>
            <a:pPr lvl="1"/>
            <a:r>
              <a:rPr lang="en-US" sz="2400" dirty="0"/>
              <a:t>Drug discovery/development</a:t>
            </a:r>
          </a:p>
          <a:p>
            <a:pPr lvl="1"/>
            <a:r>
              <a:rPr lang="en-US" sz="2400" dirty="0"/>
              <a:t>Robot-assisted surgery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</a:t>
            </a:r>
            <a:r>
              <a:rPr lang="en-US" dirty="0"/>
              <a:t>	 </a:t>
            </a:r>
            <a:r>
              <a:rPr lang="en-US" dirty="0" smtClean="0"/>
              <a:t>        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13667" y="2768361"/>
            <a:ext cx="5026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PTSerif" charset="0"/>
              </a:rPr>
              <a:t>Unfortunately, the medical datasets openly available for use by AI researchers are notoriously biased, especially in the US. It’s not a secret: Health-care data is extremely male and extremely white, and that has real-world impacts. A 2014 study that </a:t>
            </a:r>
            <a:r>
              <a:rPr lang="en-US" dirty="0">
                <a:latin typeface="PTSerif" charset="0"/>
                <a:hlinkClick r:id="rId2"/>
              </a:rPr>
              <a:t>tracked cancer mortality over 20 years</a:t>
            </a:r>
            <a:r>
              <a:rPr lang="en-US" dirty="0">
                <a:solidFill>
                  <a:srgbClr val="FFFFFF"/>
                </a:solidFill>
                <a:latin typeface="PTSerif" charset="0"/>
              </a:rPr>
              <a:t> pointed to a lack of diverse research subjects as a key reason why black Americans are significantly more likely to die from cancer than white Americans</a:t>
            </a:r>
            <a:r>
              <a:rPr lang="en-US" dirty="0" smtClean="0">
                <a:solidFill>
                  <a:srgbClr val="FFFFFF"/>
                </a:solidFill>
                <a:latin typeface="PTSerif" charset="0"/>
              </a:rPr>
              <a:t>.</a:t>
            </a:r>
          </a:p>
          <a:p>
            <a:endParaRPr lang="en-US" dirty="0">
              <a:solidFill>
                <a:srgbClr val="FFFFFF"/>
              </a:solidFill>
              <a:latin typeface="PTSerif" charset="0"/>
            </a:endParaRPr>
          </a:p>
          <a:p>
            <a:r>
              <a:rPr lang="en-US" b="1" dirty="0"/>
              <a:t>Lack of reduction in racial disparities in cancer‐specific mortality over a 20‐year </a:t>
            </a:r>
            <a:r>
              <a:rPr lang="en-US" b="1" dirty="0" smtClean="0"/>
              <a:t>period, </a:t>
            </a:r>
          </a:p>
          <a:p>
            <a:r>
              <a:rPr lang="en-US" dirty="0" smtClean="0">
                <a:hlinkClick r:id="rId3"/>
              </a:rPr>
              <a:t>A</a:t>
            </a:r>
            <a:r>
              <a:rPr lang="en-US" dirty="0">
                <a:hlinkClick r:id="rId3"/>
              </a:rPr>
              <a:t>. Aizer </a:t>
            </a:r>
            <a:r>
              <a:rPr lang="en-US" dirty="0" smtClean="0">
                <a:hlinkClick r:id="rId3"/>
              </a:rPr>
              <a:t>et al.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3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</a:t>
            </a:r>
            <a:r>
              <a:rPr lang="en-US" dirty="0"/>
              <a:t>	 </a:t>
            </a:r>
            <a:r>
              <a:rPr lang="en-US" dirty="0" smtClean="0"/>
              <a:t>        		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13667" y="2768361"/>
            <a:ext cx="5026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PTSerif" charset="0"/>
              </a:rPr>
              <a:t>Unfortunately, the medical datasets openly available for use by AI researchers are notoriously biased, especially in the US. It’s not a secret: Health-care data is extremely male and extremely white, and that has real-world impacts. A 2014 study that </a:t>
            </a:r>
            <a:r>
              <a:rPr lang="en-US" dirty="0">
                <a:latin typeface="PTSerif" charset="0"/>
                <a:hlinkClick r:id="rId2"/>
              </a:rPr>
              <a:t>tracked cancer mortality over 20 years</a:t>
            </a:r>
            <a:r>
              <a:rPr lang="en-US" dirty="0">
                <a:solidFill>
                  <a:srgbClr val="FFFFFF"/>
                </a:solidFill>
                <a:latin typeface="PTSerif" charset="0"/>
              </a:rPr>
              <a:t> pointed to a lack of diverse research subjects as a key reason why black Americans are significantly more likely to die from cancer than white Americans</a:t>
            </a:r>
            <a:r>
              <a:rPr lang="en-US" dirty="0" smtClean="0">
                <a:solidFill>
                  <a:srgbClr val="FFFFFF"/>
                </a:solidFill>
                <a:latin typeface="PTSerif" charset="0"/>
              </a:rPr>
              <a:t>.</a:t>
            </a:r>
          </a:p>
          <a:p>
            <a:endParaRPr lang="en-US" dirty="0">
              <a:solidFill>
                <a:srgbClr val="FFFFFF"/>
              </a:solidFill>
              <a:latin typeface="PTSerif" charset="0"/>
            </a:endParaRPr>
          </a:p>
          <a:p>
            <a:r>
              <a:rPr lang="en-US" b="1" dirty="0"/>
              <a:t>Lack of reduction in racial disparities in cancer‐specific mortality over a 20‐year </a:t>
            </a:r>
            <a:r>
              <a:rPr lang="en-US" b="1" dirty="0" smtClean="0"/>
              <a:t>period, </a:t>
            </a:r>
          </a:p>
          <a:p>
            <a:r>
              <a:rPr lang="en-US" dirty="0" smtClean="0">
                <a:hlinkClick r:id="rId3"/>
              </a:rPr>
              <a:t>A</a:t>
            </a:r>
            <a:r>
              <a:rPr lang="en-US" dirty="0">
                <a:hlinkClick r:id="rId3"/>
              </a:rPr>
              <a:t>. Aizer </a:t>
            </a:r>
            <a:r>
              <a:rPr lang="en-US" dirty="0" smtClean="0">
                <a:hlinkClick r:id="rId3"/>
              </a:rPr>
              <a:t>et al.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35" y="2768361"/>
            <a:ext cx="4995942" cy="35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     	     </a:t>
            </a:r>
            <a:r>
              <a:rPr lang="en-US" dirty="0"/>
              <a:t>	 </a:t>
            </a:r>
            <a:r>
              <a:rPr lang="en-US" dirty="0" smtClean="0"/>
              <a:t>        		   	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84212" y="2619213"/>
            <a:ext cx="2950139" cy="190629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We need good data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data is biased, incomplete, not diverse, then the training will reflect this bias </a:t>
            </a:r>
          </a:p>
        </p:txBody>
      </p:sp>
    </p:spTree>
    <p:extLst>
      <p:ext uri="{BB962C8B-B14F-4D97-AF65-F5344CB8AC3E}">
        <p14:creationId xmlns:p14="http://schemas.microsoft.com/office/powerpoint/2010/main" val="161662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2053846"/>
            <a:ext cx="11636941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TRAINING </a:t>
            </a:r>
            <a:r>
              <a:rPr lang="en-US" dirty="0"/>
              <a:t>(update rules through rewards/penalties)</a:t>
            </a:r>
          </a:p>
          <a:p>
            <a:pPr marL="0" indent="0">
              <a:buNone/>
            </a:pPr>
            <a:r>
              <a:rPr lang="en-US" dirty="0" smtClean="0"/>
              <a:t>		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43508"/>
          <a:stretch/>
        </p:blipFill>
        <p:spPr>
          <a:xfrm>
            <a:off x="684212" y="2634609"/>
            <a:ext cx="3360846" cy="15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3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2053846"/>
            <a:ext cx="11636941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TRAINING </a:t>
            </a:r>
            <a:r>
              <a:rPr lang="en-US" dirty="0"/>
              <a:t>(update rules through rewards/penalties)</a:t>
            </a:r>
          </a:p>
          <a:p>
            <a:pPr marL="0" indent="0">
              <a:buNone/>
            </a:pPr>
            <a:r>
              <a:rPr lang="en-US" dirty="0" smtClean="0"/>
              <a:t>				What is the penalty when a tumor is labelled normal?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- </a:t>
            </a:r>
            <a:r>
              <a:rPr lang="en-US" sz="2000" dirty="0" smtClean="0"/>
              <a:t>High penalty implies good diagnosis but more false positives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</a:t>
            </a:r>
            <a:r>
              <a:rPr lang="en-US" sz="2000" dirty="0" smtClean="0"/>
              <a:t>- Small penalty implies worse diagnosis but less expenses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43508"/>
          <a:stretch/>
        </p:blipFill>
        <p:spPr>
          <a:xfrm>
            <a:off x="684212" y="2634609"/>
            <a:ext cx="3360846" cy="15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2053846"/>
            <a:ext cx="11507789" cy="480415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TRAINING </a:t>
            </a:r>
            <a:r>
              <a:rPr lang="en-US" dirty="0"/>
              <a:t>(update rules through rewards/penalties)</a:t>
            </a:r>
          </a:p>
          <a:p>
            <a:pPr marL="0" indent="0">
              <a:buNone/>
            </a:pPr>
            <a:r>
              <a:rPr lang="en-US" dirty="0" smtClean="0"/>
              <a:t>				What is the penalty when a tumor is labelled normal?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				</a:t>
            </a:r>
            <a:r>
              <a:rPr lang="en-US" sz="2000" dirty="0" smtClean="0"/>
              <a:t>- </a:t>
            </a:r>
            <a:r>
              <a:rPr lang="en-US" sz="2000" dirty="0" smtClean="0"/>
              <a:t>High </a:t>
            </a:r>
            <a:r>
              <a:rPr lang="en-US" sz="2000" dirty="0"/>
              <a:t>penalty implies good diagnosis but more false positives</a:t>
            </a:r>
          </a:p>
          <a:p>
            <a:pPr marL="0" indent="0">
              <a:buNone/>
            </a:pPr>
            <a:r>
              <a:rPr lang="en-US" sz="2000" dirty="0"/>
              <a:t>					- Small penalty implies worse diagnosis but less expenses</a:t>
            </a:r>
          </a:p>
          <a:p>
            <a:pPr marL="0" indent="0">
              <a:buNone/>
            </a:pPr>
            <a:endParaRPr lang="en-US" sz="600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How do we define success of the algorithm?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				Example: </a:t>
            </a:r>
            <a:r>
              <a:rPr lang="en-US" sz="2000" dirty="0" smtClean="0"/>
              <a:t>Success</a:t>
            </a:r>
            <a:r>
              <a:rPr lang="en-US" sz="2000" dirty="0" smtClean="0"/>
              <a:t> </a:t>
            </a:r>
            <a:r>
              <a:rPr lang="en-US" sz="2000" dirty="0" smtClean="0"/>
              <a:t>if </a:t>
            </a:r>
            <a:r>
              <a:rPr lang="en-US" sz="2000" dirty="0" smtClean="0"/>
              <a:t>AI is correct </a:t>
            </a:r>
            <a:r>
              <a:rPr lang="en-US" sz="2000" dirty="0" smtClean="0"/>
              <a:t>on 80</a:t>
            </a:r>
            <a:r>
              <a:rPr lang="en-US" sz="2000" dirty="0"/>
              <a:t>% </a:t>
            </a:r>
            <a:r>
              <a:rPr lang="en-US" sz="2000" dirty="0" smtClean="0"/>
              <a:t>of patients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					</a:t>
            </a:r>
            <a:r>
              <a:rPr lang="en-US" dirty="0" smtClean="0"/>
              <a:t>	</a:t>
            </a:r>
            <a:r>
              <a:rPr lang="en-US" sz="1800" dirty="0" smtClean="0"/>
              <a:t>- </a:t>
            </a:r>
            <a:r>
              <a:rPr lang="en-US" sz="1800" dirty="0"/>
              <a:t>80% on each </a:t>
            </a:r>
            <a:r>
              <a:rPr lang="en-US" sz="1800" dirty="0" smtClean="0"/>
              <a:t>category of patients</a:t>
            </a:r>
            <a:endParaRPr lang="en-US" sz="1800" dirty="0"/>
          </a:p>
          <a:p>
            <a:pPr marL="457200" lvl="1" indent="0">
              <a:buNone/>
            </a:pPr>
            <a:r>
              <a:rPr lang="en-US" sz="1800" dirty="0"/>
              <a:t>					</a:t>
            </a:r>
            <a:r>
              <a:rPr lang="en-US" sz="1800" dirty="0" smtClean="0"/>
              <a:t>	- </a:t>
            </a:r>
            <a:r>
              <a:rPr lang="en-US" sz="1800" dirty="0"/>
              <a:t>100% on </a:t>
            </a:r>
            <a:r>
              <a:rPr lang="en-US" sz="1800" dirty="0" smtClean="0"/>
              <a:t>Category A, </a:t>
            </a:r>
            <a:r>
              <a:rPr lang="en-US" sz="1800" dirty="0"/>
              <a:t>60% on </a:t>
            </a:r>
            <a:r>
              <a:rPr lang="en-US" sz="1800" dirty="0" smtClean="0"/>
              <a:t>Category B</a:t>
            </a:r>
            <a:endParaRPr lang="en-US" sz="18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43508"/>
          <a:stretch/>
        </p:blipFill>
        <p:spPr>
          <a:xfrm>
            <a:off x="684212" y="2634609"/>
            <a:ext cx="3360846" cy="15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2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     </a:t>
            </a:r>
            <a:r>
              <a:rPr lang="en-US" dirty="0" smtClean="0"/>
              <a:t>  TRAINING</a:t>
            </a:r>
            <a:r>
              <a:rPr lang="en-US" dirty="0" smtClean="0"/>
              <a:t>	     </a:t>
            </a:r>
            <a:r>
              <a:rPr lang="en-US" dirty="0"/>
              <a:t>	 </a:t>
            </a:r>
            <a:r>
              <a:rPr lang="en-US" dirty="0" smtClean="0"/>
              <a:t>        		   	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84212" y="2619213"/>
            <a:ext cx="2950139" cy="190629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We need good data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data is biased, incomplete, not diverse, then the training will reflect this bias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4360" y="2619212"/>
            <a:ext cx="3424278" cy="1906293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We need AI and Health experts to work together</a:t>
            </a:r>
          </a:p>
          <a:p>
            <a:endParaRPr lang="en-US" dirty="0" smtClean="0"/>
          </a:p>
          <a:p>
            <a:r>
              <a:rPr lang="en-US" dirty="0" smtClean="0"/>
              <a:t>Rewards </a:t>
            </a:r>
            <a:r>
              <a:rPr lang="en-US" dirty="0" smtClean="0"/>
              <a:t>and penalties </a:t>
            </a:r>
            <a:r>
              <a:rPr lang="en-US" dirty="0" smtClean="0"/>
              <a:t>during </a:t>
            </a:r>
            <a:r>
              <a:rPr lang="en-US" dirty="0" smtClean="0"/>
              <a:t>training affect the final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68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INTERPRETABILITY of the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44578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Different models have different levels of interpretability</a:t>
            </a:r>
          </a:p>
          <a:p>
            <a:pPr lvl="1">
              <a:buFont typeface=".HelveticaNeueDeskInterface-Regular" charset="0"/>
              <a:buChar char="-"/>
            </a:pPr>
            <a:r>
              <a:rPr lang="en-US" dirty="0" smtClean="0"/>
              <a:t>Interpretable models: Features</a:t>
            </a:r>
            <a:r>
              <a:rPr lang="en-US" dirty="0"/>
              <a:t> </a:t>
            </a:r>
            <a:r>
              <a:rPr lang="en-US" dirty="0" smtClean="0"/>
              <a:t>selection, Linear regression, Decision trees</a:t>
            </a:r>
          </a:p>
          <a:p>
            <a:pPr lvl="1">
              <a:buFont typeface=".HelveticaNeueDeskInterface-Regular" charset="0"/>
              <a:buChar char="-"/>
            </a:pPr>
            <a:r>
              <a:rPr lang="en-US" dirty="0" smtClean="0"/>
              <a:t>Not-so-interpretable models: Neural networks, deep learning [but more accurate]</a:t>
            </a:r>
          </a:p>
          <a:p>
            <a:pPr marL="457200" lvl="1" indent="-442913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32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INTERPRETABILITY of the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44578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Different models have different levels of interpretability</a:t>
            </a:r>
          </a:p>
          <a:p>
            <a:pPr lvl="1">
              <a:buFont typeface=".HelveticaNeueDeskInterface-Regular" charset="0"/>
              <a:buChar char="-"/>
            </a:pPr>
            <a:r>
              <a:rPr lang="en-US" dirty="0" smtClean="0"/>
              <a:t>Interpretable models: Features</a:t>
            </a:r>
            <a:r>
              <a:rPr lang="en-US" dirty="0"/>
              <a:t> </a:t>
            </a:r>
            <a:r>
              <a:rPr lang="en-US" dirty="0" smtClean="0"/>
              <a:t>selection, Linear regression, Decision trees</a:t>
            </a:r>
          </a:p>
          <a:p>
            <a:pPr lvl="1">
              <a:buFont typeface=".HelveticaNeueDeskInterface-Regular" charset="0"/>
              <a:buChar char="-"/>
            </a:pPr>
            <a:r>
              <a:rPr lang="en-US" dirty="0" smtClean="0"/>
              <a:t>Not-so-interpretable models: Neural networks, deep learning [but more accurate]</a:t>
            </a:r>
          </a:p>
          <a:p>
            <a:pPr marL="457200" lvl="1" indent="-442913">
              <a:buNone/>
            </a:pPr>
            <a:endParaRPr lang="en-US" sz="2400" dirty="0"/>
          </a:p>
          <a:p>
            <a:pPr marL="457200" lvl="1" indent="-442913">
              <a:buNone/>
            </a:pPr>
            <a:r>
              <a:rPr lang="en-US" sz="2400" dirty="0" smtClean="0"/>
              <a:t>Interpretability is important for a number of reasons</a:t>
            </a:r>
          </a:p>
          <a:p>
            <a:pPr lvl="1">
              <a:buFont typeface=".HelveticaNeueDeskInterface-Regular" charset="0"/>
              <a:buChar char="-"/>
            </a:pPr>
            <a:r>
              <a:rPr lang="en-US" dirty="0" smtClean="0"/>
              <a:t>Identify and undo biases </a:t>
            </a:r>
          </a:p>
          <a:p>
            <a:pPr lvl="1">
              <a:buFont typeface=".HelveticaNeueDeskInterface-Regular" charset="0"/>
              <a:buChar char="-"/>
            </a:pPr>
            <a:r>
              <a:rPr lang="en-US" dirty="0" smtClean="0"/>
              <a:t>Model improvements through better data collection</a:t>
            </a:r>
          </a:p>
          <a:p>
            <a:pPr lvl="1">
              <a:buFont typeface=".HelveticaNeueDeskInterface-Regular" charset="0"/>
              <a:buChar char="-"/>
            </a:pPr>
            <a:r>
              <a:rPr lang="en-US" dirty="0" smtClean="0"/>
              <a:t>User trust: ‘</a:t>
            </a:r>
            <a:r>
              <a:rPr lang="en-US" i="1" dirty="0"/>
              <a:t>There are more Americans who think that high-level machine intelligence will be harmful than those who think it will be beneficial to humanity</a:t>
            </a:r>
            <a:r>
              <a:rPr lang="en-US" dirty="0" smtClean="0"/>
              <a:t>.’ </a:t>
            </a:r>
            <a:r>
              <a:rPr lang="en-US" dirty="0">
                <a:hlinkClick r:id="rId2"/>
              </a:rPr>
              <a:t>Center </a:t>
            </a:r>
            <a:r>
              <a:rPr lang="en-US" dirty="0" smtClean="0">
                <a:hlinkClick r:id="rId2"/>
              </a:rPr>
              <a:t>for </a:t>
            </a:r>
            <a:r>
              <a:rPr lang="en-US" dirty="0">
                <a:hlinkClick r:id="rId2"/>
              </a:rPr>
              <a:t>Governance of </a:t>
            </a:r>
            <a:r>
              <a:rPr lang="en-US" dirty="0" smtClean="0">
                <a:hlinkClick r:id="rId2"/>
              </a:rPr>
              <a:t>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9384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     </a:t>
            </a:r>
            <a:r>
              <a:rPr lang="en-US" dirty="0" smtClean="0"/>
              <a:t>  </a:t>
            </a:r>
            <a:r>
              <a:rPr lang="en-US" dirty="0" smtClean="0"/>
              <a:t>TRAINING</a:t>
            </a:r>
            <a:r>
              <a:rPr lang="en-US" dirty="0"/>
              <a:t>			 INTERPRETABILITY </a:t>
            </a:r>
            <a:r>
              <a:rPr lang="en-US" dirty="0" smtClean="0"/>
              <a:t>	     </a:t>
            </a:r>
            <a:r>
              <a:rPr lang="en-US" dirty="0"/>
              <a:t>	 </a:t>
            </a:r>
            <a:r>
              <a:rPr lang="en-US" dirty="0" smtClean="0"/>
              <a:t>        		   	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84212" y="2324751"/>
            <a:ext cx="2950139" cy="190629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We need good data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data is biased, incomplete, not diverse, then the training will reflect this bias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4360" y="2324750"/>
            <a:ext cx="3424278" cy="1906293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We need AI and Health experts to work together</a:t>
            </a:r>
          </a:p>
          <a:p>
            <a:endParaRPr lang="en-US" dirty="0" smtClean="0"/>
          </a:p>
          <a:p>
            <a:r>
              <a:rPr lang="en-US" dirty="0" smtClean="0"/>
              <a:t>Rewards </a:t>
            </a:r>
            <a:r>
              <a:rPr lang="en-US" dirty="0" smtClean="0"/>
              <a:t>and penalties </a:t>
            </a:r>
            <a:r>
              <a:rPr lang="en-US" dirty="0" smtClean="0"/>
              <a:t>during </a:t>
            </a:r>
            <a:r>
              <a:rPr lang="en-US" dirty="0" smtClean="0"/>
              <a:t>training affect the final model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718646" y="2324751"/>
            <a:ext cx="2969361" cy="190629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Interpretable models allow for identifying biases, collecting better data, and becoming trustworthy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 in healthcare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3646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use of </a:t>
            </a:r>
            <a:r>
              <a:rPr lang="en-US" dirty="0" smtClean="0">
                <a:solidFill>
                  <a:srgbClr val="FF0000"/>
                </a:solidFill>
              </a:rPr>
              <a:t>complex algorithms </a:t>
            </a:r>
            <a:r>
              <a:rPr lang="en-US" dirty="0" smtClean="0"/>
              <a:t>and large </a:t>
            </a:r>
            <a:r>
              <a:rPr lang="en-US" dirty="0"/>
              <a:t>sets of medical data </a:t>
            </a:r>
            <a:r>
              <a:rPr lang="en-US" dirty="0" smtClean="0"/>
              <a:t>in order to help performing a variety of medical tasks, e.g.</a:t>
            </a:r>
          </a:p>
          <a:p>
            <a:pPr lvl="1"/>
            <a:r>
              <a:rPr lang="en-US" sz="2400" dirty="0"/>
              <a:t>Medical Imaging analysis</a:t>
            </a:r>
          </a:p>
          <a:p>
            <a:pPr lvl="1"/>
            <a:r>
              <a:rPr lang="en-US" sz="2400" dirty="0"/>
              <a:t>Diagnostics </a:t>
            </a:r>
          </a:p>
          <a:p>
            <a:pPr lvl="1"/>
            <a:r>
              <a:rPr lang="en-US" sz="2400" dirty="0"/>
              <a:t>Treatment protocols</a:t>
            </a:r>
          </a:p>
          <a:p>
            <a:pPr lvl="1"/>
            <a:r>
              <a:rPr lang="en-US" sz="2400" dirty="0"/>
              <a:t>AI Medical Assistance</a:t>
            </a:r>
          </a:p>
          <a:p>
            <a:pPr lvl="1"/>
            <a:r>
              <a:rPr lang="en-US" sz="2400" dirty="0"/>
              <a:t>Drug discovery/development</a:t>
            </a:r>
          </a:p>
          <a:p>
            <a:pPr lvl="1"/>
            <a:r>
              <a:rPr lang="en-US" sz="2400" dirty="0"/>
              <a:t>Robot-assisted surgery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BIASES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59384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     </a:t>
            </a:r>
            <a:r>
              <a:rPr lang="en-US" dirty="0" smtClean="0"/>
              <a:t>  </a:t>
            </a:r>
            <a:r>
              <a:rPr lang="en-US" dirty="0" smtClean="0"/>
              <a:t>TRAINING</a:t>
            </a:r>
            <a:r>
              <a:rPr lang="en-US" dirty="0"/>
              <a:t>			 INTERPRETABILITY </a:t>
            </a:r>
            <a:r>
              <a:rPr lang="en-US" dirty="0" smtClean="0"/>
              <a:t>	     </a:t>
            </a:r>
            <a:r>
              <a:rPr lang="en-US" dirty="0"/>
              <a:t>	 </a:t>
            </a:r>
            <a:r>
              <a:rPr lang="en-US" dirty="0" smtClean="0"/>
              <a:t>        		   	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       ACCOUNTABILITY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84212" y="2324751"/>
            <a:ext cx="2950139" cy="190629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We need good data</a:t>
            </a:r>
          </a:p>
          <a:p>
            <a:endParaRPr lang="en-US" dirty="0" smtClean="0"/>
          </a:p>
          <a:p>
            <a:r>
              <a:rPr lang="en-US" dirty="0" smtClean="0"/>
              <a:t>If </a:t>
            </a:r>
            <a:r>
              <a:rPr lang="en-US" dirty="0"/>
              <a:t>data is biased, incomplete, not diverse, then the training will reflect this bias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464360" y="2324750"/>
            <a:ext cx="3424278" cy="1906293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We need AI and Health experts to work together</a:t>
            </a:r>
          </a:p>
          <a:p>
            <a:endParaRPr lang="en-US" dirty="0" smtClean="0"/>
          </a:p>
          <a:p>
            <a:r>
              <a:rPr lang="en-US" dirty="0" smtClean="0"/>
              <a:t>Rewards </a:t>
            </a:r>
            <a:r>
              <a:rPr lang="en-US" dirty="0" smtClean="0"/>
              <a:t>and penalties </a:t>
            </a:r>
            <a:r>
              <a:rPr lang="en-US" dirty="0" smtClean="0"/>
              <a:t>during </a:t>
            </a:r>
            <a:r>
              <a:rPr lang="en-US" dirty="0" smtClean="0"/>
              <a:t>training affect the final model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718646" y="2324751"/>
            <a:ext cx="2969361" cy="1906292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Interpretable models allow for identifying biases, collecting better data, and becoming trustworthy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84212" y="5047628"/>
            <a:ext cx="11003795" cy="1647639"/>
          </a:xfrm>
          <a:prstGeom prst="round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/>
              <a:t>Who could be </a:t>
            </a:r>
            <a:r>
              <a:rPr lang="en-US" sz="2400" dirty="0" smtClean="0"/>
              <a:t>accountable</a:t>
            </a:r>
            <a:r>
              <a:rPr lang="en-US" sz="2400" dirty="0" smtClean="0"/>
              <a:t>?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Data collection and preparation (clinical trials, patient data bases, labeling, etc.)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Training methods (AI experts, </a:t>
            </a:r>
            <a:r>
              <a:rPr lang="en-US" sz="2000" dirty="0" smtClean="0"/>
              <a:t>Healthcare experts</a:t>
            </a:r>
            <a:r>
              <a:rPr lang="en-US" sz="2000" dirty="0" smtClean="0"/>
              <a:t>, defining rewards and penalties)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Rules for necessity of interpretability of models</a:t>
            </a:r>
          </a:p>
        </p:txBody>
      </p:sp>
    </p:spTree>
    <p:extLst>
      <p:ext uri="{BB962C8B-B14F-4D97-AF65-F5344CB8AC3E}">
        <p14:creationId xmlns:p14="http://schemas.microsoft.com/office/powerpoint/2010/main" val="9436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7"/>
            <a:ext cx="11050588" cy="354171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DATA PRIVACY 		ETHICS OF ROBOTS		 THE SINGULARITY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7" y="3073480"/>
            <a:ext cx="3769303" cy="200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1" y="3073480"/>
            <a:ext cx="3044221" cy="2007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26" y="3073480"/>
            <a:ext cx="3583984" cy="2007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26" y="3312194"/>
            <a:ext cx="3583984" cy="17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5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TECHNOLOGIES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Quantum computer use properties of quantum </a:t>
            </a:r>
            <a:br>
              <a:rPr lang="en-US" dirty="0" smtClean="0"/>
            </a:br>
            <a:r>
              <a:rPr lang="en-US" dirty="0" smtClean="0"/>
              <a:t>systems to solve specific problems much faster</a:t>
            </a:r>
          </a:p>
          <a:p>
            <a:endParaRPr lang="en-US" dirty="0"/>
          </a:p>
          <a:p>
            <a:pPr lvl="1"/>
            <a:r>
              <a:rPr lang="en-US" sz="2400" dirty="0" smtClean="0"/>
              <a:t>Optimization</a:t>
            </a:r>
          </a:p>
          <a:p>
            <a:pPr lvl="1"/>
            <a:r>
              <a:rPr lang="en-US" sz="2400" dirty="0" smtClean="0"/>
              <a:t>Machine Learning</a:t>
            </a:r>
          </a:p>
          <a:p>
            <a:pPr lvl="1"/>
            <a:r>
              <a:rPr lang="en-US" sz="2400" dirty="0" smtClean="0"/>
              <a:t>Quantum Chemistry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568" y="2386740"/>
            <a:ext cx="2855778" cy="285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2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QUANTUM TECHNOLOGIES in healthcare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90794"/>
            <a:ext cx="9905999" cy="4967206"/>
          </a:xfrm>
        </p:spPr>
        <p:txBody>
          <a:bodyPr/>
          <a:lstStyle/>
          <a:p>
            <a:r>
              <a:rPr lang="en-US" dirty="0"/>
              <a:t>Molecule </a:t>
            </a:r>
            <a:r>
              <a:rPr lang="en-US" dirty="0" smtClean="0"/>
              <a:t>simulation / Drug Development / Ligand design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Machine Learning and Optimization 		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side-1.mp4">
            <a:hlinkClick r:id="" action="ppaction://media"/>
            <a:extLst>
              <a:ext uri="{FF2B5EF4-FFF2-40B4-BE49-F238E27FC236}">
                <a16:creationId xmlns="" xmlns:a16="http://schemas.microsoft.com/office/drawing/2014/main" id="{1737DF47-12AC-924F-99D4-2887254797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805" y="2415533"/>
            <a:ext cx="1581984" cy="1567111"/>
          </a:xfrm>
          <a:prstGeom prst="rect">
            <a:avLst/>
          </a:prstGeom>
        </p:spPr>
      </p:pic>
      <p:pic>
        <p:nvPicPr>
          <p:cNvPr id="6" name="untitled.gif">
            <a:hlinkClick r:id="" action="ppaction://media"/>
            <a:extLst>
              <a:ext uri="{FF2B5EF4-FFF2-40B4-BE49-F238E27FC236}">
                <a16:creationId xmlns="" xmlns:a16="http://schemas.microsoft.com/office/drawing/2014/main" id="{B837D2A7-E06B-B544-9587-48910858389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4609" y="2415534"/>
            <a:ext cx="2296978" cy="1567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71454F7-AC5B-4A49-B65E-52F01F6B3A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815" y="2841235"/>
            <a:ext cx="2556091" cy="715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08" y="4711173"/>
            <a:ext cx="2296979" cy="1335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52" y="4711173"/>
            <a:ext cx="2226663" cy="1335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80" y="4711174"/>
            <a:ext cx="4101747" cy="133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6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r>
              <a:rPr lang="en-US" sz="4400" dirty="0" smtClean="0"/>
              <a:t>THANK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 in healthcare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3646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use of </a:t>
            </a:r>
            <a:r>
              <a:rPr lang="en-US" dirty="0" smtClean="0">
                <a:solidFill>
                  <a:srgbClr val="FF0000"/>
                </a:solidFill>
              </a:rPr>
              <a:t>complex algorithms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large </a:t>
            </a:r>
            <a:r>
              <a:rPr lang="en-US" dirty="0">
                <a:solidFill>
                  <a:srgbClr val="FF0000"/>
                </a:solidFill>
              </a:rPr>
              <a:t>sets of medical data </a:t>
            </a:r>
            <a:r>
              <a:rPr lang="en-US" dirty="0" smtClean="0"/>
              <a:t>in order to help performing a variety of medical tasks, e.g.</a:t>
            </a:r>
          </a:p>
          <a:p>
            <a:pPr lvl="1"/>
            <a:r>
              <a:rPr lang="en-US" sz="2400" dirty="0" smtClean="0"/>
              <a:t>Medical Imaging analysis</a:t>
            </a:r>
          </a:p>
          <a:p>
            <a:pPr lvl="1"/>
            <a:r>
              <a:rPr lang="en-US" sz="2400" dirty="0" smtClean="0"/>
              <a:t>Diagnostics </a:t>
            </a:r>
            <a:endParaRPr lang="en-US" sz="2400" dirty="0"/>
          </a:p>
          <a:p>
            <a:pPr lvl="1"/>
            <a:r>
              <a:rPr lang="en-US" sz="2400" dirty="0" smtClean="0"/>
              <a:t>Treatment </a:t>
            </a:r>
            <a:r>
              <a:rPr lang="en-US" sz="2400" dirty="0"/>
              <a:t>protocols</a:t>
            </a:r>
          </a:p>
          <a:p>
            <a:pPr lvl="1"/>
            <a:r>
              <a:rPr lang="en-US" sz="2400" dirty="0" smtClean="0"/>
              <a:t>AI Medical Assistance</a:t>
            </a:r>
            <a:endParaRPr lang="en-US" sz="2400" dirty="0"/>
          </a:p>
          <a:p>
            <a:pPr lvl="1"/>
            <a:r>
              <a:rPr lang="en-US" sz="2400" dirty="0" smtClean="0"/>
              <a:t>Drug </a:t>
            </a:r>
            <a:r>
              <a:rPr lang="en-US" sz="2400" dirty="0"/>
              <a:t>discovery/development</a:t>
            </a:r>
          </a:p>
          <a:p>
            <a:pPr lvl="1"/>
            <a:r>
              <a:rPr lang="en-US" sz="2400" dirty="0"/>
              <a:t>Robot-assisted surgery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37" y="1898967"/>
            <a:ext cx="4353029" cy="23216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63" y="1898968"/>
            <a:ext cx="3479423" cy="232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437" y="4217585"/>
            <a:ext cx="3738819" cy="2311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256" y="4217585"/>
            <a:ext cx="4071620" cy="23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11764" y="618518"/>
            <a:ext cx="119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REALLY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66313" y="1141738"/>
            <a:ext cx="79513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25949" y="1141738"/>
            <a:ext cx="139147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2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053846"/>
            <a:ext cx="11050588" cy="37373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LABELLED DATA		     </a:t>
            </a: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11764" y="618518"/>
            <a:ext cx="119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REALLY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66313" y="1141738"/>
            <a:ext cx="79513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25949" y="1141738"/>
            <a:ext cx="139147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1" y="2672885"/>
            <a:ext cx="2710552" cy="15765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78657" y="2409031"/>
            <a:ext cx="69687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Examples</a:t>
            </a:r>
            <a:endParaRPr lang="en-US" sz="2400" dirty="0"/>
          </a:p>
          <a:p>
            <a:pPr algn="ctr"/>
            <a:endParaRPr lang="en-US" dirty="0" smtClean="0"/>
          </a:p>
          <a:p>
            <a:pPr marL="277813" indent="-277813">
              <a:buFont typeface=".HelveticaNeueDeskInterface-Regular" charset="0"/>
              <a:buChar char="-"/>
            </a:pPr>
            <a:r>
              <a:rPr lang="en-US" sz="2000" dirty="0"/>
              <a:t>B</a:t>
            </a:r>
            <a:r>
              <a:rPr lang="en-US" sz="2000" dirty="0" smtClean="0"/>
              <a:t>rain </a:t>
            </a:r>
            <a:r>
              <a:rPr lang="en-US" sz="2000" dirty="0"/>
              <a:t>images </a:t>
            </a:r>
            <a:r>
              <a:rPr lang="en-US" sz="2000" dirty="0" smtClean="0"/>
              <a:t>labelled normal/</a:t>
            </a:r>
            <a:r>
              <a:rPr lang="en-US" sz="2000" dirty="0" err="1" smtClean="0"/>
              <a:t>tumour</a:t>
            </a:r>
            <a:r>
              <a:rPr lang="en-US" sz="2000" dirty="0" smtClean="0"/>
              <a:t>/stroke/</a:t>
            </a:r>
            <a:r>
              <a:rPr lang="en-US" sz="2000" dirty="0" err="1" smtClean="0"/>
              <a:t>hemmoraghea</a:t>
            </a:r>
            <a:endParaRPr lang="en-US" sz="2000" dirty="0"/>
          </a:p>
          <a:p>
            <a:pPr marL="285750" indent="-285750">
              <a:buFont typeface=".HelveticaNeueDeskInterface-Regular" charset="0"/>
              <a:buChar char="-"/>
            </a:pPr>
            <a:r>
              <a:rPr lang="en-US" dirty="0" smtClean="0"/>
              <a:t>Patient’s files with symptoms, tests, diagnosis</a:t>
            </a:r>
          </a:p>
          <a:p>
            <a:pPr marL="285750" indent="-285750">
              <a:buFont typeface=".HelveticaNeueDeskInterface-Regular" charset="0"/>
              <a:buChar char="-"/>
            </a:pPr>
            <a:r>
              <a:rPr lang="en-US" dirty="0" smtClean="0"/>
              <a:t>Patient’s files with treatment protocols and success rates</a:t>
            </a:r>
          </a:p>
          <a:p>
            <a:pPr marL="285750" indent="-285750">
              <a:buFont typeface=".HelveticaNeueDeskInterface-Regular" charset="0"/>
              <a:buChar char="-"/>
            </a:pPr>
            <a:r>
              <a:rPr lang="en-US" dirty="0" smtClean="0"/>
              <a:t>Clinical trials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intelligence: HOW does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3829" y="2400452"/>
            <a:ext cx="6288171" cy="19884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Artificial Neural Network: Neurons, connections</a:t>
            </a:r>
          </a:p>
          <a:p>
            <a:pPr marL="0" indent="0">
              <a:buNone/>
            </a:pPr>
            <a:r>
              <a:rPr lang="en-US" dirty="0" smtClean="0"/>
              <a:t>Initial Layer : image / Final layer: labels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Neuron : {</a:t>
            </a:r>
            <a:r>
              <a:rPr lang="en-US" dirty="0"/>
              <a:t>activated, </a:t>
            </a:r>
            <a:r>
              <a:rPr lang="en-US" dirty="0" smtClean="0"/>
              <a:t>deactivated}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900" dirty="0"/>
              <a:t> </a:t>
            </a:r>
            <a:r>
              <a:rPr lang="en-US" sz="900" dirty="0" smtClean="0"/>
              <a:t>      </a:t>
            </a:r>
            <a:r>
              <a:rPr lang="en-US" sz="2000" dirty="0" smtClean="0"/>
              <a:t>Initially:   white pixel </a:t>
            </a:r>
            <a:r>
              <a:rPr lang="en-US" sz="2000" dirty="0"/>
              <a:t> </a:t>
            </a:r>
            <a:r>
              <a:rPr lang="en-US" sz="2000" dirty="0" smtClean="0"/>
              <a:t>  black pixel</a:t>
            </a: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1764" y="618518"/>
            <a:ext cx="1194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REALLY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766313" y="1141738"/>
            <a:ext cx="79513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25949" y="1141738"/>
            <a:ext cx="139147" cy="3888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43508"/>
          <a:stretch/>
        </p:blipFill>
        <p:spPr>
          <a:xfrm>
            <a:off x="362372" y="2446946"/>
            <a:ext cx="5387499" cy="19884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29161" y="1866255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TRAINING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749153" y="3954998"/>
            <a:ext cx="0" cy="2608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9174997" y="3954998"/>
            <a:ext cx="0" cy="2608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9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591</TotalTime>
  <Words>1015</Words>
  <Application>Microsoft Macintosh PowerPoint</Application>
  <PresentationFormat>Widescreen</PresentationFormat>
  <Paragraphs>243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.HelveticaNeueDeskInterface-Regular</vt:lpstr>
      <vt:lpstr>PTSerif</vt:lpstr>
      <vt:lpstr>Trebuchet MS</vt:lpstr>
      <vt:lpstr>Tw Cen MT</vt:lpstr>
      <vt:lpstr>Arial</vt:lpstr>
      <vt:lpstr>Circuit</vt:lpstr>
      <vt:lpstr>Artificial Intelligence &amp; quantum technologies</vt:lpstr>
      <vt:lpstr>Artificial intelligence in healthcare</vt:lpstr>
      <vt:lpstr>Artificial intelligence in healthcare</vt:lpstr>
      <vt:lpstr>Artificial intelligence in healthcare</vt:lpstr>
      <vt:lpstr>Artificial intelligence: HOW does it work?</vt:lpstr>
      <vt:lpstr>Artificial intelligence: HOW does it work?</vt:lpstr>
      <vt:lpstr>Artificial intelligence: HOW does it work?</vt:lpstr>
      <vt:lpstr>Artificial intelligence: HOW does it work?</vt:lpstr>
      <vt:lpstr>Artificial intelligence: HOW does it work?</vt:lpstr>
      <vt:lpstr>Artificial intelligence: HOW does it work?</vt:lpstr>
      <vt:lpstr>Artificial intelligence: HOW does it work?</vt:lpstr>
      <vt:lpstr>Artificial intelligence: HOW does it work?</vt:lpstr>
      <vt:lpstr>Artificial intelligence: HOW does it work?</vt:lpstr>
      <vt:lpstr>Artificial intelligence: HOW does it work?</vt:lpstr>
      <vt:lpstr>Artificial intelligence: how does it work?</vt:lpstr>
      <vt:lpstr>Artificial intelligence: BIASES</vt:lpstr>
      <vt:lpstr>Artificial intelligence: BIASES</vt:lpstr>
      <vt:lpstr>Artificial intelligence: BIASES</vt:lpstr>
      <vt:lpstr>Artificial intelligence: BIASES</vt:lpstr>
      <vt:lpstr>Artificial intelligence: BIASES</vt:lpstr>
      <vt:lpstr>Artificial intelligence: BIASES</vt:lpstr>
      <vt:lpstr>Artificial intelligence: BIASES</vt:lpstr>
      <vt:lpstr>Artificial intelligence: BIASES</vt:lpstr>
      <vt:lpstr>Artificial intelligence: BIASES</vt:lpstr>
      <vt:lpstr>Artificial intelligence: BIASES</vt:lpstr>
      <vt:lpstr>Artificial intelligence: BIASES</vt:lpstr>
      <vt:lpstr>INTERPRETABILITY of the model</vt:lpstr>
      <vt:lpstr>INTERPRETABILITY of the model</vt:lpstr>
      <vt:lpstr>Artificial intelligence: BIASES</vt:lpstr>
      <vt:lpstr>Artificial intelligence: BIASES</vt:lpstr>
      <vt:lpstr>Other issues</vt:lpstr>
      <vt:lpstr>QUANTUM TECHNOLOGIES</vt:lpstr>
      <vt:lpstr>QUANTUM TECHNOLOGIES in healthcare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&amp; quantum technologies</dc:title>
  <dc:creator>iordanis kerenidis</dc:creator>
  <cp:lastModifiedBy>iordanis kerenidis</cp:lastModifiedBy>
  <cp:revision>55</cp:revision>
  <dcterms:created xsi:type="dcterms:W3CDTF">2019-11-17T10:49:36Z</dcterms:created>
  <dcterms:modified xsi:type="dcterms:W3CDTF">2019-11-20T11:18:00Z</dcterms:modified>
</cp:coreProperties>
</file>