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4" r:id="rId2"/>
  </p:sldMasterIdLst>
  <p:sldIdLst>
    <p:sldId id="275" r:id="rId3"/>
    <p:sldId id="274" r:id="rId4"/>
    <p:sldId id="27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27381" y="1412776"/>
            <a:ext cx="6912768" cy="3096344"/>
          </a:xfrm>
        </p:spPr>
        <p:txBody>
          <a:bodyPr/>
          <a:lstStyle>
            <a:lvl1pPr>
              <a:defRPr>
                <a:solidFill>
                  <a:schemeClr val="accent6"/>
                </a:solidFill>
                <a:latin typeface="Tahoma" pitchFamily="34" charset="0"/>
                <a:ea typeface="Tahoma" pitchFamily="34" charset="0"/>
                <a:cs typeface="Tahoma"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335360" y="4797152"/>
            <a:ext cx="11329259" cy="1054968"/>
          </a:xfrm>
        </p:spPr>
        <p:txBody>
          <a:bodyPr/>
          <a:lstStyle>
            <a:lvl1pPr marL="0" indent="0" algn="ctr">
              <a:buNone/>
              <a:defRPr>
                <a:solidFill>
                  <a:schemeClr val="bg1">
                    <a:lumMod val="50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pic>
        <p:nvPicPr>
          <p:cNvPr id="6" name="Picture 5">
            <a:extLst>
              <a:ext uri="{FF2B5EF4-FFF2-40B4-BE49-F238E27FC236}">
                <a16:creationId xmlns:a16="http://schemas.microsoft.com/office/drawing/2014/main" id="{DFB60A4C-7FBD-4CA9-9EA8-E61A28726D0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05870" y="6381328"/>
            <a:ext cx="2380259" cy="469540"/>
          </a:xfrm>
          <a:prstGeom prst="rect">
            <a:avLst/>
          </a:prstGeom>
        </p:spPr>
      </p:pic>
      <p:pic>
        <p:nvPicPr>
          <p:cNvPr id="7" name="Picture 6">
            <a:extLst>
              <a:ext uri="{FF2B5EF4-FFF2-40B4-BE49-F238E27FC236}">
                <a16:creationId xmlns:a16="http://schemas.microsoft.com/office/drawing/2014/main" id="{9A123A6A-1DC3-44E4-8A42-32F63BCB98E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12224" y="116632"/>
            <a:ext cx="3968951" cy="3384376"/>
          </a:xfrm>
          <a:prstGeom prst="rect">
            <a:avLst/>
          </a:prstGeom>
        </p:spPr>
      </p:pic>
    </p:spTree>
    <p:extLst>
      <p:ext uri="{BB962C8B-B14F-4D97-AF65-F5344CB8AC3E}">
        <p14:creationId xmlns:p14="http://schemas.microsoft.com/office/powerpoint/2010/main" val="309885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8441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marL="457200" indent="-3429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210726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lvl1pPr marL="457200" indent="-3429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400009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65000"/>
                    <a:lumOff val="35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lvl1pPr marL="457200" indent="-342900">
              <a:buFontTx/>
              <a:buBlip>
                <a:blip r:embed="rId2"/>
              </a:buBlip>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373903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lumMod val="50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lvl1pPr marL="457200" indent="-342900">
              <a:buFontTx/>
              <a:buBlip>
                <a:blip r:embed="rId2"/>
              </a:buBlip>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089232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6388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solidFill>
                  <a:schemeClr val="accent6"/>
                </a:solidFill>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bg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657060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marL="457200" indent="-342900">
              <a:buFontTx/>
              <a:buBlip>
                <a:blip r:embed="rId2"/>
              </a:buBlip>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6197600" y="1600201"/>
            <a:ext cx="5384800" cy="4525963"/>
          </a:xfrm>
        </p:spPr>
        <p:txBody>
          <a:bodyPr/>
          <a:lstStyle>
            <a:lvl1pPr marL="457200" indent="-342900">
              <a:buFontTx/>
              <a:buBlip>
                <a:blip r:embed="rId2"/>
              </a:buBlip>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738594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marL="457200" indent="-342900">
              <a:buFontTx/>
              <a:buBlip>
                <a:blip r:embed="rId2"/>
              </a:buBlip>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marL="457200" indent="-342900">
              <a:buFontTx/>
              <a:buBlip>
                <a:blip r:embed="rId2"/>
              </a:buBlip>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066968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03554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solidFill>
                  <a:srgbClr val="4D4D4D"/>
                </a:solidFill>
              </a:defRPr>
            </a:lvl1pPr>
          </a:lstStyle>
          <a:p>
            <a:r>
              <a:rPr lang="en-US"/>
              <a:t>Click to edit Master title style</a:t>
            </a:r>
            <a:endParaRPr lang="en-US" dirty="0"/>
          </a:p>
        </p:txBody>
      </p:sp>
      <p:sp>
        <p:nvSpPr>
          <p:cNvPr id="3" name="Content Placeholder 2"/>
          <p:cNvSpPr>
            <a:spLocks noGrp="1"/>
          </p:cNvSpPr>
          <p:nvPr>
            <p:ph idx="1"/>
          </p:nvPr>
        </p:nvSpPr>
        <p:spPr>
          <a:xfrm>
            <a:off x="4766733" y="273051"/>
            <a:ext cx="6815667" cy="5853113"/>
          </a:xfrm>
        </p:spPr>
        <p:txBody>
          <a:bodyPr/>
          <a:lstStyle>
            <a:lvl1pPr marL="457200" indent="-342900">
              <a:buFontTx/>
              <a:buBlip>
                <a:blip r:embed="rId2"/>
              </a:buBlip>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0990291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4.pn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image" Target="../media/image1.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theme" Target="../theme/theme2.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endParaRPr lang="en-US" dirty="0"/>
          </a:p>
        </p:txBody>
      </p:sp>
      <p:sp>
        <p:nvSpPr>
          <p:cNvPr id="4" name="TextBox 3">
            <a:extLst>
              <a:ext uri="{FF2B5EF4-FFF2-40B4-BE49-F238E27FC236}">
                <a16:creationId xmlns:a16="http://schemas.microsoft.com/office/drawing/2014/main" id="{1317B84E-DCB5-4D7B-A4E9-03375261F31B}"/>
              </a:ext>
            </a:extLst>
          </p:cNvPr>
          <p:cNvSpPr txBox="1"/>
          <p:nvPr userDrawn="1"/>
        </p:nvSpPr>
        <p:spPr>
          <a:xfrm>
            <a:off x="143339" y="6411675"/>
            <a:ext cx="4320480" cy="307777"/>
          </a:xfrm>
          <a:prstGeom prst="rect">
            <a:avLst/>
          </a:prstGeom>
          <a:noFill/>
        </p:spPr>
        <p:txBody>
          <a:bodyPr wrap="square" rtlCol="0">
            <a:spAutoFit/>
          </a:bodyPr>
          <a:lstStyle/>
          <a:p>
            <a:r>
              <a:rPr lang="en-GB" sz="1400" dirty="0">
                <a:solidFill>
                  <a:schemeClr val="tx1">
                    <a:lumMod val="65000"/>
                    <a:lumOff val="35000"/>
                  </a:schemeClr>
                </a:solidFill>
              </a:rPr>
              <a:t>© ETHICS 2019 – all rights reserved</a:t>
            </a:r>
          </a:p>
        </p:txBody>
      </p:sp>
    </p:spTree>
    <p:extLst>
      <p:ext uri="{BB962C8B-B14F-4D97-AF65-F5344CB8AC3E}">
        <p14:creationId xmlns:p14="http://schemas.microsoft.com/office/powerpoint/2010/main" val="3565194113"/>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ctr" defTabSz="914400" rtl="0" eaLnBrk="1" latinLnBrk="0" hangingPunct="1">
        <a:spcBef>
          <a:spcPct val="0"/>
        </a:spcBef>
        <a:buNone/>
        <a:defRPr sz="4400" kern="1200">
          <a:solidFill>
            <a:schemeClr val="accent6"/>
          </a:solidFill>
          <a:latin typeface="Tahoma" panose="020B0604030504040204" pitchFamily="34" charset="0"/>
          <a:ea typeface="Tahoma" panose="020B0604030504040204" pitchFamily="34" charset="0"/>
          <a:cs typeface="Tahoma" panose="020B0604030504040204" pitchFamily="34" charset="0"/>
        </a:defRPr>
      </a:lvl1pPr>
    </p:titleStyle>
    <p:bodyStyle>
      <a:lvl1pPr marL="114300" indent="0" algn="l" defTabSz="457200" rtl="0" eaLnBrk="1" latinLnBrk="0" hangingPunct="1">
        <a:spcBef>
          <a:spcPct val="20000"/>
        </a:spcBef>
        <a:buClr>
          <a:schemeClr val="accent6"/>
        </a:buClr>
        <a:buSzPct val="100000"/>
        <a:buFont typeface="Wingdings" panose="05000000000000000000" pitchFamily="2" charset="2"/>
        <a:buNone/>
        <a:defRPr lang="en-US" sz="2400" b="0" kern="12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Clr>
          <a:schemeClr val="accent6"/>
        </a:buClr>
        <a:buFont typeface="Courier New" panose="02070309020205020404" pitchFamily="49" charset="0"/>
        <a:buChar char="o"/>
        <a:defRPr sz="20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Clr>
          <a:schemeClr val="accent6"/>
        </a:buClr>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pic>
        <p:nvPicPr>
          <p:cNvPr id="6" name="Picture 5">
            <a:extLst>
              <a:ext uri="{FF2B5EF4-FFF2-40B4-BE49-F238E27FC236}">
                <a16:creationId xmlns:a16="http://schemas.microsoft.com/office/drawing/2014/main" id="{1E50BC9D-1FC9-426B-9A9C-57D116334E16}"/>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4977878" y="6352877"/>
            <a:ext cx="2236243" cy="441131"/>
          </a:xfrm>
          <a:prstGeom prst="rect">
            <a:avLst/>
          </a:prstGeom>
        </p:spPr>
      </p:pic>
      <p:cxnSp>
        <p:nvCxnSpPr>
          <p:cNvPr id="8" name="Straight Connector 7">
            <a:extLst>
              <a:ext uri="{FF2B5EF4-FFF2-40B4-BE49-F238E27FC236}">
                <a16:creationId xmlns:a16="http://schemas.microsoft.com/office/drawing/2014/main" id="{EC432902-FDFF-4C5A-B301-F52257715F86}"/>
              </a:ext>
            </a:extLst>
          </p:cNvPr>
          <p:cNvCxnSpPr/>
          <p:nvPr userDrawn="1"/>
        </p:nvCxnSpPr>
        <p:spPr>
          <a:xfrm>
            <a:off x="0" y="6237312"/>
            <a:ext cx="1219200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ACCD4222-48FC-4518-ACF1-6F5D64137E18}"/>
              </a:ext>
            </a:extLst>
          </p:cNvPr>
          <p:cNvSpPr txBox="1"/>
          <p:nvPr userDrawn="1"/>
        </p:nvSpPr>
        <p:spPr>
          <a:xfrm>
            <a:off x="143339" y="6411675"/>
            <a:ext cx="4320480" cy="307777"/>
          </a:xfrm>
          <a:prstGeom prst="rect">
            <a:avLst/>
          </a:prstGeom>
          <a:noFill/>
        </p:spPr>
        <p:txBody>
          <a:bodyPr wrap="square" rtlCol="0">
            <a:spAutoFit/>
          </a:bodyPr>
          <a:lstStyle/>
          <a:p>
            <a:r>
              <a:rPr lang="en-GB" sz="1400" dirty="0">
                <a:solidFill>
                  <a:schemeClr val="tx1">
                    <a:lumMod val="65000"/>
                    <a:lumOff val="35000"/>
                  </a:schemeClr>
                </a:solidFill>
              </a:rPr>
              <a:t>© ETHICS 2019 – all rights reserved</a:t>
            </a:r>
          </a:p>
        </p:txBody>
      </p:sp>
      <p:sp>
        <p:nvSpPr>
          <p:cNvPr id="10" name="TextBox 9">
            <a:extLst>
              <a:ext uri="{FF2B5EF4-FFF2-40B4-BE49-F238E27FC236}">
                <a16:creationId xmlns:a16="http://schemas.microsoft.com/office/drawing/2014/main" id="{5AB9FE15-0194-459E-B0A6-F69B3C74AFC1}"/>
              </a:ext>
            </a:extLst>
          </p:cNvPr>
          <p:cNvSpPr txBox="1"/>
          <p:nvPr userDrawn="1"/>
        </p:nvSpPr>
        <p:spPr>
          <a:xfrm>
            <a:off x="11553471" y="6447187"/>
            <a:ext cx="576064" cy="276999"/>
          </a:xfrm>
          <a:prstGeom prst="rect">
            <a:avLst/>
          </a:prstGeom>
          <a:noFill/>
        </p:spPr>
        <p:txBody>
          <a:bodyPr wrap="square" rtlCol="0">
            <a:spAutoFit/>
          </a:bodyPr>
          <a:lstStyle/>
          <a:p>
            <a:fld id="{8FEEBBE2-A8D5-4917-A922-90DB61C7B9A1}" type="slidenum">
              <a:rPr lang="en-GB" sz="1200" smtClean="0">
                <a:solidFill>
                  <a:schemeClr val="tx1">
                    <a:lumMod val="65000"/>
                    <a:lumOff val="35000"/>
                  </a:schemeClr>
                </a:solidFill>
              </a:rPr>
              <a:t>‹#›</a:t>
            </a:fld>
            <a:endParaRPr lang="en-GB" sz="1200" dirty="0">
              <a:solidFill>
                <a:schemeClr val="tx1">
                  <a:lumMod val="65000"/>
                  <a:lumOff val="35000"/>
                </a:schemeClr>
              </a:solidFill>
            </a:endParaRPr>
          </a:p>
        </p:txBody>
      </p:sp>
      <p:pic>
        <p:nvPicPr>
          <p:cNvPr id="5" name="Picture 4">
            <a:extLst>
              <a:ext uri="{FF2B5EF4-FFF2-40B4-BE49-F238E27FC236}">
                <a16:creationId xmlns:a16="http://schemas.microsoft.com/office/drawing/2014/main" id="{401E74AA-2F4B-4353-9E6D-4210F0B406B2}"/>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924685" y="57939"/>
            <a:ext cx="1192531" cy="1210822"/>
          </a:xfrm>
          <a:prstGeom prst="rect">
            <a:avLst/>
          </a:prstGeom>
        </p:spPr>
      </p:pic>
    </p:spTree>
    <p:extLst>
      <p:ext uri="{BB962C8B-B14F-4D97-AF65-F5344CB8AC3E}">
        <p14:creationId xmlns:p14="http://schemas.microsoft.com/office/powerpoint/2010/main" val="162977563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Lst>
  <p:hf hdr="0" dt="0"/>
  <p:txStyles>
    <p:titleStyle>
      <a:lvl1pPr algn="ctr" defTabSz="914400" rtl="0" eaLnBrk="1" latinLnBrk="0" hangingPunct="1">
        <a:spcBef>
          <a:spcPct val="0"/>
        </a:spcBef>
        <a:buNone/>
        <a:defRPr sz="4400" kern="120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defRPr>
      </a:lvl1pPr>
    </p:titleStyle>
    <p:bodyStyle>
      <a:lvl1pPr marL="457200" indent="-342900" algn="l" defTabSz="457200" rtl="0" eaLnBrk="1" latinLnBrk="0" hangingPunct="1">
        <a:spcBef>
          <a:spcPct val="20000"/>
        </a:spcBef>
        <a:buClr>
          <a:schemeClr val="accent6"/>
        </a:buClr>
        <a:buSzPct val="100000"/>
        <a:buFontTx/>
        <a:buBlip>
          <a:blip r:embed="rId14"/>
        </a:buBlip>
        <a:defRPr lang="en-US" sz="2400" b="0" kern="1200" dirty="0" smtClean="0">
          <a:solidFill>
            <a:schemeClr val="tx1">
              <a:lumMod val="65000"/>
              <a:lumOff val="35000"/>
            </a:schemeClr>
          </a:solidFill>
          <a:latin typeface="+mn-lt"/>
          <a:ea typeface="+mn-ea"/>
          <a:cs typeface="Arial"/>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Clr>
          <a:schemeClr val="accent6"/>
        </a:buClr>
        <a:buFont typeface="Courier New" panose="02070309020205020404" pitchFamily="49" charset="0"/>
        <a:buChar char="o"/>
        <a:defRPr sz="20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Clr>
          <a:schemeClr val="accent6"/>
        </a:buClr>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89516-1509-4DA9-81F3-AFE977A14627}"/>
              </a:ext>
            </a:extLst>
          </p:cNvPr>
          <p:cNvSpPr>
            <a:spLocks noGrp="1"/>
          </p:cNvSpPr>
          <p:nvPr>
            <p:ph type="ctrTitle"/>
          </p:nvPr>
        </p:nvSpPr>
        <p:spPr/>
        <p:txBody>
          <a:bodyPr/>
          <a:lstStyle/>
          <a:p>
            <a:r>
              <a:rPr lang="en-GB" dirty="0"/>
              <a:t>Ethics Association</a:t>
            </a:r>
            <a:br>
              <a:rPr lang="en-GB" dirty="0"/>
            </a:br>
            <a:r>
              <a:rPr lang="en-GB" dirty="0"/>
              <a:t>General Assembly</a:t>
            </a:r>
            <a:br>
              <a:rPr lang="en-GB" dirty="0"/>
            </a:br>
            <a:r>
              <a:rPr lang="en-GB" dirty="0"/>
              <a:t>Educational programs update</a:t>
            </a:r>
          </a:p>
        </p:txBody>
      </p:sp>
      <p:sp>
        <p:nvSpPr>
          <p:cNvPr id="3" name="Subtitle 2">
            <a:extLst>
              <a:ext uri="{FF2B5EF4-FFF2-40B4-BE49-F238E27FC236}">
                <a16:creationId xmlns:a16="http://schemas.microsoft.com/office/drawing/2014/main" id="{A3509C4E-044E-4BB6-BAF1-884772A56174}"/>
              </a:ext>
            </a:extLst>
          </p:cNvPr>
          <p:cNvSpPr>
            <a:spLocks noGrp="1"/>
          </p:cNvSpPr>
          <p:nvPr>
            <p:ph type="subTitle" idx="1"/>
          </p:nvPr>
        </p:nvSpPr>
        <p:spPr/>
        <p:txBody>
          <a:bodyPr>
            <a:normAutofit fontScale="92500" lnSpcReduction="20000"/>
          </a:bodyPr>
          <a:lstStyle/>
          <a:p>
            <a:r>
              <a:rPr lang="en-GB" dirty="0"/>
              <a:t>Dominique Laymand </a:t>
            </a:r>
          </a:p>
          <a:p>
            <a:r>
              <a:rPr lang="en-US" b="1" dirty="0">
                <a:solidFill>
                  <a:schemeClr val="tx1"/>
                </a:solidFill>
              </a:rPr>
              <a:t>Honorary President ETHICS</a:t>
            </a:r>
          </a:p>
          <a:p>
            <a:r>
              <a:rPr lang="en-US" b="1" dirty="0">
                <a:solidFill>
                  <a:schemeClr val="tx1"/>
                </a:solidFill>
              </a:rPr>
              <a:t>Executive VP-Ethics and Social Responsibility Chief Officer-IPSEN</a:t>
            </a:r>
            <a:r>
              <a:rPr lang="en-GB" dirty="0"/>
              <a:t> </a:t>
            </a:r>
          </a:p>
        </p:txBody>
      </p:sp>
    </p:spTree>
    <p:extLst>
      <p:ext uri="{BB962C8B-B14F-4D97-AF65-F5344CB8AC3E}">
        <p14:creationId xmlns:p14="http://schemas.microsoft.com/office/powerpoint/2010/main" val="2824617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5539F3D-E124-46C6-B73C-111441DA8E4D}"/>
              </a:ext>
            </a:extLst>
          </p:cNvPr>
          <p:cNvSpPr>
            <a:spLocks noGrp="1"/>
          </p:cNvSpPr>
          <p:nvPr>
            <p:ph type="title"/>
          </p:nvPr>
        </p:nvSpPr>
        <p:spPr>
          <a:xfrm>
            <a:off x="165463" y="0"/>
            <a:ext cx="10972800" cy="1143000"/>
          </a:xfrm>
        </p:spPr>
        <p:txBody>
          <a:bodyPr>
            <a:normAutofit fontScale="90000"/>
          </a:bodyPr>
          <a:lstStyle/>
          <a:p>
            <a:r>
              <a:rPr lang="en-GB" dirty="0"/>
              <a:t>Ethics Association Educational programs update</a:t>
            </a:r>
          </a:p>
        </p:txBody>
      </p:sp>
      <p:sp>
        <p:nvSpPr>
          <p:cNvPr id="5" name="Content Placeholder 4">
            <a:extLst>
              <a:ext uri="{FF2B5EF4-FFF2-40B4-BE49-F238E27FC236}">
                <a16:creationId xmlns:a16="http://schemas.microsoft.com/office/drawing/2014/main" id="{7D35617E-35CC-4BC3-A5BC-673567277544}"/>
              </a:ext>
            </a:extLst>
          </p:cNvPr>
          <p:cNvSpPr>
            <a:spLocks noGrp="1"/>
          </p:cNvSpPr>
          <p:nvPr>
            <p:ph idx="1"/>
          </p:nvPr>
        </p:nvSpPr>
        <p:spPr>
          <a:xfrm>
            <a:off x="609600" y="999309"/>
            <a:ext cx="10972800" cy="5236027"/>
          </a:xfrm>
        </p:spPr>
        <p:txBody>
          <a:bodyPr>
            <a:normAutofit fontScale="85000" lnSpcReduction="20000"/>
          </a:bodyPr>
          <a:lstStyle/>
          <a:p>
            <a:pPr marL="628650" indent="-514350">
              <a:buFont typeface="+mj-lt"/>
              <a:buAutoNum type="romanUcPeriod"/>
            </a:pPr>
            <a:r>
              <a:rPr lang="en-GB" dirty="0"/>
              <a:t>Partnership with Universities and Business schools</a:t>
            </a:r>
          </a:p>
          <a:p>
            <a:pPr lvl="4">
              <a:buFont typeface="Wingdings" panose="05000000000000000000" pitchFamily="2" charset="2"/>
              <a:buChar char="§"/>
            </a:pPr>
            <a:r>
              <a:rPr lang="en-GB" dirty="0"/>
              <a:t>Seton Hall (Lead-</a:t>
            </a:r>
            <a:r>
              <a:rPr lang="en-US" dirty="0"/>
              <a:t> Kathleen M. Boozang)-Support to the EMEA Healthcare Compliance program. Support could be considered for Latam, MEA, and Asia-Pac. </a:t>
            </a:r>
          </a:p>
          <a:p>
            <a:pPr lvl="4">
              <a:buFont typeface="Wingdings" panose="05000000000000000000" pitchFamily="2" charset="2"/>
              <a:buChar char="§"/>
            </a:pPr>
            <a:r>
              <a:rPr lang="en-GB" dirty="0"/>
              <a:t> INSEAD (lead-Craig Smith)- Support to the Ethics &amp; Compliance modules</a:t>
            </a:r>
          </a:p>
          <a:p>
            <a:pPr lvl="4">
              <a:buFont typeface="Wingdings" panose="05000000000000000000" pitchFamily="2" charset="2"/>
              <a:buChar char="§"/>
            </a:pPr>
            <a:r>
              <a:rPr lang="en-GB" dirty="0"/>
              <a:t>Master Ethique des Affaires – Law University of Cergy Pontoise (Lead-Roxana Family) – Sponsor 2019 and 2020 promotions through different actions </a:t>
            </a:r>
          </a:p>
          <a:p>
            <a:pPr lvl="4">
              <a:buFont typeface="Wingdings" panose="05000000000000000000" pitchFamily="2" charset="2"/>
              <a:buChar char="§"/>
            </a:pPr>
            <a:r>
              <a:rPr lang="en-GB" dirty="0"/>
              <a:t>Partnership with Lausanne University to develop a Certificate in Advanced Studies </a:t>
            </a:r>
            <a:r>
              <a:rPr lang="en-GB"/>
              <a:t>(CAS) </a:t>
            </a:r>
            <a:r>
              <a:rPr lang="en-GB" dirty="0"/>
              <a:t>in Ethics and Compliance (Lead by Guido Palazzo)</a:t>
            </a:r>
          </a:p>
          <a:p>
            <a:pPr lvl="4">
              <a:buFont typeface="Wingdings" panose="05000000000000000000" pitchFamily="2" charset="2"/>
              <a:buChar char="§"/>
            </a:pPr>
            <a:r>
              <a:rPr lang="en-GB" dirty="0"/>
              <a:t>DU Compliance – Compliance continuous education at Assas University (Lead-Antoine Gaudemet) – Provide education</a:t>
            </a:r>
          </a:p>
          <a:p>
            <a:pPr marL="628650" indent="-514350">
              <a:buFont typeface="+mj-lt"/>
              <a:buAutoNum type="romanUcPeriod"/>
            </a:pPr>
            <a:r>
              <a:rPr lang="en-GB" dirty="0"/>
              <a:t>Sponsorship or Organisation of Conferences / Congresses</a:t>
            </a:r>
          </a:p>
          <a:p>
            <a:pPr lvl="4">
              <a:buFont typeface="Wingdings" panose="05000000000000000000" pitchFamily="2" charset="2"/>
              <a:buChar char="§"/>
            </a:pPr>
            <a:r>
              <a:rPr lang="en-GB" dirty="0"/>
              <a:t>International annual Pharma and Medical Device congresses in Europe, Asia-Pac and Latam – Next One April 20-22 2020 Munich – Last in May 2019 in Athens</a:t>
            </a:r>
          </a:p>
          <a:p>
            <a:pPr lvl="4">
              <a:buFont typeface="Wingdings" panose="05000000000000000000" pitchFamily="2" charset="2"/>
              <a:buChar char="§"/>
            </a:pPr>
            <a:r>
              <a:rPr lang="en-GB" dirty="0"/>
              <a:t>Collaboration with IPCAA (International Pharma Congress Advisory Association) for organising the Annual Conference (next: April 29&amp;30 2020 in Munich) – Last in March 2019 in Berlin</a:t>
            </a:r>
          </a:p>
          <a:p>
            <a:pPr lvl="4">
              <a:buFont typeface="Wingdings" panose="05000000000000000000" pitchFamily="2" charset="2"/>
              <a:buChar char="§"/>
            </a:pPr>
            <a:r>
              <a:rPr lang="en-GB" dirty="0"/>
              <a:t>Ethics Annual Conference at General Assembly</a:t>
            </a:r>
          </a:p>
          <a:p>
            <a:pPr marL="628650" indent="-514350">
              <a:buFont typeface="+mj-lt"/>
              <a:buAutoNum type="romanUcPeriod"/>
            </a:pPr>
            <a:r>
              <a:rPr lang="en-GB" dirty="0"/>
              <a:t>Webinars / Breakfast roundtables</a:t>
            </a:r>
          </a:p>
          <a:p>
            <a:pPr lvl="4">
              <a:buFont typeface="Wingdings" panose="05000000000000000000" pitchFamily="2" charset="2"/>
              <a:buChar char="§"/>
            </a:pPr>
            <a:r>
              <a:rPr lang="en-GB" dirty="0"/>
              <a:t>March 20</a:t>
            </a:r>
            <a:r>
              <a:rPr lang="en-GB" baseline="30000" dirty="0"/>
              <a:t>th</a:t>
            </a:r>
            <a:r>
              <a:rPr lang="en-GB" dirty="0"/>
              <a:t>, 2019: Breakfast meeting with E&amp;Y on “Deploying an effective Compliance Monitoring Program” – 6 sites simultaneously: Paris, Brussels, Barcelona, London, Frankfurt and Zürich (around 65 participants in total)</a:t>
            </a:r>
          </a:p>
          <a:p>
            <a:pPr lvl="4">
              <a:buFont typeface="Wingdings" panose="05000000000000000000" pitchFamily="2" charset="2"/>
              <a:buChar char="§"/>
            </a:pPr>
            <a:r>
              <a:rPr lang="en-GB" dirty="0"/>
              <a:t>September 18</a:t>
            </a:r>
            <a:r>
              <a:rPr lang="en-GB" baseline="30000" dirty="0"/>
              <a:t>th</a:t>
            </a:r>
            <a:r>
              <a:rPr lang="en-GB" dirty="0"/>
              <a:t>, 2019: Breakfast meeting co-organized with Clifford in Paris on “Contrôles AFA-Retour d ’experience – Déroulement et Stratégie pour l’Industrie Pharmaceutique”. (Around 20 participants)</a:t>
            </a:r>
          </a:p>
          <a:p>
            <a:pPr marL="1828800" lvl="4" indent="0">
              <a:buNone/>
            </a:pPr>
            <a:endParaRPr lang="en-GB" dirty="0"/>
          </a:p>
          <a:p>
            <a:pPr marL="114300" indent="0">
              <a:buNone/>
            </a:pPr>
            <a:r>
              <a:rPr lang="en-GB" dirty="0">
                <a:solidFill>
                  <a:schemeClr val="tx1"/>
                </a:solidFill>
              </a:rPr>
              <a:t>Should you have suggestions please let me know</a:t>
            </a:r>
          </a:p>
          <a:p>
            <a:pPr lvl="4">
              <a:buFont typeface="Wingdings" panose="05000000000000000000" pitchFamily="2" charset="2"/>
              <a:buChar char="§"/>
            </a:pPr>
            <a:endParaRPr lang="en-GB" dirty="0"/>
          </a:p>
        </p:txBody>
      </p:sp>
    </p:spTree>
    <p:extLst>
      <p:ext uri="{BB962C8B-B14F-4D97-AF65-F5344CB8AC3E}">
        <p14:creationId xmlns:p14="http://schemas.microsoft.com/office/powerpoint/2010/main" val="1165881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3A52E4D-ED0B-4EDF-B1C1-B068D808070B}"/>
              </a:ext>
            </a:extLst>
          </p:cNvPr>
          <p:cNvSpPr txBox="1"/>
          <p:nvPr/>
        </p:nvSpPr>
        <p:spPr>
          <a:xfrm>
            <a:off x="5447928" y="44625"/>
            <a:ext cx="396044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7030A0"/>
                </a:solidFill>
                <a:effectLst/>
                <a:uLnTx/>
                <a:uFillTx/>
                <a:latin typeface="Calibri"/>
                <a:ea typeface="+mn-ea"/>
                <a:cs typeface="+mn-cs"/>
              </a:rPr>
              <a:t>Think Tank</a:t>
            </a:r>
            <a:endParaRPr kumimoji="0" lang="en-GB" sz="1800" b="0" i="0" u="none" strike="noStrike" kern="1200" cap="none" spc="0" normalizeH="0" baseline="0" noProof="0" dirty="0">
              <a:ln>
                <a:noFill/>
              </a:ln>
              <a:solidFill>
                <a:srgbClr val="7030A0"/>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B0F0"/>
                </a:solidFill>
                <a:effectLst/>
                <a:uLnTx/>
                <a:uFillTx/>
                <a:latin typeface="Calibri"/>
                <a:ea typeface="+mn-ea"/>
                <a:cs typeface="+mn-cs"/>
              </a:rPr>
              <a:t>Networking / Sharing Experiences</a:t>
            </a:r>
            <a:endParaRPr kumimoji="0" lang="en-GB" sz="1800" b="0" i="0" u="none" strike="noStrike" kern="1200" cap="none" spc="0" normalizeH="0" baseline="0" noProof="0" dirty="0">
              <a:ln>
                <a:noFill/>
              </a:ln>
              <a:solidFill>
                <a:srgbClr val="00B0F0"/>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92D050"/>
                </a:solidFill>
                <a:effectLst/>
                <a:uLnTx/>
                <a:uFillTx/>
                <a:latin typeface="Calibri"/>
                <a:ea typeface="+mn-ea"/>
                <a:cs typeface="+mn-cs"/>
              </a:rPr>
              <a:t>Education &amp; Professional Development</a:t>
            </a:r>
            <a:endParaRPr kumimoji="0" lang="en-GB" sz="1800" b="0" i="0" u="none" strike="noStrike" kern="1200" cap="none" spc="0" normalizeH="0" baseline="0" noProof="0" dirty="0">
              <a:ln>
                <a:noFill/>
              </a:ln>
              <a:solidFill>
                <a:srgbClr val="92D050"/>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FFC000"/>
                </a:solidFill>
                <a:effectLst/>
                <a:uLnTx/>
                <a:uFillTx/>
                <a:latin typeface="Calibri"/>
                <a:ea typeface="+mn-ea"/>
                <a:cs typeface="+mn-cs"/>
              </a:rPr>
              <a:t>Communication</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Rectangle 6">
            <a:extLst>
              <a:ext uri="{FF2B5EF4-FFF2-40B4-BE49-F238E27FC236}">
                <a16:creationId xmlns:a16="http://schemas.microsoft.com/office/drawing/2014/main" id="{9430F4AC-EA7F-4F84-960B-B6355164C4E5}"/>
              </a:ext>
            </a:extLst>
          </p:cNvPr>
          <p:cNvSpPr/>
          <p:nvPr/>
        </p:nvSpPr>
        <p:spPr>
          <a:xfrm>
            <a:off x="2351582" y="2002689"/>
            <a:ext cx="7488832" cy="29546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a:ea typeface="+mn-ea"/>
                <a:cs typeface="+mn-cs"/>
              </a:rPr>
              <a:t>ETHICS Vision</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 </a:t>
            </a:r>
          </a:p>
          <a:p>
            <a:pPr marL="11430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“We aim to be recognized as an independent international association of professionals, which sets standards of Ethics and Compliance and shapes and influences strategies in the changing Healthcare environment for the ultimate benefit of Patients and Society at large.” </a:t>
            </a:r>
          </a:p>
          <a:p>
            <a:pPr marL="11430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lumMod val="65000"/>
                  <a:lumOff val="35000"/>
                </a:prstClr>
              </a:solidFill>
              <a:effectLst/>
              <a:uLnTx/>
              <a:uFillTx/>
              <a:latin typeface="Calibri"/>
              <a:ea typeface="+mn-ea"/>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Web: www.ethicspros.com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Email: contact@ethicspros.com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Scan the code to join (or click “Join” on our website): </a:t>
            </a:r>
          </a:p>
        </p:txBody>
      </p:sp>
      <p:pic>
        <p:nvPicPr>
          <p:cNvPr id="8" name="Picture 7">
            <a:extLst>
              <a:ext uri="{FF2B5EF4-FFF2-40B4-BE49-F238E27FC236}">
                <a16:creationId xmlns:a16="http://schemas.microsoft.com/office/drawing/2014/main" id="{4666070F-AA55-4D9D-A846-0F45AD87AA60}"/>
              </a:ext>
            </a:extLst>
          </p:cNvPr>
          <p:cNvPicPr>
            <a:picLocks noChangeAspect="1"/>
          </p:cNvPicPr>
          <p:nvPr/>
        </p:nvPicPr>
        <p:blipFill>
          <a:blip r:embed="rId2"/>
          <a:stretch>
            <a:fillRect/>
          </a:stretch>
        </p:blipFill>
        <p:spPr>
          <a:xfrm>
            <a:off x="5495540" y="5013177"/>
            <a:ext cx="1200919" cy="1200919"/>
          </a:xfrm>
          <a:prstGeom prst="rect">
            <a:avLst/>
          </a:prstGeom>
        </p:spPr>
      </p:pic>
      <p:pic>
        <p:nvPicPr>
          <p:cNvPr id="12" name="Picture 11" descr="A screenshot of a cell phone&#10;&#10;Description generated with high confidence">
            <a:extLst>
              <a:ext uri="{FF2B5EF4-FFF2-40B4-BE49-F238E27FC236}">
                <a16:creationId xmlns:a16="http://schemas.microsoft.com/office/drawing/2014/main" id="{DB0EF154-FF98-4A03-927F-7C3390ACCC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0" y="44624"/>
            <a:ext cx="3024336" cy="1958064"/>
          </a:xfrm>
          <a:prstGeom prst="rect">
            <a:avLst/>
          </a:prstGeom>
        </p:spPr>
      </p:pic>
    </p:spTree>
    <p:extLst>
      <p:ext uri="{BB962C8B-B14F-4D97-AF65-F5344CB8AC3E}">
        <p14:creationId xmlns:p14="http://schemas.microsoft.com/office/powerpoint/2010/main" val="2561172629"/>
      </p:ext>
    </p:extLst>
  </p:cSld>
  <p:clrMapOvr>
    <a:masterClrMapping/>
  </p:clrMapOvr>
</p:sld>
</file>

<file path=ppt/theme/theme1.xml><?xml version="1.0" encoding="utf-8"?>
<a:theme xmlns:a="http://schemas.openxmlformats.org/drawingml/2006/main" name="1_ETHIC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THIC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300</Words>
  <Application>Microsoft Office PowerPoint</Application>
  <PresentationFormat>Widescreen</PresentationFormat>
  <Paragraphs>32</Paragraphs>
  <Slides>3</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vt:i4>
      </vt:variant>
    </vt:vector>
  </HeadingPairs>
  <TitlesOfParts>
    <vt:vector size="11" baseType="lpstr">
      <vt:lpstr>Arial</vt:lpstr>
      <vt:lpstr>Arial Narrow</vt:lpstr>
      <vt:lpstr>Calibri</vt:lpstr>
      <vt:lpstr>Courier New</vt:lpstr>
      <vt:lpstr>Tahoma</vt:lpstr>
      <vt:lpstr>Wingdings</vt:lpstr>
      <vt:lpstr>1_ETHICS</vt:lpstr>
      <vt:lpstr>ETHICS</vt:lpstr>
      <vt:lpstr>Ethics Association General Assembly Educational programs update</vt:lpstr>
      <vt:lpstr>Ethics Association Educational programs update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Dominique LAYMAND</dc:creator>
  <cp:lastModifiedBy>Dominique LAYMAND</cp:lastModifiedBy>
  <cp:revision>8</cp:revision>
  <cp:lastPrinted>2019-11-12T16:43:21Z</cp:lastPrinted>
  <dcterms:created xsi:type="dcterms:W3CDTF">2019-11-12T15:52:52Z</dcterms:created>
  <dcterms:modified xsi:type="dcterms:W3CDTF">2019-11-13T10:47:04Z</dcterms:modified>
</cp:coreProperties>
</file>