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1" r:id="rId2"/>
    <p:sldId id="262" r:id="rId3"/>
    <p:sldId id="263" r:id="rId4"/>
    <p:sldId id="264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7FD52-DD09-4D29-A29A-3DEF421C7232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64FE-B25F-4A98-9095-F6BA4E6E5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9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96693-84BE-4CA9-9F9E-F6CADD79D7E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71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96693-84BE-4CA9-9F9E-F6CADD79D7E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14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96693-84BE-4CA9-9F9E-F6CADD79D7E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17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342900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768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8969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You can enter slide name here"/>
          <p:cNvPicPr>
            <a:picLocks noChangeAspect="1" noChangeArrowheads="1"/>
          </p:cNvPicPr>
          <p:nvPr/>
        </p:nvPicPr>
        <p:blipFill>
          <a:blip r:embed="rId2" cstate="print"/>
          <a:srcRect l="2276" t="31073" r="69048" b="31559"/>
          <a:stretch>
            <a:fillRect/>
          </a:stretch>
        </p:blipFill>
        <p:spPr bwMode="auto">
          <a:xfrm>
            <a:off x="4878911" y="260648"/>
            <a:ext cx="4265089" cy="25202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5184576" cy="3096344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496944" cy="1054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7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7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48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122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348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7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15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222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450" y="6273013"/>
            <a:ext cx="2197100" cy="54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3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457200" indent="-342900" algn="l" defTabSz="457200" rtl="0" eaLnBrk="1" latinLnBrk="0" hangingPunct="1">
        <a:spcBef>
          <a:spcPct val="20000"/>
        </a:spcBef>
        <a:buSzPct val="100000"/>
        <a:buFont typeface="Arial" panose="020B0604020202020204" pitchFamily="34" charset="0"/>
        <a:buBlip>
          <a:blip r:embed="rId15"/>
        </a:buBlip>
        <a:defRPr lang="en-US" sz="2400" b="0" kern="1200" dirty="0" smtClean="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General Assembly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Governance</a:t>
            </a:r>
          </a:p>
        </p:txBody>
      </p:sp>
    </p:spTree>
    <p:extLst>
      <p:ext uri="{BB962C8B-B14F-4D97-AF65-F5344CB8AC3E}">
        <p14:creationId xmlns:p14="http://schemas.microsoft.com/office/powerpoint/2010/main" val="191896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ETHICS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/>
              <a:t>“We aim to be recognized as an independent international</a:t>
            </a:r>
            <a:r>
              <a:rPr lang="en-GB" strike="sngStrike" dirty="0"/>
              <a:t> </a:t>
            </a:r>
            <a:r>
              <a:rPr lang="en-GB" dirty="0"/>
              <a:t>association of</a:t>
            </a:r>
            <a:r>
              <a:rPr lang="en-GB" dirty="0">
                <a:solidFill>
                  <a:srgbClr val="FF2600"/>
                </a:solidFill>
              </a:rPr>
              <a:t> </a:t>
            </a:r>
            <a:r>
              <a:rPr lang="en-GB" dirty="0"/>
              <a:t>professionals, which sets standards of Ethics and Compliance and shapes and influences strategies in the changing Healthcare environment for the ultimate benefit of Patients and Society at large.”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69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ETHICS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0604" indent="-260604" defTabSz="877822">
              <a:spcBef>
                <a:spcPts val="800"/>
              </a:spcBef>
              <a:buBlip>
                <a:blip r:embed="rId3"/>
              </a:buBlip>
              <a:defRPr sz="1300"/>
            </a:pPr>
            <a:r>
              <a:rPr lang="en-GB" sz="2000" dirty="0"/>
              <a:t>We are a visible and transparent network and a think tank of diverse International Ethics and Compliance professionals in the Healthcare sector, </a:t>
            </a:r>
          </a:p>
          <a:p>
            <a:pPr marL="260604" indent="-260604" defTabSz="877822">
              <a:spcBef>
                <a:spcPts val="800"/>
              </a:spcBef>
              <a:buBlip>
                <a:blip r:embed="rId3"/>
              </a:buBlip>
              <a:defRPr sz="1300"/>
            </a:pPr>
            <a:r>
              <a:rPr lang="en-GB" sz="2000" dirty="0"/>
              <a:t>We add sustainable value to Ethics and Compliance professionals by enabling them to manage their professional responsibilities and supporting them in the development of their careers,</a:t>
            </a:r>
          </a:p>
          <a:p>
            <a:pPr marL="260604" indent="-260604" defTabSz="877822">
              <a:spcBef>
                <a:spcPts val="800"/>
              </a:spcBef>
              <a:buBlip>
                <a:blip r:embed="rId3"/>
              </a:buBlip>
              <a:defRPr sz="1300"/>
            </a:pPr>
            <a:r>
              <a:rPr lang="en-GB" sz="2000" dirty="0"/>
              <a:t>We are developing and sharing best practices to anticipate and facilitate new business models in the healthcare sector including through effective education and training, closer collaboration between </a:t>
            </a:r>
            <a:r>
              <a:rPr lang="en-GB" sz="2000" dirty="0" err="1"/>
              <a:t>Medtech</a:t>
            </a:r>
            <a:r>
              <a:rPr lang="en-GB" sz="2000" dirty="0"/>
              <a:t> and Pharma and other initiatives,</a:t>
            </a:r>
          </a:p>
          <a:p>
            <a:pPr marL="260604" indent="-260604" defTabSz="877822">
              <a:spcBef>
                <a:spcPts val="800"/>
              </a:spcBef>
              <a:buBlip>
                <a:blip r:embed="rId3"/>
              </a:buBlip>
              <a:defRPr sz="1300"/>
            </a:pPr>
            <a:r>
              <a:rPr lang="en-GB" sz="2000" dirty="0"/>
              <a:t>We are delivering Ethics and Compliance perspectives to multiple external Healthcare sector stakeholders, as well as to Ethics and Compliance professionals from other sectors,</a:t>
            </a:r>
          </a:p>
          <a:p>
            <a:pPr marL="260604" indent="-260604" defTabSz="877822">
              <a:spcBef>
                <a:spcPts val="800"/>
              </a:spcBef>
              <a:buBlip>
                <a:blip r:embed="rId3"/>
              </a:buBlip>
              <a:defRPr sz="1300"/>
            </a:pPr>
            <a:r>
              <a:rPr lang="en-GB" sz="2000" dirty="0"/>
              <a:t>We are an independent, not-for-profit association governed by a Code of Conduct.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81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Ethics Strategic process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47FD74F-0EE3-49A3-A91F-909F64C08128}"/>
              </a:ext>
            </a:extLst>
          </p:cNvPr>
          <p:cNvGrpSpPr/>
          <p:nvPr/>
        </p:nvGrpSpPr>
        <p:grpSpPr>
          <a:xfrm>
            <a:off x="80960" y="1783704"/>
            <a:ext cx="9009067" cy="4270910"/>
            <a:chOff x="80960" y="1783704"/>
            <a:chExt cx="9009067" cy="4270910"/>
          </a:xfrm>
        </p:grpSpPr>
        <p:grpSp>
          <p:nvGrpSpPr>
            <p:cNvPr id="7" name="Group 1057">
              <a:extLst>
                <a:ext uri="{FF2B5EF4-FFF2-40B4-BE49-F238E27FC236}">
                  <a16:creationId xmlns:a16="http://schemas.microsoft.com/office/drawing/2014/main" id="{529E2FD1-F804-4C36-97F2-46D2C60616A3}"/>
                </a:ext>
              </a:extLst>
            </p:cNvPr>
            <p:cNvGrpSpPr/>
            <p:nvPr/>
          </p:nvGrpSpPr>
          <p:grpSpPr>
            <a:xfrm>
              <a:off x="4756974" y="1783704"/>
              <a:ext cx="4333053" cy="1393528"/>
              <a:chOff x="0" y="-1"/>
              <a:chExt cx="4333052" cy="1393527"/>
            </a:xfrm>
          </p:grpSpPr>
          <p:sp>
            <p:nvSpPr>
              <p:cNvPr id="32" name="Shape 1052">
                <a:extLst>
                  <a:ext uri="{FF2B5EF4-FFF2-40B4-BE49-F238E27FC236}">
                    <a16:creationId xmlns:a16="http://schemas.microsoft.com/office/drawing/2014/main" id="{5C4DD6D1-F55D-4364-97E0-B930881A95D0}"/>
                  </a:ext>
                </a:extLst>
              </p:cNvPr>
              <p:cNvSpPr/>
              <p:nvPr/>
            </p:nvSpPr>
            <p:spPr>
              <a:xfrm>
                <a:off x="1964703" y="-2"/>
                <a:ext cx="2368349" cy="1393529"/>
              </a:xfrm>
              <a:prstGeom prst="rect">
                <a:avLst/>
              </a:prstGeom>
              <a:noFill/>
              <a:ln w="28575" cap="flat">
                <a:solidFill>
                  <a:srgbClr val="FFFFFF"/>
                </a:solidFill>
                <a:prstDash val="solid"/>
                <a:miter lim="8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marL="171450" indent="-171450">
                  <a:buClr>
                    <a:srgbClr val="000000"/>
                  </a:buClr>
                  <a:buSzPct val="100000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Stakeholder identification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Stakeholder relationships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Sponsorship policy 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CRM strategy</a:t>
                </a:r>
              </a:p>
            </p:txBody>
          </p:sp>
          <p:sp>
            <p:nvSpPr>
              <p:cNvPr id="33" name="Shape 1053">
                <a:extLst>
                  <a:ext uri="{FF2B5EF4-FFF2-40B4-BE49-F238E27FC236}">
                    <a16:creationId xmlns:a16="http://schemas.microsoft.com/office/drawing/2014/main" id="{2F4C42EC-A008-4A9C-9AB5-18B82889F746}"/>
                  </a:ext>
                </a:extLst>
              </p:cNvPr>
              <p:cNvSpPr/>
              <p:nvPr/>
            </p:nvSpPr>
            <p:spPr>
              <a:xfrm>
                <a:off x="1545399" y="797569"/>
                <a:ext cx="360366" cy="1590"/>
              </a:xfrm>
              <a:prstGeom prst="line">
                <a:avLst/>
              </a:prstGeom>
              <a:noFill/>
              <a:ln w="76200" cap="flat">
                <a:solidFill>
                  <a:schemeClr val="accent6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34" name="Group 1056">
                <a:extLst>
                  <a:ext uri="{FF2B5EF4-FFF2-40B4-BE49-F238E27FC236}">
                    <a16:creationId xmlns:a16="http://schemas.microsoft.com/office/drawing/2014/main" id="{AAA03246-65A6-4B49-9B05-55B2EE047024}"/>
                  </a:ext>
                </a:extLst>
              </p:cNvPr>
              <p:cNvGrpSpPr/>
              <p:nvPr/>
            </p:nvGrpSpPr>
            <p:grpSpPr>
              <a:xfrm>
                <a:off x="-1" y="86369"/>
                <a:ext cx="1539807" cy="1079503"/>
                <a:chOff x="0" y="0"/>
                <a:chExt cx="1539806" cy="1079502"/>
              </a:xfrm>
            </p:grpSpPr>
            <p:sp>
              <p:nvSpPr>
                <p:cNvPr id="35" name="Shape 1054">
                  <a:extLst>
                    <a:ext uri="{FF2B5EF4-FFF2-40B4-BE49-F238E27FC236}">
                      <a16:creationId xmlns:a16="http://schemas.microsoft.com/office/drawing/2014/main" id="{7ED03341-9C44-4A2A-AEAA-CEEB766AC2E9}"/>
                    </a:ext>
                  </a:extLst>
                </p:cNvPr>
                <p:cNvSpPr/>
                <p:nvPr/>
              </p:nvSpPr>
              <p:spPr>
                <a:xfrm>
                  <a:off x="32512" y="-1"/>
                  <a:ext cx="1474792" cy="1079504"/>
                </a:xfrm>
                <a:prstGeom prst="rect">
                  <a:avLst/>
                </a:prstGeom>
                <a:solidFill>
                  <a:srgbClr val="D5A4B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latin typeface="+mn-lt"/>
                      <a:ea typeface="+mn-ea"/>
                      <a:cs typeface="+mn-cs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36" name="Shape 1055">
                  <a:extLst>
                    <a:ext uri="{FF2B5EF4-FFF2-40B4-BE49-F238E27FC236}">
                      <a16:creationId xmlns:a16="http://schemas.microsoft.com/office/drawing/2014/main" id="{3288353E-38AC-4D4E-8F92-D6B702B01923}"/>
                    </a:ext>
                  </a:extLst>
                </p:cNvPr>
                <p:cNvSpPr/>
                <p:nvPr/>
              </p:nvSpPr>
              <p:spPr>
                <a:xfrm>
                  <a:off x="-1" y="364419"/>
                  <a:ext cx="1539808" cy="35065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5718" tIns="45718" rIns="45718" bIns="45718" numCol="1" anchor="ctr">
                  <a:spAutoFit/>
                </a:bodyPr>
                <a:lstStyle>
                  <a:lvl1pPr algn="ctr">
                    <a:defRPr b="1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Arial"/>
                    </a:defRPr>
                  </a:lvl1pPr>
                </a:lstStyle>
                <a:p>
                  <a:r>
                    <a:t>Stakeholders</a:t>
                  </a:r>
                </a:p>
              </p:txBody>
            </p:sp>
          </p:grpSp>
        </p:grpSp>
        <p:grpSp>
          <p:nvGrpSpPr>
            <p:cNvPr id="8" name="Group 1063">
              <a:extLst>
                <a:ext uri="{FF2B5EF4-FFF2-40B4-BE49-F238E27FC236}">
                  <a16:creationId xmlns:a16="http://schemas.microsoft.com/office/drawing/2014/main" id="{164C4A95-5553-481B-B1F9-CEF7E9DE53CD}"/>
                </a:ext>
              </a:extLst>
            </p:cNvPr>
            <p:cNvGrpSpPr/>
            <p:nvPr/>
          </p:nvGrpSpPr>
          <p:grpSpPr>
            <a:xfrm>
              <a:off x="4792658" y="3498850"/>
              <a:ext cx="4197357" cy="1079500"/>
              <a:chOff x="-1" y="0"/>
              <a:chExt cx="4197356" cy="1079500"/>
            </a:xfrm>
          </p:grpSpPr>
          <p:sp>
            <p:nvSpPr>
              <p:cNvPr id="27" name="Shape 1058">
                <a:extLst>
                  <a:ext uri="{FF2B5EF4-FFF2-40B4-BE49-F238E27FC236}">
                    <a16:creationId xmlns:a16="http://schemas.microsoft.com/office/drawing/2014/main" id="{A4C16C6B-274C-4038-A9C3-3BB1E0FB3BBB}"/>
                  </a:ext>
                </a:extLst>
              </p:cNvPr>
              <p:cNvSpPr/>
              <p:nvPr/>
            </p:nvSpPr>
            <p:spPr>
              <a:xfrm>
                <a:off x="1928813" y="220810"/>
                <a:ext cx="2268542" cy="707728"/>
              </a:xfrm>
              <a:prstGeom prst="rect">
                <a:avLst/>
              </a:prstGeom>
              <a:noFill/>
              <a:ln w="28575" cap="flat">
                <a:solidFill>
                  <a:srgbClr val="FFFFFF"/>
                </a:solidFill>
                <a:prstDash val="solid"/>
                <a:miter lim="8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marL="171450" indent="-171450">
                  <a:buClr>
                    <a:srgbClr val="000000"/>
                  </a:buClr>
                  <a:buSzPct val="100000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Member segmentation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Members’ matters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Training</a:t>
                </a:r>
              </a:p>
            </p:txBody>
          </p:sp>
          <p:sp>
            <p:nvSpPr>
              <p:cNvPr id="28" name="Shape 1059">
                <a:extLst>
                  <a:ext uri="{FF2B5EF4-FFF2-40B4-BE49-F238E27FC236}">
                    <a16:creationId xmlns:a16="http://schemas.microsoft.com/office/drawing/2014/main" id="{EC6151A5-1D10-407E-B1AB-1581218139F3}"/>
                  </a:ext>
                </a:extLst>
              </p:cNvPr>
              <p:cNvSpPr/>
              <p:nvPr/>
            </p:nvSpPr>
            <p:spPr>
              <a:xfrm>
                <a:off x="1498601" y="563562"/>
                <a:ext cx="360365" cy="1591"/>
              </a:xfrm>
              <a:prstGeom prst="line">
                <a:avLst/>
              </a:prstGeom>
              <a:noFill/>
              <a:ln w="76200" cap="flat">
                <a:solidFill>
                  <a:schemeClr val="accent2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29" name="Group 1062">
                <a:extLst>
                  <a:ext uri="{FF2B5EF4-FFF2-40B4-BE49-F238E27FC236}">
                    <a16:creationId xmlns:a16="http://schemas.microsoft.com/office/drawing/2014/main" id="{CC2BEB45-0197-46D1-B706-F1371C8B3CC2}"/>
                  </a:ext>
                </a:extLst>
              </p:cNvPr>
              <p:cNvGrpSpPr/>
              <p:nvPr/>
            </p:nvGrpSpPr>
            <p:grpSpPr>
              <a:xfrm>
                <a:off x="-2" y="0"/>
                <a:ext cx="1474793" cy="1079500"/>
                <a:chOff x="-1" y="0"/>
                <a:chExt cx="1474792" cy="1079500"/>
              </a:xfrm>
            </p:grpSpPr>
            <p:sp>
              <p:nvSpPr>
                <p:cNvPr id="30" name="Shape 1060">
                  <a:extLst>
                    <a:ext uri="{FF2B5EF4-FFF2-40B4-BE49-F238E27FC236}">
                      <a16:creationId xmlns:a16="http://schemas.microsoft.com/office/drawing/2014/main" id="{FCC94995-92D9-4A9E-82AA-0E769C6C0874}"/>
                    </a:ext>
                  </a:extLst>
                </p:cNvPr>
                <p:cNvSpPr/>
                <p:nvPr/>
              </p:nvSpPr>
              <p:spPr>
                <a:xfrm>
                  <a:off x="-2" y="0"/>
                  <a:ext cx="1474794" cy="107950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latin typeface="+mn-lt"/>
                      <a:ea typeface="+mn-ea"/>
                      <a:cs typeface="+mn-cs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31" name="Shape 1061">
                  <a:extLst>
                    <a:ext uri="{FF2B5EF4-FFF2-40B4-BE49-F238E27FC236}">
                      <a16:creationId xmlns:a16="http://schemas.microsoft.com/office/drawing/2014/main" id="{44696ED3-8CDE-4995-B97E-C3B319B8132E}"/>
                    </a:ext>
                  </a:extLst>
                </p:cNvPr>
                <p:cNvSpPr/>
                <p:nvPr/>
              </p:nvSpPr>
              <p:spPr>
                <a:xfrm>
                  <a:off x="266187" y="231067"/>
                  <a:ext cx="942411" cy="61735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5718" tIns="45718" rIns="45718" bIns="45718" numCol="1" anchor="ctr">
                  <a:spAutoFit/>
                </a:bodyPr>
                <a:lstStyle/>
                <a:p>
                  <a:pPr algn="ctr">
                    <a:defRPr b="1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Arial"/>
                    </a:defRPr>
                  </a:pPr>
                  <a:r>
                    <a:t>Human</a:t>
                  </a:r>
                </a:p>
                <a:p>
                  <a:pPr algn="ctr">
                    <a:defRPr b="1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Arial"/>
                    </a:defRPr>
                  </a:pPr>
                  <a:r>
                    <a:t>Capital </a:t>
                  </a:r>
                </a:p>
              </p:txBody>
            </p:sp>
          </p:grpSp>
        </p:grpSp>
        <p:grpSp>
          <p:nvGrpSpPr>
            <p:cNvPr id="9" name="Group 1069">
              <a:extLst>
                <a:ext uri="{FF2B5EF4-FFF2-40B4-BE49-F238E27FC236}">
                  <a16:creationId xmlns:a16="http://schemas.microsoft.com/office/drawing/2014/main" id="{2B286F15-1561-4619-8CE1-E26BE0970D46}"/>
                </a:ext>
              </a:extLst>
            </p:cNvPr>
            <p:cNvGrpSpPr/>
            <p:nvPr/>
          </p:nvGrpSpPr>
          <p:grpSpPr>
            <a:xfrm>
              <a:off x="80960" y="3489322"/>
              <a:ext cx="4283575" cy="1498878"/>
              <a:chOff x="0" y="0"/>
              <a:chExt cx="4283573" cy="1498876"/>
            </a:xfrm>
          </p:grpSpPr>
          <p:sp>
            <p:nvSpPr>
              <p:cNvPr id="22" name="Shape 1064">
                <a:extLst>
                  <a:ext uri="{FF2B5EF4-FFF2-40B4-BE49-F238E27FC236}">
                    <a16:creationId xmlns:a16="http://schemas.microsoft.com/office/drawing/2014/main" id="{7F0A693F-2E7D-4ACE-BAE0-B9F1F84FDF93}"/>
                  </a:ext>
                </a:extLst>
              </p:cNvPr>
              <p:cNvSpPr/>
              <p:nvPr/>
            </p:nvSpPr>
            <p:spPr>
              <a:xfrm>
                <a:off x="-1" y="333948"/>
                <a:ext cx="2560641" cy="1164928"/>
              </a:xfrm>
              <a:prstGeom prst="rect">
                <a:avLst/>
              </a:prstGeom>
              <a:noFill/>
              <a:ln w="28575" cap="flat">
                <a:solidFill>
                  <a:srgbClr val="FFFFFF"/>
                </a:solidFill>
                <a:prstDash val="solid"/>
                <a:miter lim="8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marL="171450" indent="-171450">
                  <a:buClr>
                    <a:srgbClr val="000000"/>
                  </a:buClr>
                  <a:buSzPct val="100000"/>
                  <a:buFont typeface="Arial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Governance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Font typeface="Arial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Succession Planning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Font typeface="Arial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Functions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Font typeface="Arial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Geography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Font typeface="Arial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Alliances</a:t>
                </a:r>
              </a:p>
            </p:txBody>
          </p:sp>
          <p:sp>
            <p:nvSpPr>
              <p:cNvPr id="23" name="Shape 1065">
                <a:extLst>
                  <a:ext uri="{FF2B5EF4-FFF2-40B4-BE49-F238E27FC236}">
                    <a16:creationId xmlns:a16="http://schemas.microsoft.com/office/drawing/2014/main" id="{2C0546AC-D4B0-4DD9-AFC2-6BA85F499791}"/>
                  </a:ext>
                </a:extLst>
              </p:cNvPr>
              <p:cNvSpPr/>
              <p:nvPr/>
            </p:nvSpPr>
            <p:spPr>
              <a:xfrm flipH="1">
                <a:off x="2408238" y="571499"/>
                <a:ext cx="360366" cy="1591"/>
              </a:xfrm>
              <a:prstGeom prst="line">
                <a:avLst/>
              </a:prstGeom>
              <a:noFill/>
              <a:ln w="76200" cap="flat">
                <a:solidFill>
                  <a:schemeClr val="accent4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24" name="Group 1068">
                <a:extLst>
                  <a:ext uri="{FF2B5EF4-FFF2-40B4-BE49-F238E27FC236}">
                    <a16:creationId xmlns:a16="http://schemas.microsoft.com/office/drawing/2014/main" id="{400BC1E1-DC68-48AD-895F-70C4E526351D}"/>
                  </a:ext>
                </a:extLst>
              </p:cNvPr>
              <p:cNvGrpSpPr/>
              <p:nvPr/>
            </p:nvGrpSpPr>
            <p:grpSpPr>
              <a:xfrm>
                <a:off x="2782387" y="-1"/>
                <a:ext cx="1501187" cy="1079504"/>
                <a:chOff x="0" y="0"/>
                <a:chExt cx="1501185" cy="1079503"/>
              </a:xfrm>
            </p:grpSpPr>
            <p:sp>
              <p:nvSpPr>
                <p:cNvPr id="25" name="Shape 1066">
                  <a:extLst>
                    <a:ext uri="{FF2B5EF4-FFF2-40B4-BE49-F238E27FC236}">
                      <a16:creationId xmlns:a16="http://schemas.microsoft.com/office/drawing/2014/main" id="{CF384533-C75A-4EAC-B9FC-D3BE57631EB6}"/>
                    </a:ext>
                  </a:extLst>
                </p:cNvPr>
                <p:cNvSpPr/>
                <p:nvPr/>
              </p:nvSpPr>
              <p:spPr>
                <a:xfrm>
                  <a:off x="13200" y="-1"/>
                  <a:ext cx="1474792" cy="1079504"/>
                </a:xfrm>
                <a:prstGeom prst="rect">
                  <a:avLst/>
                </a:prstGeom>
                <a:solidFill>
                  <a:srgbClr val="C4C58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latin typeface="+mn-lt"/>
                      <a:ea typeface="+mn-ea"/>
                      <a:cs typeface="+mn-cs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26" name="Shape 1067">
                  <a:extLst>
                    <a:ext uri="{FF2B5EF4-FFF2-40B4-BE49-F238E27FC236}">
                      <a16:creationId xmlns:a16="http://schemas.microsoft.com/office/drawing/2014/main" id="{35AEB19E-197D-4A7B-AF75-9913B04A868D}"/>
                    </a:ext>
                  </a:extLst>
                </p:cNvPr>
                <p:cNvSpPr/>
                <p:nvPr/>
              </p:nvSpPr>
              <p:spPr>
                <a:xfrm>
                  <a:off x="-1" y="364419"/>
                  <a:ext cx="1501187" cy="35065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5718" tIns="45718" rIns="45718" bIns="45718" numCol="1" anchor="ctr">
                  <a:spAutoFit/>
                </a:bodyPr>
                <a:lstStyle>
                  <a:lvl1pPr algn="ctr">
                    <a:defRPr b="1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Arial"/>
                    </a:defRPr>
                  </a:lvl1pPr>
                </a:lstStyle>
                <a:p>
                  <a:r>
                    <a:t>Organization</a:t>
                  </a:r>
                </a:p>
              </p:txBody>
            </p:sp>
          </p:grpSp>
        </p:grpSp>
        <p:grpSp>
          <p:nvGrpSpPr>
            <p:cNvPr id="10" name="Group 1075">
              <a:extLst>
                <a:ext uri="{FF2B5EF4-FFF2-40B4-BE49-F238E27FC236}">
                  <a16:creationId xmlns:a16="http://schemas.microsoft.com/office/drawing/2014/main" id="{A8CED805-B7AB-4748-9E80-304510A30956}"/>
                </a:ext>
              </a:extLst>
            </p:cNvPr>
            <p:cNvGrpSpPr/>
            <p:nvPr/>
          </p:nvGrpSpPr>
          <p:grpSpPr>
            <a:xfrm>
              <a:off x="146841" y="1862470"/>
              <a:ext cx="4283081" cy="1235995"/>
              <a:chOff x="0" y="-2"/>
              <a:chExt cx="4283079" cy="1235994"/>
            </a:xfrm>
          </p:grpSpPr>
          <p:sp>
            <p:nvSpPr>
              <p:cNvPr id="17" name="Shape 1070">
                <a:extLst>
                  <a:ext uri="{FF2B5EF4-FFF2-40B4-BE49-F238E27FC236}">
                    <a16:creationId xmlns:a16="http://schemas.microsoft.com/office/drawing/2014/main" id="{17DBCD1B-60E1-4ADD-AAAA-6048D8826CAC}"/>
                  </a:ext>
                </a:extLst>
              </p:cNvPr>
              <p:cNvSpPr/>
              <p:nvPr/>
            </p:nvSpPr>
            <p:spPr>
              <a:xfrm>
                <a:off x="-1" y="71065"/>
                <a:ext cx="2476502" cy="1164928"/>
              </a:xfrm>
              <a:prstGeom prst="rect">
                <a:avLst/>
              </a:prstGeom>
              <a:noFill/>
              <a:ln w="28575" cap="flat">
                <a:solidFill>
                  <a:srgbClr val="FFFFFF"/>
                </a:solidFill>
                <a:prstDash val="solid"/>
                <a:miter lim="8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marL="171450" indent="-171450">
                  <a:buClr>
                    <a:srgbClr val="000000"/>
                  </a:buClr>
                  <a:buSzPct val="100000"/>
                  <a:buFont typeface="Arial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Knowledge Management and continuous improvement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Font typeface="Arial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Innovation process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Font typeface="Arial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Regulatory / legal watch</a:t>
                </a:r>
              </a:p>
            </p:txBody>
          </p:sp>
          <p:sp>
            <p:nvSpPr>
              <p:cNvPr id="18" name="Shape 1071">
                <a:extLst>
                  <a:ext uri="{FF2B5EF4-FFF2-40B4-BE49-F238E27FC236}">
                    <a16:creationId xmlns:a16="http://schemas.microsoft.com/office/drawing/2014/main" id="{5E8DCE42-991B-4428-8695-4A7FCCE4D51B}"/>
                  </a:ext>
                </a:extLst>
              </p:cNvPr>
              <p:cNvSpPr/>
              <p:nvPr/>
            </p:nvSpPr>
            <p:spPr>
              <a:xfrm flipH="1">
                <a:off x="2413001" y="631827"/>
                <a:ext cx="360365" cy="1590"/>
              </a:xfrm>
              <a:prstGeom prst="line">
                <a:avLst/>
              </a:prstGeom>
              <a:noFill/>
              <a:ln w="76200" cap="flat">
                <a:solidFill>
                  <a:schemeClr val="accent5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19" name="Group 1074">
                <a:extLst>
                  <a:ext uri="{FF2B5EF4-FFF2-40B4-BE49-F238E27FC236}">
                    <a16:creationId xmlns:a16="http://schemas.microsoft.com/office/drawing/2014/main" id="{D4D39989-4A7E-4839-BAFA-9D4B656B0DA6}"/>
                  </a:ext>
                </a:extLst>
              </p:cNvPr>
              <p:cNvGrpSpPr/>
              <p:nvPr/>
            </p:nvGrpSpPr>
            <p:grpSpPr>
              <a:xfrm>
                <a:off x="2808287" y="-3"/>
                <a:ext cx="1474793" cy="1079507"/>
                <a:chOff x="-1" y="0"/>
                <a:chExt cx="1474792" cy="1079506"/>
              </a:xfrm>
            </p:grpSpPr>
            <p:sp>
              <p:nvSpPr>
                <p:cNvPr id="20" name="Shape 1072">
                  <a:extLst>
                    <a:ext uri="{FF2B5EF4-FFF2-40B4-BE49-F238E27FC236}">
                      <a16:creationId xmlns:a16="http://schemas.microsoft.com/office/drawing/2014/main" id="{5416E591-6253-4481-A7AE-484DE74450CF}"/>
                    </a:ext>
                  </a:extLst>
                </p:cNvPr>
                <p:cNvSpPr/>
                <p:nvPr/>
              </p:nvSpPr>
              <p:spPr>
                <a:xfrm>
                  <a:off x="-2" y="-1"/>
                  <a:ext cx="1474794" cy="1079507"/>
                </a:xfrm>
                <a:prstGeom prst="rect">
                  <a:avLst/>
                </a:prstGeom>
                <a:solidFill>
                  <a:schemeClr val="accent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latin typeface="+mn-lt"/>
                      <a:ea typeface="+mn-ea"/>
                      <a:cs typeface="+mn-cs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21" name="Shape 1073">
                  <a:extLst>
                    <a:ext uri="{FF2B5EF4-FFF2-40B4-BE49-F238E27FC236}">
                      <a16:creationId xmlns:a16="http://schemas.microsoft.com/office/drawing/2014/main" id="{5EC6B53B-14A2-4F04-8148-5BD00DA2550F}"/>
                    </a:ext>
                  </a:extLst>
                </p:cNvPr>
                <p:cNvSpPr/>
                <p:nvPr/>
              </p:nvSpPr>
              <p:spPr>
                <a:xfrm>
                  <a:off x="43949" y="97720"/>
                  <a:ext cx="1386886" cy="88405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5718" tIns="45718" rIns="45718" bIns="45718" numCol="1" anchor="ctr">
                  <a:spAutoFit/>
                </a:bodyPr>
                <a:lstStyle/>
                <a:p>
                  <a:pPr algn="ctr">
                    <a:defRPr b="1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Arial"/>
                    </a:defRPr>
                  </a:pPr>
                  <a:r>
                    <a:t>Knowledge</a:t>
                  </a:r>
                </a:p>
                <a:p>
                  <a:pPr algn="ctr">
                    <a:defRPr b="1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Arial"/>
                    </a:defRPr>
                  </a:pPr>
                  <a:r>
                    <a:t>&amp;</a:t>
                  </a:r>
                </a:p>
                <a:p>
                  <a:pPr algn="ctr">
                    <a:defRPr b="1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Arial"/>
                    </a:defRPr>
                  </a:pPr>
                  <a:r>
                    <a:t>Innovation</a:t>
                  </a:r>
                </a:p>
              </p:txBody>
            </p:sp>
          </p:grpSp>
        </p:grpSp>
        <p:grpSp>
          <p:nvGrpSpPr>
            <p:cNvPr id="11" name="Group 1081">
              <a:extLst>
                <a:ext uri="{FF2B5EF4-FFF2-40B4-BE49-F238E27FC236}">
                  <a16:creationId xmlns:a16="http://schemas.microsoft.com/office/drawing/2014/main" id="{0C3F5C97-B7E3-47AF-920D-2F11B2DE9F9D}"/>
                </a:ext>
              </a:extLst>
            </p:cNvPr>
            <p:cNvGrpSpPr/>
            <p:nvPr/>
          </p:nvGrpSpPr>
          <p:grpSpPr>
            <a:xfrm>
              <a:off x="3279768" y="2582861"/>
              <a:ext cx="2592399" cy="3471753"/>
              <a:chOff x="-2" y="0"/>
              <a:chExt cx="2592397" cy="3471752"/>
            </a:xfrm>
          </p:grpSpPr>
          <p:grpSp>
            <p:nvGrpSpPr>
              <p:cNvPr id="12" name="Group 1078">
                <a:extLst>
                  <a:ext uri="{FF2B5EF4-FFF2-40B4-BE49-F238E27FC236}">
                    <a16:creationId xmlns:a16="http://schemas.microsoft.com/office/drawing/2014/main" id="{BC0E74EA-7D43-43F3-966F-873ADFA96CB2}"/>
                  </a:ext>
                </a:extLst>
              </p:cNvPr>
              <p:cNvGrpSpPr/>
              <p:nvPr/>
            </p:nvGrpSpPr>
            <p:grpSpPr>
              <a:xfrm>
                <a:off x="-3" y="-1"/>
                <a:ext cx="2592399" cy="1404944"/>
                <a:chOff x="-1" y="0"/>
                <a:chExt cx="2592397" cy="1404943"/>
              </a:xfrm>
            </p:grpSpPr>
            <p:sp>
              <p:nvSpPr>
                <p:cNvPr id="15" name="Shape 1076">
                  <a:extLst>
                    <a:ext uri="{FF2B5EF4-FFF2-40B4-BE49-F238E27FC236}">
                      <a16:creationId xmlns:a16="http://schemas.microsoft.com/office/drawing/2014/main" id="{A96960D9-E145-4B30-90D4-EE67FBF983CE}"/>
                    </a:ext>
                  </a:extLst>
                </p:cNvPr>
                <p:cNvSpPr/>
                <p:nvPr/>
              </p:nvSpPr>
              <p:spPr>
                <a:xfrm>
                  <a:off x="-2" y="-1"/>
                  <a:ext cx="2592399" cy="14049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0800"/>
                      </a:moveTo>
                      <a:lnTo>
                        <a:pt x="10800" y="0"/>
                      </a:lnTo>
                      <a:lnTo>
                        <a:pt x="21600" y="10800"/>
                      </a:lnTo>
                      <a:lnTo>
                        <a:pt x="10800" y="21600"/>
                      </a:lnTo>
                      <a:close/>
                    </a:path>
                  </a:pathLst>
                </a:custGeom>
                <a:solidFill>
                  <a:srgbClr val="E98300"/>
                </a:solidFill>
                <a:ln w="12700" cap="flat">
                  <a:noFill/>
                  <a:miter lim="400000"/>
                </a:ln>
                <a:effectLst>
                  <a:outerShdw blurRad="50800" dist="38100" dir="5400000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latin typeface="+mn-lt"/>
                      <a:ea typeface="+mn-ea"/>
                      <a:cs typeface="+mn-cs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16" name="Shape 1077">
                  <a:extLst>
                    <a:ext uri="{FF2B5EF4-FFF2-40B4-BE49-F238E27FC236}">
                      <a16:creationId xmlns:a16="http://schemas.microsoft.com/office/drawing/2014/main" id="{28CAD226-CC78-4AB7-AEEA-B270620BE359}"/>
                    </a:ext>
                  </a:extLst>
                </p:cNvPr>
                <p:cNvSpPr/>
                <p:nvPr/>
              </p:nvSpPr>
              <p:spPr>
                <a:xfrm>
                  <a:off x="621892" y="527138"/>
                  <a:ext cx="1348601" cy="35065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5718" tIns="45718" rIns="45718" bIns="45718" numCol="1" anchor="ctr">
                  <a:spAutoFit/>
                </a:bodyPr>
                <a:lstStyle>
                  <a:lvl1pPr algn="ctr">
                    <a:defRPr b="1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Arial"/>
                    </a:defRPr>
                  </a:lvl1pPr>
                </a:lstStyle>
                <a:p>
                  <a:r>
                    <a:t>Positioning</a:t>
                  </a:r>
                </a:p>
              </p:txBody>
            </p:sp>
          </p:grpSp>
          <p:sp>
            <p:nvSpPr>
              <p:cNvPr id="13" name="Shape 1079">
                <a:extLst>
                  <a:ext uri="{FF2B5EF4-FFF2-40B4-BE49-F238E27FC236}">
                    <a16:creationId xmlns:a16="http://schemas.microsoft.com/office/drawing/2014/main" id="{E7B261FC-BFFD-430B-9B86-705301CF30B4}"/>
                  </a:ext>
                </a:extLst>
              </p:cNvPr>
              <p:cNvSpPr/>
              <p:nvPr/>
            </p:nvSpPr>
            <p:spPr>
              <a:xfrm>
                <a:off x="457996" y="2535424"/>
                <a:ext cx="1676405" cy="936328"/>
              </a:xfrm>
              <a:prstGeom prst="rect">
                <a:avLst/>
              </a:prstGeom>
              <a:noFill/>
              <a:ln w="28575" cap="flat">
                <a:solidFill>
                  <a:srgbClr val="FFFFFF"/>
                </a:solidFill>
                <a:prstDash val="solid"/>
                <a:miter lim="8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marL="171450" indent="-171450">
                  <a:buClr>
                    <a:srgbClr val="000000"/>
                  </a:buClr>
                  <a:buSzPct val="100000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Vision/Mission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Values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Brand strategy</a:t>
                </a:r>
              </a:p>
              <a:p>
                <a:pPr marL="171450" indent="-171450">
                  <a:buClr>
                    <a:srgbClr val="000000"/>
                  </a:buClr>
                  <a:buSzPct val="100000"/>
                  <a:buChar char="•"/>
                  <a:defRPr sz="1600">
                    <a:latin typeface="+mn-lt"/>
                    <a:ea typeface="+mn-ea"/>
                    <a:cs typeface="+mn-cs"/>
                    <a:sym typeface="Arial"/>
                  </a:defRPr>
                </a:pPr>
                <a:r>
                  <a:t>Finance</a:t>
                </a:r>
              </a:p>
            </p:txBody>
          </p:sp>
          <p:sp>
            <p:nvSpPr>
              <p:cNvPr id="14" name="Shape 1080">
                <a:extLst>
                  <a:ext uri="{FF2B5EF4-FFF2-40B4-BE49-F238E27FC236}">
                    <a16:creationId xmlns:a16="http://schemas.microsoft.com/office/drawing/2014/main" id="{8DF93881-63A5-4150-B4BA-F32E26249CEC}"/>
                  </a:ext>
                </a:extLst>
              </p:cNvPr>
              <p:cNvSpPr/>
              <p:nvPr/>
            </p:nvSpPr>
            <p:spPr>
              <a:xfrm flipH="1">
                <a:off x="1300165" y="1508034"/>
                <a:ext cx="4" cy="676237"/>
              </a:xfrm>
              <a:prstGeom prst="line">
                <a:avLst/>
              </a:prstGeom>
              <a:noFill/>
              <a:ln w="76200" cap="flat">
                <a:solidFill>
                  <a:srgbClr val="E98300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55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20750-A6B2-45B3-9258-E6C834190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56801-A78B-4622-A959-978237EC6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568" y="1600200"/>
            <a:ext cx="8003232" cy="4781128"/>
          </a:xfrm>
        </p:spPr>
        <p:txBody>
          <a:bodyPr>
            <a:normAutofit/>
          </a:bodyPr>
          <a:lstStyle/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dk1"/>
                </a:solidFill>
              </a:rPr>
              <a:t>General Assembly (statutory)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dk1"/>
                </a:solidFill>
              </a:rPr>
              <a:t>Board (statutory) up to 10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dk1"/>
                </a:solidFill>
              </a:rPr>
              <a:t>Strategic Committee </a:t>
            </a:r>
          </a:p>
          <a:p>
            <a:pPr lvl="1"/>
            <a:r>
              <a:rPr lang="en-GB" dirty="0">
                <a:solidFill>
                  <a:schemeClr val="dk1"/>
                </a:solidFill>
              </a:rPr>
              <a:t>General Assembly work</a:t>
            </a:r>
          </a:p>
          <a:p>
            <a:pPr lvl="1"/>
            <a:r>
              <a:rPr lang="en-GB" dirty="0">
                <a:solidFill>
                  <a:schemeClr val="dk1"/>
                </a:solidFill>
              </a:rPr>
              <a:t>Drive Strategic Plan execution </a:t>
            </a:r>
          </a:p>
          <a:p>
            <a:pPr lvl="1"/>
            <a:r>
              <a:rPr lang="en-GB" dirty="0">
                <a:solidFill>
                  <a:schemeClr val="dk1"/>
                </a:solidFill>
              </a:rPr>
              <a:t>Answer to Board 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dk1"/>
                </a:solidFill>
              </a:rPr>
              <a:t>Bureau: day to day work, membership approval, triage of projects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dk1"/>
                </a:solidFill>
              </a:rPr>
              <a:t>President, Vice President &amp; General Secretary: external representation / Think tank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dk1"/>
                </a:solidFill>
              </a:rPr>
              <a:t>Treasurer (statutory obligations)</a:t>
            </a:r>
            <a:endParaRPr lang="en-GB" sz="1800" dirty="0">
              <a:solidFill>
                <a:schemeClr val="dk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9769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000111-21AF-479F-898B-A8F66BAB8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80" y="476672"/>
            <a:ext cx="8691679" cy="544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0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9763AB-85AA-4D57-BB83-FB6DACBB6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6632"/>
            <a:ext cx="8566918" cy="618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38441"/>
      </p:ext>
    </p:extLst>
  </p:cSld>
  <p:clrMapOvr>
    <a:masterClrMapping/>
  </p:clrMapOvr>
</p:sld>
</file>

<file path=ppt/theme/theme1.xml><?xml version="1.0" encoding="utf-8"?>
<a:theme xmlns:a="http://schemas.openxmlformats.org/drawingml/2006/main" name="ETH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ETHICS Template</Template>
  <TotalTime>63</TotalTime>
  <Words>283</Words>
  <Application>Microsoft Office PowerPoint</Application>
  <PresentationFormat>On-screen Show (4:3)</PresentationFormat>
  <Paragraphs>53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Tahoma</vt:lpstr>
      <vt:lpstr>Wingdings</vt:lpstr>
      <vt:lpstr>ETHICS</vt:lpstr>
      <vt:lpstr>General Assembly 2017</vt:lpstr>
      <vt:lpstr>ETHICS Vision</vt:lpstr>
      <vt:lpstr>ETHICS Mission</vt:lpstr>
      <vt:lpstr>Ethics Strategic process</vt:lpstr>
      <vt:lpstr>Governance</vt:lpstr>
      <vt:lpstr>PowerPoint Presentation</vt:lpstr>
      <vt:lpstr>PowerPoint Presentation</vt:lpstr>
    </vt:vector>
  </TitlesOfParts>
  <Company>Bristol-Myers Squibb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Assembly Paris, FR 3rd October 2014</dc:title>
  <dc:creator>Sue Egan</dc:creator>
  <cp:lastModifiedBy>Sue Egan</cp:lastModifiedBy>
  <cp:revision>12</cp:revision>
  <dcterms:created xsi:type="dcterms:W3CDTF">2014-10-01T18:16:59Z</dcterms:created>
  <dcterms:modified xsi:type="dcterms:W3CDTF">2017-10-26T10:05:31Z</dcterms:modified>
</cp:coreProperties>
</file>