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258" r:id="rId4"/>
    <p:sldId id="259" r:id="rId5"/>
    <p:sldId id="260" r:id="rId6"/>
    <p:sldId id="261" r:id="rId7"/>
    <p:sldId id="262" r:id="rId8"/>
    <p:sldId id="294" r:id="rId9"/>
    <p:sldId id="310" r:id="rId10"/>
    <p:sldId id="264" r:id="rId11"/>
    <p:sldId id="266" r:id="rId12"/>
    <p:sldId id="265" r:id="rId13"/>
    <p:sldId id="263" r:id="rId14"/>
    <p:sldId id="292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1050" autoAdjust="0"/>
  </p:normalViewPr>
  <p:slideViewPr>
    <p:cSldViewPr snapToGrid="0">
      <p:cViewPr varScale="1">
        <p:scale>
          <a:sx n="73" d="100"/>
          <a:sy n="73" d="100"/>
        </p:scale>
        <p:origin x="4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573E-5430-4DB7-8B03-9803BC98B13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A888D-5EB8-4F26-A06F-2EDDE8ECAAB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1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A888D-5EB8-4F26-A06F-2EDDE8ECAA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11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E979-65A5-47ED-ACD7-B46253D8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DE77E-5C7C-48B8-A9E7-4499327C7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EE02-06CE-4AA9-8701-EA9BF91E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18D43-E492-432F-899B-ABD52DB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A3C0-379F-45B5-BB97-3C87E699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C29A-AA94-488F-BA17-769CC222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7F56D-031B-4B1C-AFCC-7B0751D00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217D-7249-4E8B-8A8A-3640C008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9A4F-6FB7-4CAF-9E5C-94DB303B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8D3C-EC48-4D25-BB42-C6E26430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2A285-CBE9-4F40-91AE-48627092E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EC1A5-C9E8-4B17-8702-847D93C3E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C01A-41B0-465C-8F80-CECF3D46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62D31-F89C-42D9-AA80-58CF0A12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1B79-AF6C-48FF-9504-8977DB60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5EA3-516A-4FEA-A179-825E682A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1FB8-0591-4B03-98A4-B6C3E9698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E7FC2-B04E-4BAC-B1E3-CCFEC0E9A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D03A-2139-4D34-9B26-4573F915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781D3-FFF1-479A-9F8A-6EEB7EEF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FFD8-06F4-45A5-BD9F-6CB0D36D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91398-6D9F-4226-88BC-BC8905BD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75725-30D5-44AB-814B-54481214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37FC1-09DE-4471-92AE-D90735B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689D-A6E3-4EBB-9752-CE7067E7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6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C677-3AC5-4326-BA98-16BBE28E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E02A7-281B-4497-BC6D-05801B716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4AAFB-8C8E-47AD-A409-01C93320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7EAD6-8B04-4192-939C-F06F65FC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F5DED-DED5-4280-9238-A30434A7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C00CF-D5F7-465D-8DA7-7663D5CB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276D-017B-472C-B74E-6153380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934F3-4283-4175-BB1E-6EFD8B27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1F98-897B-4D27-B0AC-EE6070480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D27E2-ED00-49F8-9125-5026B067B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0D033-E4B1-445B-9C95-8697378F6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836C4-B432-4533-A4BE-5F8DC7C4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0DFD8-1C39-4542-868F-D9788C93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9743C-04AD-459E-B4B2-4448666C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E929-081F-4229-8ED3-A71585B4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73F89-E994-4E41-BC09-D8FE8895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B06F5-4670-43ED-8E0D-FE3E76AE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5B7E7-1565-4BD1-80BA-93230DFE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7F7F5-F3E1-432B-A343-6C2816F9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7B31D-D9D8-43B6-8D53-7C131CDC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8AC1-71C5-4D0F-9497-B0E44212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576-6C30-416B-B074-92CACE39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E9F2-EB09-43A3-84B2-AF94CC69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37783-2597-42FA-88CF-E842CC0C7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0DB8-E626-449E-9F51-80DBA230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CC6B8-C911-4EF6-831D-576D4FAC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581A3-9A27-4CA0-88C4-04D71021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2EE72-632A-4827-AD7F-1A8ECA19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E5EA2-1736-431E-A5FE-9A3D48085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8A065-6DB0-468D-8BE4-DE3D7B03B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7D77A-F5A6-43E7-B3B0-4628EE06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C4823-9BAB-4290-8CF6-BED27D08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AA46-D237-407F-BF7C-3BDF7FD5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9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C6E6F-B27A-4276-AA74-233BD087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C176-DE7C-4EFE-99A7-664F3276E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3F017-0E45-40CA-AA6B-CCD268847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F38B-CA2D-4DC3-9C1C-D655ACE3923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D7FA-D737-47F3-B759-C93AA284C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4519-97E4-4278-9278-61D0474FD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24546-67DF-4A18-A044-C70D7D0289B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70E75A-9F18-43DC-89F4-3D7E9D4628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9218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 Cen MT Condensed" panose="020B0606020104020203" pitchFamily="34" charset="0"/>
              </a:rPr>
              <a:t>How has the crisis accelerated the use of ARTIFICIAL INTELLIGENCE toward eHealth? </a:t>
            </a:r>
            <a:br>
              <a:rPr lang="en-GB" sz="3600" b="1" dirty="0">
                <a:latin typeface="Tw Cen MT Condensed" panose="020B0606020104020203" pitchFamily="34" charset="0"/>
              </a:rPr>
            </a:br>
            <a:endParaRPr lang="en-US" sz="3600" dirty="0">
              <a:latin typeface="Tw Cen MT Condensed" panose="020B06060201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738553-9D04-413B-8A66-8CB07A82F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815" y="3602038"/>
            <a:ext cx="2802369" cy="480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BE" sz="2800" dirty="0">
                <a:latin typeface="Tw Cen MT Condensed" panose="020B0606020104020203" pitchFamily="34" charset="0"/>
              </a:rPr>
              <a:t>Anne-Sophie BRICCA</a:t>
            </a:r>
            <a:endParaRPr lang="en-US" sz="2800" dirty="0">
              <a:latin typeface="Tw Cen MT Condensed" panose="020B06060201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2E424A-C8CF-40CC-A3C0-0B9DAD4B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45" y="-44354"/>
            <a:ext cx="4675163" cy="13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8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y Do We Need Artificial Intelligence in Healthcare?">
            <a:extLst>
              <a:ext uri="{FF2B5EF4-FFF2-40B4-BE49-F238E27FC236}">
                <a16:creationId xmlns:a16="http://schemas.microsoft.com/office/drawing/2014/main" id="{9EEE3E2B-1457-4C33-B135-B8D10FC73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4" b="-1"/>
          <a:stretch/>
        </p:blipFill>
        <p:spPr bwMode="auto">
          <a:xfrm>
            <a:off x="1" y="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3F458-4DB2-4E67-8E4B-BE750E7E8538}"/>
              </a:ext>
            </a:extLst>
          </p:cNvPr>
          <p:cNvSpPr txBox="1"/>
          <p:nvPr/>
        </p:nvSpPr>
        <p:spPr>
          <a:xfrm>
            <a:off x="5927772" y="940988"/>
            <a:ext cx="6261178" cy="4976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Tw Cen MT Condensed" panose="020B0606020104020203" pitchFamily="34" charset="0"/>
                <a:ea typeface="+mj-ea"/>
                <a:cs typeface="+mj-cs"/>
              </a:rPr>
              <a:t>DATA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Tw Cen MT Condensed" panose="020B0606020104020203" pitchFamily="34" charset="0"/>
                <a:ea typeface="+mj-ea"/>
                <a:cs typeface="+mj-cs"/>
              </a:rPr>
              <a:t>BIAS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Tw Cen MT Condensed" panose="020B0606020104020203" pitchFamily="34" charset="0"/>
                <a:ea typeface="+mj-ea"/>
                <a:cs typeface="+mj-cs"/>
              </a:rPr>
              <a:t>TRANSPARENCY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Tw Cen MT Condensed" panose="020B0606020104020203" pitchFamily="34" charset="0"/>
                <a:ea typeface="+mj-ea"/>
                <a:cs typeface="+mj-cs"/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260661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0A5D46-04F8-4792-8632-DD42DA472815}"/>
              </a:ext>
            </a:extLst>
          </p:cNvPr>
          <p:cNvSpPr/>
          <p:nvPr/>
        </p:nvSpPr>
        <p:spPr>
          <a:xfrm>
            <a:off x="4938004" y="923120"/>
            <a:ext cx="20431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Tw Cen MT" panose="020B0602020104020603" pitchFamily="34" charset="0"/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ACB44-308C-4359-BD74-E2583457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56" y="1692403"/>
            <a:ext cx="3067050" cy="421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4376C-B9CC-496F-B8AC-2E629815F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07" y="1685818"/>
            <a:ext cx="30956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9CADF-7BB0-423E-98F4-1F2AE43B741A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Tw Cen MT" panose="020B0602020104020603" pitchFamily="34" charset="0"/>
                <a:ea typeface="+mj-ea"/>
                <a:cs typeface="+mj-cs"/>
              </a:rPr>
              <a:t>BIAS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87CD1-B1DD-4065-B53E-2C574487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8" y="1924018"/>
            <a:ext cx="4795291" cy="43876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4BA14A-AF61-4640-B191-5C4CBCEFA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04" y="1916349"/>
            <a:ext cx="5467528" cy="43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4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D0535BB-5ED3-44F6-AFD8-552677A9C246}"/>
              </a:ext>
            </a:extLst>
          </p:cNvPr>
          <p:cNvSpPr/>
          <p:nvPr/>
        </p:nvSpPr>
        <p:spPr>
          <a:xfrm>
            <a:off x="1685921" y="1493040"/>
            <a:ext cx="8715375" cy="3821907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8024497-D430-4D01-81F6-491038CAE71D}"/>
              </a:ext>
            </a:extLst>
          </p:cNvPr>
          <p:cNvSpPr/>
          <p:nvPr/>
        </p:nvSpPr>
        <p:spPr>
          <a:xfrm>
            <a:off x="1828796" y="1828798"/>
            <a:ext cx="2471738" cy="3257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6B9D3-AA4F-410C-BF7B-5C2847004CD4}"/>
              </a:ext>
            </a:extLst>
          </p:cNvPr>
          <p:cNvSpPr txBox="1"/>
          <p:nvPr/>
        </p:nvSpPr>
        <p:spPr>
          <a:xfrm>
            <a:off x="2178840" y="1825398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err="1"/>
              <a:t>Conventional</a:t>
            </a:r>
            <a:r>
              <a:rPr lang="fr-BE" b="1" dirty="0"/>
              <a:t> Product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ACF01-FCE3-47DD-9684-462AA2161ED7}"/>
              </a:ext>
            </a:extLst>
          </p:cNvPr>
          <p:cNvSpPr/>
          <p:nvPr/>
        </p:nvSpPr>
        <p:spPr>
          <a:xfrm>
            <a:off x="1993103" y="2493161"/>
            <a:ext cx="2085975" cy="9501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/>
              <a:t>Mechanical</a:t>
            </a:r>
            <a:r>
              <a:rPr lang="fr-BE" dirty="0"/>
              <a:t> stage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18759-2E75-4305-877E-B1EE5C1F0C78}"/>
              </a:ext>
            </a:extLst>
          </p:cNvPr>
          <p:cNvSpPr txBox="1"/>
          <p:nvPr/>
        </p:nvSpPr>
        <p:spPr>
          <a:xfrm>
            <a:off x="2427681" y="3635871"/>
            <a:ext cx="195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Physiscs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Biology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/>
              <a:t>Chemistry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8F608-9496-486F-A449-8526CFA3E94F}"/>
              </a:ext>
            </a:extLst>
          </p:cNvPr>
          <p:cNvSpPr/>
          <p:nvPr/>
        </p:nvSpPr>
        <p:spPr>
          <a:xfrm>
            <a:off x="5022052" y="2471729"/>
            <a:ext cx="2085975" cy="95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Intelligent stage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7E615-ABE1-4BEC-9FAD-14BA7BBAA992}"/>
              </a:ext>
            </a:extLst>
          </p:cNvPr>
          <p:cNvSpPr txBox="1"/>
          <p:nvPr/>
        </p:nvSpPr>
        <p:spPr>
          <a:xfrm>
            <a:off x="5388763" y="3607591"/>
            <a:ext cx="195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Analysis</a:t>
            </a:r>
            <a:r>
              <a:rPr lang="fr-BE" dirty="0"/>
              <a:t> of data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Algorithm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err="1"/>
              <a:t>Generalization</a:t>
            </a:r>
            <a:r>
              <a:rPr lang="fr-BE" dirty="0"/>
              <a:t> </a:t>
            </a:r>
            <a:r>
              <a:rPr lang="fr-BE" dirty="0" err="1"/>
              <a:t>ability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70F607-0608-40C0-95A6-A1F46DBB2343}"/>
              </a:ext>
            </a:extLst>
          </p:cNvPr>
          <p:cNvSpPr/>
          <p:nvPr/>
        </p:nvSpPr>
        <p:spPr>
          <a:xfrm>
            <a:off x="1351359" y="2478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5518A2-27F9-437A-B2EB-8A4C27CBA097}"/>
              </a:ext>
            </a:extLst>
          </p:cNvPr>
          <p:cNvCxnSpPr>
            <a:cxnSpLocks/>
          </p:cNvCxnSpPr>
          <p:nvPr/>
        </p:nvCxnSpPr>
        <p:spPr>
          <a:xfrm>
            <a:off x="4377925" y="2950369"/>
            <a:ext cx="5869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87497A-5D25-45F4-A3C4-5AD55D844DD8}"/>
              </a:ext>
            </a:extLst>
          </p:cNvPr>
          <p:cNvCxnSpPr>
            <a:cxnSpLocks/>
          </p:cNvCxnSpPr>
          <p:nvPr/>
        </p:nvCxnSpPr>
        <p:spPr>
          <a:xfrm>
            <a:off x="7287813" y="2588415"/>
            <a:ext cx="5869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CFA654-B56F-4347-B3D4-A438A0B4D4A3}"/>
              </a:ext>
            </a:extLst>
          </p:cNvPr>
          <p:cNvCxnSpPr>
            <a:cxnSpLocks/>
          </p:cNvCxnSpPr>
          <p:nvPr/>
        </p:nvCxnSpPr>
        <p:spPr>
          <a:xfrm>
            <a:off x="7287813" y="3305172"/>
            <a:ext cx="5869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C9BD8BF-C686-4F88-B105-364CB7A587BF}"/>
              </a:ext>
            </a:extLst>
          </p:cNvPr>
          <p:cNvSpPr/>
          <p:nvPr/>
        </p:nvSpPr>
        <p:spPr>
          <a:xfrm>
            <a:off x="3402803" y="646615"/>
            <a:ext cx="53251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BE" sz="4800" dirty="0">
                <a:latin typeface="Tw Cen MT" panose="020B0602020104020603" pitchFamily="34" charset="0"/>
              </a:rPr>
              <a:t>AI </a:t>
            </a:r>
            <a:r>
              <a:rPr lang="fr-BE" sz="4800" dirty="0" err="1">
                <a:latin typeface="Tw Cen MT" panose="020B0602020104020603" pitchFamily="34" charset="0"/>
              </a:rPr>
              <a:t>Products</a:t>
            </a:r>
            <a:endParaRPr lang="en-US" sz="4800" dirty="0">
              <a:latin typeface="Tw Cen MT" panose="020B06020201040206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FD7B4C-2A34-4203-B2B3-0A22B45483C6}"/>
              </a:ext>
            </a:extLst>
          </p:cNvPr>
          <p:cNvSpPr/>
          <p:nvPr/>
        </p:nvSpPr>
        <p:spPr>
          <a:xfrm>
            <a:off x="8163637" y="2255632"/>
            <a:ext cx="1812141" cy="66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Diagnosis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364E2C-3359-47E3-B749-2F5ECB9431AF}"/>
              </a:ext>
            </a:extLst>
          </p:cNvPr>
          <p:cNvSpPr/>
          <p:nvPr/>
        </p:nvSpPr>
        <p:spPr>
          <a:xfrm>
            <a:off x="8167925" y="3018224"/>
            <a:ext cx="1812141" cy="66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6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232B9A-71C3-45DE-B080-F6CAECFAEC59}"/>
              </a:ext>
            </a:extLst>
          </p:cNvPr>
          <p:cNvSpPr/>
          <p:nvPr/>
        </p:nvSpPr>
        <p:spPr>
          <a:xfrm>
            <a:off x="4478552" y="2235616"/>
            <a:ext cx="3046981" cy="9313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8E9AA-09BA-446F-8A40-5601C0D97803}"/>
              </a:ext>
            </a:extLst>
          </p:cNvPr>
          <p:cNvSpPr txBox="1"/>
          <p:nvPr/>
        </p:nvSpPr>
        <p:spPr>
          <a:xfrm>
            <a:off x="4731544" y="2378105"/>
            <a:ext cx="272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err="1">
                <a:latin typeface="Tw Cen MT Condensed" panose="020B0606020104020203" pitchFamily="34" charset="0"/>
              </a:rPr>
              <a:t>Potential</a:t>
            </a:r>
            <a:r>
              <a:rPr lang="fr-BE" sz="3600" dirty="0">
                <a:latin typeface="Tw Cen MT Condensed" panose="020B0606020104020203" pitchFamily="34" charset="0"/>
              </a:rPr>
              <a:t> </a:t>
            </a:r>
            <a:r>
              <a:rPr lang="fr-BE" sz="3600" dirty="0" err="1">
                <a:latin typeface="Tw Cen MT Condensed" panose="020B0606020104020203" pitchFamily="34" charset="0"/>
              </a:rPr>
              <a:t>Harm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09C091-1078-41EC-80E9-01308141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9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43B428-9AC6-4ACD-A291-E64A8AF42C1F}"/>
              </a:ext>
            </a:extLst>
          </p:cNvPr>
          <p:cNvSpPr/>
          <p:nvPr/>
        </p:nvSpPr>
        <p:spPr>
          <a:xfrm>
            <a:off x="6644706" y="3402190"/>
            <a:ext cx="3046981" cy="14372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w Cen MT Condensed" panose="020B0606020104020203" pitchFamily="34" charset="0"/>
              </a:rPr>
              <a:t>Immaterial harm</a:t>
            </a:r>
            <a:r>
              <a:rPr lang="en-US" sz="2000" dirty="0">
                <a:solidFill>
                  <a:schemeClr val="tx1"/>
                </a:solidFill>
                <a:latin typeface="Tw Cen MT Condensed" panose="020B0606020104020203" pitchFamily="34" charset="0"/>
              </a:rPr>
              <a:t>: loss of privacy, limitation of freedom, human dignity, discrimination,…</a:t>
            </a:r>
            <a:endParaRPr lang="fr-BE" sz="2000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372527-DE22-4FDD-B1B1-2BCDCFCA68CB}"/>
              </a:ext>
            </a:extLst>
          </p:cNvPr>
          <p:cNvSpPr/>
          <p:nvPr/>
        </p:nvSpPr>
        <p:spPr>
          <a:xfrm>
            <a:off x="2283822" y="3426440"/>
            <a:ext cx="3046981" cy="14372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Tw Cen MT Condensed" panose="020B0606020104020203" pitchFamily="34" charset="0"/>
              </a:rPr>
              <a:t>Problem Definition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67EE8-AE98-4CCA-BCCC-C2313D19776E}"/>
              </a:ext>
            </a:extLst>
          </p:cNvPr>
          <p:cNvSpPr txBox="1"/>
          <p:nvPr/>
        </p:nvSpPr>
        <p:spPr>
          <a:xfrm>
            <a:off x="2500313" y="3563483"/>
            <a:ext cx="27646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 Cen MT Condensed" panose="020B0606020104020203" pitchFamily="34" charset="0"/>
              </a:rPr>
              <a:t>Material harm</a:t>
            </a:r>
            <a:r>
              <a:rPr lang="en-US" sz="2000" dirty="0">
                <a:latin typeface="Tw Cen MT Condensed" panose="020B0606020104020203" pitchFamily="34" charset="0"/>
              </a:rPr>
              <a:t>: safety and health of individuals , including loss of life, bodily injury,…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D8C077-3EB1-447F-9D89-C8E9378D030D}"/>
              </a:ext>
            </a:extLst>
          </p:cNvPr>
          <p:cNvSpPr/>
          <p:nvPr/>
        </p:nvSpPr>
        <p:spPr>
          <a:xfrm>
            <a:off x="1237434" y="1023260"/>
            <a:ext cx="4093369" cy="70788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ED048-FE66-4E99-8AAB-22F91A6C3C4E}"/>
              </a:ext>
            </a:extLst>
          </p:cNvPr>
          <p:cNvSpPr txBox="1"/>
          <p:nvPr/>
        </p:nvSpPr>
        <p:spPr>
          <a:xfrm>
            <a:off x="1237434" y="1013748"/>
            <a:ext cx="409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latin typeface="Tw Cen MT Condensed" panose="020B0606020104020203" pitchFamily="34" charset="0"/>
              </a:rPr>
              <a:t>AI </a:t>
            </a:r>
            <a:r>
              <a:rPr lang="fr-BE" sz="2000" dirty="0" err="1">
                <a:latin typeface="Tw Cen MT Condensed" panose="020B0606020104020203" pitchFamily="34" charset="0"/>
              </a:rPr>
              <a:t>Products</a:t>
            </a:r>
            <a:r>
              <a:rPr lang="fr-BE" sz="2000" dirty="0">
                <a:latin typeface="Tw Cen MT Condensed" panose="020B0606020104020203" pitchFamily="34" charset="0"/>
              </a:rPr>
              <a:t> </a:t>
            </a:r>
            <a:r>
              <a:rPr lang="fr-BE" sz="2000" dirty="0" err="1">
                <a:latin typeface="Tw Cen MT Condensed" panose="020B0606020104020203" pitchFamily="34" charset="0"/>
              </a:rPr>
              <a:t>which</a:t>
            </a:r>
            <a:r>
              <a:rPr lang="fr-BE" sz="2000" dirty="0">
                <a:latin typeface="Tw Cen MT Condensed" panose="020B0606020104020203" pitchFamily="34" charset="0"/>
              </a:rPr>
              <a:t> </a:t>
            </a:r>
            <a:r>
              <a:rPr lang="fr-BE" sz="2000" dirty="0" err="1">
                <a:latin typeface="Tw Cen MT Condensed" panose="020B0606020104020203" pitchFamily="34" charset="0"/>
              </a:rPr>
              <a:t>provide</a:t>
            </a:r>
            <a:r>
              <a:rPr lang="fr-BE" sz="2000" dirty="0">
                <a:latin typeface="Tw Cen MT Condensed" panose="020B0606020104020203" pitchFamily="34" charset="0"/>
              </a:rPr>
              <a:t> information to HCP to </a:t>
            </a:r>
            <a:r>
              <a:rPr lang="fr-BE" sz="2000" dirty="0" err="1">
                <a:latin typeface="Tw Cen MT Condensed" panose="020B0606020104020203" pitchFamily="34" charset="0"/>
              </a:rPr>
              <a:t>make</a:t>
            </a:r>
            <a:r>
              <a:rPr lang="fr-BE" sz="2000" dirty="0">
                <a:latin typeface="Tw Cen MT Condensed" panose="020B0606020104020203" pitchFamily="34" charset="0"/>
              </a:rPr>
              <a:t> </a:t>
            </a:r>
            <a:r>
              <a:rPr lang="fr-BE" sz="2000" dirty="0" err="1">
                <a:latin typeface="Tw Cen MT Condensed" panose="020B0606020104020203" pitchFamily="34" charset="0"/>
              </a:rPr>
              <a:t>decision</a:t>
            </a:r>
            <a:r>
              <a:rPr lang="fr-BE" sz="2000" dirty="0">
                <a:latin typeface="Tw Cen MT Condensed" panose="020B0606020104020203" pitchFamily="34" charset="0"/>
              </a:rPr>
              <a:t>.</a:t>
            </a:r>
            <a:endParaRPr lang="en-US" sz="2000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B35BFC-FE9F-4AD0-ACFD-04812A5F6270}"/>
              </a:ext>
            </a:extLst>
          </p:cNvPr>
          <p:cNvSpPr/>
          <p:nvPr/>
        </p:nvSpPr>
        <p:spPr>
          <a:xfrm>
            <a:off x="7029449" y="1054271"/>
            <a:ext cx="4093369" cy="70788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D561E-56BA-4983-8281-55D863B9820B}"/>
              </a:ext>
            </a:extLst>
          </p:cNvPr>
          <p:cNvSpPr txBox="1"/>
          <p:nvPr/>
        </p:nvSpPr>
        <p:spPr>
          <a:xfrm>
            <a:off x="7029448" y="1024656"/>
            <a:ext cx="4093369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AI </a:t>
            </a:r>
            <a:r>
              <a:rPr lang="fr-BE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Products</a:t>
            </a:r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which</a:t>
            </a:r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perform</a:t>
            </a:r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 a </a:t>
            </a:r>
            <a:r>
              <a:rPr lang="fr-BE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medical</a:t>
            </a:r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Tw Cen MT Condensed" panose="020B0606020104020203" pitchFamily="34" charset="0"/>
              </a:rPr>
              <a:t>task</a:t>
            </a:r>
            <a:r>
              <a:rPr lang="fr-BE" dirty="0">
                <a:solidFill>
                  <a:schemeClr val="tx1"/>
                </a:solidFill>
                <a:latin typeface="Tw Cen MT Condensed" panose="020B0606020104020203" pitchFamily="34" charset="0"/>
              </a:rPr>
              <a:t> on patient.</a:t>
            </a:r>
            <a:endParaRPr lang="en-US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731239-8393-4E8D-87B0-8625876D3B0E}"/>
              </a:ext>
            </a:extLst>
          </p:cNvPr>
          <p:cNvSpPr/>
          <p:nvPr/>
        </p:nvSpPr>
        <p:spPr>
          <a:xfrm>
            <a:off x="4731544" y="5250656"/>
            <a:ext cx="2897165" cy="10572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/>
              <a:t>WARNING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70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0C13-45B2-424A-8E86-5F30C43D2B87}"/>
              </a:ext>
            </a:extLst>
          </p:cNvPr>
          <p:cNvSpPr txBox="1">
            <a:spLocks/>
          </p:cNvSpPr>
          <p:nvPr/>
        </p:nvSpPr>
        <p:spPr>
          <a:xfrm>
            <a:off x="1981200" y="4103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BE" sz="6000" dirty="0">
                <a:solidFill>
                  <a:schemeClr val="tx1"/>
                </a:solidFill>
                <a:latin typeface="Tw Cen MT Condensed" panose="020B0606020104020203" pitchFamily="34" charset="0"/>
              </a:rPr>
              <a:t>Conclusion </a:t>
            </a:r>
            <a:endParaRPr lang="en-US" sz="6000" dirty="0">
              <a:solidFill>
                <a:schemeClr val="tx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E328-37CD-4A5A-AAB7-CCE08F3B0F34}"/>
              </a:ext>
            </a:extLst>
          </p:cNvPr>
          <p:cNvSpPr/>
          <p:nvPr/>
        </p:nvSpPr>
        <p:spPr>
          <a:xfrm>
            <a:off x="2549153" y="1687092"/>
            <a:ext cx="766164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Tw Cen MT Condensed" panose="020B0606020104020203" pitchFamily="34" charset="0"/>
              </a:rPr>
              <a:t>Values definition</a:t>
            </a:r>
            <a:r>
              <a:rPr lang="en-US" sz="3200" dirty="0">
                <a:latin typeface="Tw Cen MT Condensed" panose="020B0606020104020203" pitchFamily="34" charset="0"/>
              </a:rPr>
              <a:t>: why are you adopting AI tools? To which purpose? Who will be the beneficiaries?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Tw Cen MT Condensed" panose="020B0606020104020203" pitchFamily="34" charset="0"/>
              </a:rPr>
              <a:t>Risk assessment </a:t>
            </a:r>
            <a:r>
              <a:rPr lang="en-US" sz="3200" dirty="0">
                <a:latin typeface="Tw Cen MT Condensed" panose="020B0606020104020203" pitchFamily="34" charset="0"/>
              </a:rPr>
              <a:t>matrix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FF0000"/>
                </a:solidFill>
                <a:latin typeface="Tw Cen MT Condensed" panose="020B0606020104020203" pitchFamily="34" charset="0"/>
              </a:rPr>
              <a:t>Training and education</a:t>
            </a:r>
            <a:r>
              <a:rPr lang="en-US" sz="3200" dirty="0">
                <a:latin typeface="Tw Cen MT Condensed" panose="020B0606020104020203" pitchFamily="34" charset="0"/>
              </a:rPr>
              <a:t>: awareness as a means of encouraging an ethical mindset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latin typeface="Tw Cen MT Condensed" panose="020B0606020104020203" pitchFamily="34" charset="0"/>
              </a:rPr>
              <a:t>Appointment of an </a:t>
            </a:r>
            <a:r>
              <a:rPr lang="en-US" sz="3200" dirty="0">
                <a:solidFill>
                  <a:srgbClr val="FF0000"/>
                </a:solidFill>
                <a:latin typeface="Tw Cen MT Condensed" panose="020B0606020104020203" pitchFamily="34" charset="0"/>
              </a:rPr>
              <a:t>Ethics Officer</a:t>
            </a:r>
            <a:endParaRPr lang="fr-BE" sz="3200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2B711C-DA13-4541-8819-ED5B33D6CF88}"/>
              </a:ext>
            </a:extLst>
          </p:cNvPr>
          <p:cNvSpPr/>
          <p:nvPr/>
        </p:nvSpPr>
        <p:spPr>
          <a:xfrm>
            <a:off x="7100886" y="1843088"/>
            <a:ext cx="4836319" cy="36647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D377-6C83-4325-91CC-D7DD4C5E319E}"/>
              </a:ext>
            </a:extLst>
          </p:cNvPr>
          <p:cNvSpPr txBox="1">
            <a:spLocks/>
          </p:cNvSpPr>
          <p:nvPr/>
        </p:nvSpPr>
        <p:spPr>
          <a:xfrm>
            <a:off x="7261204" y="1967252"/>
            <a:ext cx="4676001" cy="4490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Tx/>
              <a:buBlip>
                <a:blip r:embed="rId3"/>
              </a:buBlip>
              <a:defRPr lang="en-US"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Tw Cen MT Condensed" panose="020B0606020104020203" pitchFamily="34" charset="0"/>
                <a:cs typeface="+mn-cs"/>
              </a:rPr>
              <a:t>The use of complex algorithms and large sets of medical data in order to help perform a variety of medical tasks, e.g.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Medical Imaging analysis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Diagnostics 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Treatment protocols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AI Medical Assistance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Drug discovery/development</a:t>
            </a:r>
          </a:p>
          <a:p>
            <a:pPr lvl="1" indent="-228600"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0"/>
              </a:rPr>
              <a:t>Robot-assisted surgery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E380B7-AD2D-4788-AFA6-72D3F793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835" y="0"/>
            <a:ext cx="3973667" cy="58118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 Condensed" panose="020B0606020104020203" pitchFamily="34" charset="0"/>
              </a:rPr>
              <a:t>Artificial Intelligence in Healthcare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57B5DD-0DB7-43C4-ACDC-E37BE446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1" y="365125"/>
            <a:ext cx="1935955" cy="20923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D3EFCDC0-E0A4-4B08-A004-BC2B79CA0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9398"/>
            <a:ext cx="11465971" cy="1972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F1BE7D-3DBA-40DE-874C-057D62A08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11" y="2346915"/>
            <a:ext cx="4430449" cy="2725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876EF9-8B4D-439C-9F92-AA7CB7372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701" y="2333016"/>
            <a:ext cx="4165927" cy="27532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9123E-5FF2-4DD6-A74C-681047E48010}"/>
              </a:ext>
            </a:extLst>
          </p:cNvPr>
          <p:cNvSpPr/>
          <p:nvPr/>
        </p:nvSpPr>
        <p:spPr>
          <a:xfrm>
            <a:off x="3286526" y="5280460"/>
            <a:ext cx="3744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b="1" dirty="0">
                <a:latin typeface="Tw Cen MT Condensed" panose="020B0606020104020203" pitchFamily="34" charset="0"/>
              </a:rPr>
              <a:t>AI for </a:t>
            </a:r>
            <a:r>
              <a:rPr lang="fr-BE" sz="3600" b="1" dirty="0" err="1">
                <a:latin typeface="Tw Cen MT Condensed" panose="020B0606020104020203" pitchFamily="34" charset="0"/>
              </a:rPr>
              <a:t>Pandemia</a:t>
            </a:r>
            <a:r>
              <a:rPr lang="fr-BE" sz="3600" b="1" dirty="0">
                <a:latin typeface="Tw Cen MT Condensed" panose="020B0606020104020203" pitchFamily="34" charset="0"/>
              </a:rPr>
              <a:t> Simulation</a:t>
            </a:r>
            <a:endParaRPr lang="en-US" sz="3600" b="1" dirty="0">
              <a:latin typeface="Tw Cen MT Condensed" panose="020B06060201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0F07AE-2032-49DE-9F79-20D9B92F0071}"/>
              </a:ext>
            </a:extLst>
          </p:cNvPr>
          <p:cNvSpPr txBox="1">
            <a:spLocks/>
          </p:cNvSpPr>
          <p:nvPr/>
        </p:nvSpPr>
        <p:spPr>
          <a:xfrm>
            <a:off x="6259418" y="5072364"/>
            <a:ext cx="3880210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Tx/>
              <a:buBlip>
                <a:blip r:embed="rId5"/>
              </a:buBlip>
              <a:defRPr lang="en-US"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w Cen MT Condensed" panose="020B0606020104020203" pitchFamily="34" charset="0"/>
              </a:rPr>
              <a:t>Free movements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w Cen MT Condensed" panose="020B0606020104020203" pitchFamily="34" charset="0"/>
              </a:rPr>
              <a:t>Seal off the sick population from the healthy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w Cen MT Condensed" panose="020B0606020104020203" pitchFamily="34" charset="0"/>
              </a:rPr>
              <a:t>Moderated Distancing (one over four)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w Cen MT Condensed" panose="020B0606020104020203" pitchFamily="34" charset="0"/>
              </a:rPr>
              <a:t>Extensive Distancing (one over eight)</a:t>
            </a:r>
          </a:p>
        </p:txBody>
      </p:sp>
    </p:spTree>
    <p:extLst>
      <p:ext uri="{BB962C8B-B14F-4D97-AF65-F5344CB8AC3E}">
        <p14:creationId xmlns:p14="http://schemas.microsoft.com/office/powerpoint/2010/main" val="18597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ECECC-E956-49C0-A862-81AF725F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" y="-54864"/>
            <a:ext cx="12160180" cy="54578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1AFDFF-A0BC-4A53-AF25-0C153ABCD7BC}"/>
              </a:ext>
            </a:extLst>
          </p:cNvPr>
          <p:cNvSpPr txBox="1">
            <a:spLocks/>
          </p:cNvSpPr>
          <p:nvPr/>
        </p:nvSpPr>
        <p:spPr>
          <a:xfrm>
            <a:off x="2921603" y="5538693"/>
            <a:ext cx="7077456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w Cen MT Condensed" panose="020B0606020104020203" pitchFamily="34" charset="0"/>
              </a:rPr>
              <a:t>AI Driven Infectious surveillance</a:t>
            </a:r>
          </a:p>
        </p:txBody>
      </p:sp>
    </p:spTree>
    <p:extLst>
      <p:ext uri="{BB962C8B-B14F-4D97-AF65-F5344CB8AC3E}">
        <p14:creationId xmlns:p14="http://schemas.microsoft.com/office/powerpoint/2010/main" val="233432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A004C-F953-459F-B638-AD9DAA633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16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7D22AE-ABFD-496C-8803-282BA0B1596C}"/>
              </a:ext>
            </a:extLst>
          </p:cNvPr>
          <p:cNvSpPr txBox="1">
            <a:spLocks/>
          </p:cNvSpPr>
          <p:nvPr/>
        </p:nvSpPr>
        <p:spPr>
          <a:xfrm>
            <a:off x="371093" y="1161288"/>
            <a:ext cx="3607975" cy="1125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latin typeface="Tw Cen MT Condensed" panose="020B0606020104020203" pitchFamily="34" charset="0"/>
              </a:rPr>
              <a:t>AI to detect fiver</a:t>
            </a:r>
          </a:p>
          <a:p>
            <a:pPr>
              <a:spcAft>
                <a:spcPts val="600"/>
              </a:spcAft>
            </a:pPr>
            <a:endParaRPr lang="en-US" sz="3600" dirty="0"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3F3A2FC-5B0D-40BA-8E52-74DB3EE19134}"/>
              </a:ext>
            </a:extLst>
          </p:cNvPr>
          <p:cNvSpPr txBox="1">
            <a:spLocks/>
          </p:cNvSpPr>
          <p:nvPr/>
        </p:nvSpPr>
        <p:spPr>
          <a:xfrm>
            <a:off x="326898" y="1844665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w Cen MT Condensed" panose="020B0606020104020203" pitchFamily="34" charset="0"/>
              </a:rPr>
              <a:t>In Beijing, a system developed by Baidu (the Chinese Google) scans passengers at </a:t>
            </a:r>
            <a:r>
              <a:rPr lang="en-US" sz="1800" dirty="0" err="1">
                <a:latin typeface="Tw Cen MT Condensed" panose="020B0606020104020203" pitchFamily="34" charset="0"/>
              </a:rPr>
              <a:t>Qinghe</a:t>
            </a:r>
            <a:r>
              <a:rPr lang="en-US" sz="1800" dirty="0">
                <a:latin typeface="Tw Cen MT Condensed" panose="020B0606020104020203" pitchFamily="34" charset="0"/>
              </a:rPr>
              <a:t> station using a combination of infrared and facial recognition.</a:t>
            </a:r>
          </a:p>
          <a:p>
            <a:r>
              <a:rPr lang="en-US" sz="1800" dirty="0">
                <a:latin typeface="Tw Cen MT Condensed" panose="020B0606020104020203" pitchFamily="34" charset="0"/>
              </a:rPr>
              <a:t>If a person's temperature exceeds 37.3 degrees, an alarm is triggered and the station staff perform a second test.</a:t>
            </a:r>
          </a:p>
          <a:p>
            <a:r>
              <a:rPr lang="en-US" sz="1800" dirty="0">
                <a:latin typeface="Tw Cen MT Condensed" panose="020B0606020104020203" pitchFamily="34" charset="0"/>
              </a:rPr>
              <a:t>According to Baidu, the system can check more than 200 people per minute. This is much faster than the thermal scanners used at airports.</a:t>
            </a:r>
          </a:p>
        </p:txBody>
      </p:sp>
    </p:spTree>
    <p:extLst>
      <p:ext uri="{BB962C8B-B14F-4D97-AF65-F5344CB8AC3E}">
        <p14:creationId xmlns:p14="http://schemas.microsoft.com/office/powerpoint/2010/main" val="38111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32300-A4D8-4819-A8A9-EB2AB37A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7" y="139194"/>
            <a:ext cx="9304048" cy="44971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78B50C-9D47-4D39-9D01-A21E89396F89}"/>
              </a:ext>
            </a:extLst>
          </p:cNvPr>
          <p:cNvSpPr txBox="1">
            <a:spLocks/>
          </p:cNvSpPr>
          <p:nvPr/>
        </p:nvSpPr>
        <p:spPr>
          <a:xfrm>
            <a:off x="2854946" y="5426752"/>
            <a:ext cx="3820197" cy="17778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b="1" dirty="0">
                <a:latin typeface="Tw Cen MT Condensed" panose="020B0606020104020203" pitchFamily="34" charset="0"/>
              </a:rPr>
              <a:t>AI for Tracer App.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019352-431F-44CD-BFFE-004FFEB1D870}"/>
              </a:ext>
            </a:extLst>
          </p:cNvPr>
          <p:cNvSpPr txBox="1">
            <a:spLocks/>
          </p:cNvSpPr>
          <p:nvPr/>
        </p:nvSpPr>
        <p:spPr>
          <a:xfrm>
            <a:off x="6675143" y="4760132"/>
            <a:ext cx="3880210" cy="19753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latin typeface="Tw Cen MT Condensed" panose="020B0606020104020203" pitchFamily="34" charset="0"/>
              </a:rPr>
              <a:t>Corona-Warn-App in Germany, COVID tracker" in Ireland, </a:t>
            </a:r>
            <a:r>
              <a:rPr lang="en-US" sz="1900" dirty="0" err="1">
                <a:latin typeface="Tw Cen MT Condensed" panose="020B0606020104020203" pitchFamily="34" charset="0"/>
              </a:rPr>
              <a:t>Immuni</a:t>
            </a:r>
            <a:r>
              <a:rPr lang="en-US" sz="1900" dirty="0">
                <a:latin typeface="Tw Cen MT Condensed" panose="020B0606020104020203" pitchFamily="34" charset="0"/>
              </a:rPr>
              <a:t> in Italy, </a:t>
            </a:r>
            <a:r>
              <a:rPr lang="en-US" sz="1900" dirty="0" err="1">
                <a:latin typeface="Tw Cen MT Condensed" panose="020B0606020104020203" pitchFamily="34" charset="0"/>
              </a:rPr>
              <a:t>TousAntiCovid</a:t>
            </a:r>
            <a:r>
              <a:rPr lang="en-US" sz="1900" dirty="0">
                <a:latin typeface="Tw Cen MT Condensed" panose="020B0606020104020203" pitchFamily="34" charset="0"/>
              </a:rPr>
              <a:t> in France, NHS Covid-19 in UK,…</a:t>
            </a:r>
          </a:p>
          <a:p>
            <a:r>
              <a:rPr lang="en-US" sz="1900" dirty="0">
                <a:latin typeface="Tw Cen MT Condensed" panose="020B0606020104020203" pitchFamily="34" charset="0"/>
              </a:rPr>
              <a:t>Downloaded by approximately 30 million people</a:t>
            </a:r>
          </a:p>
          <a:p>
            <a:r>
              <a:rPr lang="en-US" sz="1900" dirty="0">
                <a:latin typeface="Tw Cen MT Condensed" panose="020B0606020104020203" pitchFamily="34" charset="0"/>
              </a:rPr>
              <a:t>Connected systems within EU</a:t>
            </a:r>
            <a:endParaRPr lang="en-GB" sz="16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A218-E98C-4025-B885-998E8779EEC2}"/>
              </a:ext>
            </a:extLst>
          </p:cNvPr>
          <p:cNvSpPr txBox="1">
            <a:spLocks/>
          </p:cNvSpPr>
          <p:nvPr/>
        </p:nvSpPr>
        <p:spPr>
          <a:xfrm>
            <a:off x="1051560" y="4495466"/>
            <a:ext cx="3611880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dirty="0">
                <a:latin typeface="Tw Cen MT Condensed" panose="020B0606020104020203" pitchFamily="34" charset="0"/>
              </a:rPr>
              <a:t>AI for Diagnosis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EFB02A2-FFB0-4CDA-B0EB-8256AC278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5" b="23666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7241-EBF3-4434-A0A8-FD7C2A28EB49}"/>
              </a:ext>
            </a:extLst>
          </p:cNvPr>
          <p:cNvSpPr txBox="1">
            <a:spLocks/>
          </p:cNvSpPr>
          <p:nvPr/>
        </p:nvSpPr>
        <p:spPr>
          <a:xfrm>
            <a:off x="5295826" y="4495466"/>
            <a:ext cx="6061022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w Cen MT Condensed" panose="020B0606020104020203" pitchFamily="34" charset="0"/>
              </a:rPr>
              <a:t>Chinese tech and e-commerce giant Alibaba, has developed an artificial intelligence algorithm capable of diagnosing coronavirus with 96% accuracy</a:t>
            </a:r>
          </a:p>
          <a:p>
            <a:r>
              <a:rPr lang="en-US" sz="1800" dirty="0">
                <a:latin typeface="Tw Cen MT Condensed" panose="020B0606020104020203" pitchFamily="34" charset="0"/>
              </a:rPr>
              <a:t>This AI can distinguish patients infected with CoV-2-SARS from those with ordinary viral pneumonia.</a:t>
            </a:r>
          </a:p>
          <a:p>
            <a:r>
              <a:rPr lang="en-US" sz="1800" dirty="0">
                <a:latin typeface="Tw Cen MT Condensed" panose="020B0606020104020203" pitchFamily="34" charset="0"/>
              </a:rPr>
              <a:t>It could help reduce the pressure on hospitals, as it allows diagnosis to be made in as little as 20 seconds</a:t>
            </a:r>
          </a:p>
        </p:txBody>
      </p:sp>
    </p:spTree>
    <p:extLst>
      <p:ext uri="{BB962C8B-B14F-4D97-AF65-F5344CB8AC3E}">
        <p14:creationId xmlns:p14="http://schemas.microsoft.com/office/powerpoint/2010/main" val="11370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D9A8-C6E4-924A-A1B1-0B47DCEA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473" y="4760133"/>
            <a:ext cx="3820197" cy="1777829"/>
          </a:xfrm>
        </p:spPr>
        <p:txBody>
          <a:bodyPr>
            <a:normAutofit/>
          </a:bodyPr>
          <a:lstStyle/>
          <a:p>
            <a:pPr algn="r"/>
            <a:r>
              <a:rPr lang="en-GB" sz="3600" b="1" dirty="0">
                <a:latin typeface="Tw Cen MT Condensed" panose="020B0606020104020203" pitchFamily="34" charset="0"/>
              </a:rPr>
              <a:t>Use of Telemedicine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DFF544F-405F-45A5-BD39-D4698B81D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88"/>
          <a:stretch/>
        </p:blipFill>
        <p:spPr>
          <a:xfrm>
            <a:off x="1524020" y="2872"/>
            <a:ext cx="9143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030-71FB-944E-B609-F23FF4E3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029" y="4767660"/>
            <a:ext cx="3880210" cy="1770300"/>
          </a:xfrm>
        </p:spPr>
        <p:txBody>
          <a:bodyPr anchor="ctr">
            <a:noAutofit/>
          </a:bodyPr>
          <a:lstStyle/>
          <a:p>
            <a:r>
              <a:rPr lang="en-US" sz="2000" dirty="0">
                <a:latin typeface="Tw Cen MT Condensed" panose="020B0606020104020203" pitchFamily="34" charset="0"/>
              </a:rPr>
              <a:t>To screen patients remotely (triage)</a:t>
            </a:r>
          </a:p>
          <a:p>
            <a:r>
              <a:rPr lang="en-US" sz="2000" dirty="0">
                <a:latin typeface="Tw Cen MT Condensed" panose="020B0606020104020203" pitchFamily="34" charset="0"/>
              </a:rPr>
              <a:t>To help provide routine care for patients with chronic diseases</a:t>
            </a:r>
          </a:p>
          <a:p>
            <a:r>
              <a:rPr lang="en-GB" sz="2000" dirty="0">
                <a:latin typeface="Tw Cen MT Condensed" panose="020B0606020104020203" pitchFamily="34" charset="0"/>
              </a:rPr>
              <a:t>To limit HCP </a:t>
            </a:r>
            <a:r>
              <a:rPr lang="en-US" sz="2000" dirty="0">
                <a:latin typeface="Tw Cen MT Condensed" panose="020B0606020104020203" pitchFamily="34" charset="0"/>
              </a:rPr>
              <a:t>continuous exposure to infected patients</a:t>
            </a:r>
            <a:endParaRPr lang="en-GB" sz="2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94366050-8FF0-4722-A2C7-2975D2487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022" r="2632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57F814-CD59-45B5-8C58-AEC2C9B6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latin typeface="Tw Cen MT Condensed" panose="020B0606020104020203" pitchFamily="34" charset="0"/>
              </a:rPr>
              <a:t>AI for new treatments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35DB23-CADB-4BB9-8F89-06DD911A71EF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spcAft>
                <a:spcPts val="600"/>
              </a:spcAft>
            </a:pPr>
            <a:r>
              <a:rPr lang="en-US" sz="1800" dirty="0">
                <a:latin typeface="Tw Cen MT Condensed" panose="020B0606020104020203" pitchFamily="34" charset="0"/>
              </a:rPr>
              <a:t>Machine learning and other technologies are expected to make the hunt for new pharmaceuticals quicker, cheaper and more effective.</a:t>
            </a:r>
          </a:p>
          <a:p>
            <a:pPr marL="0" indent="-228600" defTabSz="914400"/>
            <a:r>
              <a:rPr lang="en-US" sz="1800" dirty="0">
                <a:latin typeface="Tw Cen MT Condensed" panose="020B0606020104020203" pitchFamily="34" charset="0"/>
              </a:rPr>
              <a:t>Use of AI to develop a worldwide database of all molecular compounds. </a:t>
            </a:r>
          </a:p>
          <a:p>
            <a:pPr indent="-228600" defTabSz="91440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335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473</Words>
  <Application>Microsoft Office PowerPoint</Application>
  <PresentationFormat>Grand écran</PresentationFormat>
  <Paragraphs>75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Tw Cen MT Condensed</vt:lpstr>
      <vt:lpstr>Wingdings</vt:lpstr>
      <vt:lpstr>Office Theme</vt:lpstr>
      <vt:lpstr>How has the crisis accelerated the use of ARTIFICIAL INTELLIGENCE toward eHealth?  </vt:lpstr>
      <vt:lpstr>Artificial Intelligence in Healthcare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Use of Telemedicine</vt:lpstr>
      <vt:lpstr>AI for new treatments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has the crisis accelerated the use of ARTIFICIAL INTELLIGENCE toward eHealth?  </dc:title>
  <dc:creator>Bricca, Anne-Sophie</dc:creator>
  <cp:lastModifiedBy>Clarisse Aillet</cp:lastModifiedBy>
  <cp:revision>24</cp:revision>
  <dcterms:created xsi:type="dcterms:W3CDTF">2020-11-06T19:25:02Z</dcterms:created>
  <dcterms:modified xsi:type="dcterms:W3CDTF">2020-11-11T15:32:14Z</dcterms:modified>
</cp:coreProperties>
</file>