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Relationship Target="docProps/custom.xml" Type="http://schemas.openxmlformats.org/officeDocument/2006/relationships/custom-properties" Id="rId4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7"/>
  </p:sldMasterIdLst>
  <p:notesMasterIdLst>
    <p:notesMasterId r:id="rId15"/>
  </p:notesMasterIdLst>
  <p:sldIdLst>
    <p:sldId id="256" r:id="rId8"/>
    <p:sldId id="275" r:id="rId9"/>
    <p:sldId id="278" r:id="rId10"/>
    <p:sldId id="279" r:id="rId11"/>
    <p:sldId id="280" r:id="rId12"/>
    <p:sldId id="281" r:id="rId13"/>
    <p:sldId id="269" r:id="rId14"/>
  </p:sldIdLst>
  <p:sldSz cx="10691813" cy="7559675"/>
  <p:notesSz cx="6858000" cy="9144000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pos="2336" userDrawn="1">
          <p15:clr>
            <a:srgbClr val="A4A3A4"/>
          </p15:clr>
        </p15:guide>
        <p15:guide id="4" pos="2482" userDrawn="1">
          <p15:clr>
            <a:srgbClr val="A4A3A4"/>
          </p15:clr>
        </p15:guide>
        <p15:guide id="5" pos="4514" userDrawn="1">
          <p15:clr>
            <a:srgbClr val="A4A3A4"/>
          </p15:clr>
        </p15:guide>
        <p15:guide id="6" pos="4368" userDrawn="1">
          <p15:clr>
            <a:srgbClr val="A4A3A4"/>
          </p15:clr>
        </p15:guide>
        <p15:guide id="7" pos="6398" userDrawn="1">
          <p15:clr>
            <a:srgbClr val="A4A3A4"/>
          </p15:clr>
        </p15:guide>
        <p15:guide id="8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C899"/>
    <a:srgbClr val="E40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971" autoAdjust="0"/>
  </p:normalViewPr>
  <p:slideViewPr>
    <p:cSldViewPr snapToGrid="0" showGuides="1">
      <p:cViewPr varScale="1">
        <p:scale>
          <a:sx n="110" d="100"/>
          <a:sy n="110" d="100"/>
        </p:scale>
        <p:origin x="1200" y="82"/>
      </p:cViewPr>
      <p:guideLst>
        <p:guide orient="horz" pos="2381"/>
        <p:guide pos="453"/>
        <p:guide pos="2336"/>
        <p:guide pos="2482"/>
        <p:guide pos="4514"/>
        <p:guide pos="4368"/>
        <p:guide pos="639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slides/slide1.xml" Type="http://schemas.openxmlformats.org/officeDocument/2006/relationships/slide" Id="rId8"></Relationship><Relationship Target="slides/slide6.xml" Type="http://schemas.openxmlformats.org/officeDocument/2006/relationships/slide" Id="rId13"></Relationship><Relationship Target="theme/theme1.xml" Type="http://schemas.openxmlformats.org/officeDocument/2006/relationships/theme" Id="rId18"></Relationship><Relationship Target="slideMasters/slideMaster1.xml" Type="http://schemas.openxmlformats.org/officeDocument/2006/relationships/slideMaster" Id="rId7"></Relationship><Relationship Target="slides/slide5.xml" Type="http://schemas.openxmlformats.org/officeDocument/2006/relationships/slide" Id="rId12"></Relationship><Relationship Target="viewProps.xml" Type="http://schemas.openxmlformats.org/officeDocument/2006/relationships/viewProps" Id="rId17"></Relationship><Relationship Target="presProps.xml" Type="http://schemas.openxmlformats.org/officeDocument/2006/relationships/presProps" Id="rId16"></Relationship><Relationship Target="slides/slide4.xml" Type="http://schemas.openxmlformats.org/officeDocument/2006/relationships/slide" Id="rId11"></Relationship><Relationship Target="notesMasters/notesMaster1.xml" Type="http://schemas.openxmlformats.org/officeDocument/2006/relationships/notesMaster" Id="rId15"></Relationship><Relationship Target="slides/slide3.xml" Type="http://schemas.openxmlformats.org/officeDocument/2006/relationships/slide" Id="rId10"></Relationship><Relationship Target="tableStyles.xml" Type="http://schemas.openxmlformats.org/officeDocument/2006/relationships/tableStyles" Id="rId19"></Relationship><Relationship Target="slides/slide2.xml" Type="http://schemas.openxmlformats.org/officeDocument/2006/relationships/slide" Id="rId9"></Relationship><Relationship Target="slides/slide7.xml" Type="http://schemas.openxmlformats.org/officeDocument/2006/relationships/slide" Id="rId14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D1DE9-37AB-4619-8842-4C546491005A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8AF67-B363-4F6A-90B8-630E876DAB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9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8AF67-B363-4F6A-90B8-630E876DAB2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65486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1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media/image2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8636"/>
          </a:xfrm>
          <a:prstGeom prst="rect">
            <a:avLst/>
          </a:prstGeom>
        </p:spPr>
      </p:pic>
      <p:pic>
        <p:nvPicPr>
          <p:cNvPr id="12" name="LogoBlackLarge" descr="C:\Program Files\Microsoft Office\Templates\CCTemplates\images\Badea_black_large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2693" y="803464"/>
            <a:ext cx="2490221" cy="107899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10" name="PresentationTitle"/>
          <p:cNvSpPr>
            <a:spLocks noGrp="1"/>
          </p:cNvSpPr>
          <p:nvPr>
            <p:ph type="ctrTitle"/>
          </p:nvPr>
        </p:nvSpPr>
        <p:spPr>
          <a:xfrm>
            <a:off x="864000" y="5112385"/>
            <a:ext cx="9091454" cy="197796"/>
          </a:xfr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500" b="1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64000" y="6087269"/>
            <a:ext cx="9091454" cy="817623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1200" cap="all" baseline="0"/>
            </a:lvl1pPr>
            <a:lvl2pPr marL="377979" indent="0" algn="ctr">
              <a:buNone/>
              <a:defRPr sz="1653"/>
            </a:lvl2pPr>
            <a:lvl3pPr marL="755957" indent="0" algn="ctr">
              <a:buNone/>
              <a:defRPr sz="1488"/>
            </a:lvl3pPr>
            <a:lvl4pPr marL="1133936" indent="0" algn="ctr">
              <a:buNone/>
              <a:defRPr sz="1323"/>
            </a:lvl4pPr>
            <a:lvl5pPr marL="1511915" indent="0" algn="ctr">
              <a:buNone/>
              <a:defRPr sz="1323"/>
            </a:lvl5pPr>
            <a:lvl6pPr marL="1889893" indent="0" algn="ctr">
              <a:buNone/>
              <a:defRPr sz="1323"/>
            </a:lvl6pPr>
            <a:lvl7pPr marL="2267872" indent="0" algn="ctr">
              <a:buNone/>
              <a:defRPr sz="1323"/>
            </a:lvl7pPr>
            <a:lvl8pPr marL="2645851" indent="0" algn="ctr">
              <a:buNone/>
              <a:defRPr sz="1323"/>
            </a:lvl8pPr>
            <a:lvl9pPr marL="3023829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5332700"/>
            <a:ext cx="9087644" cy="693737"/>
          </a:xfrm>
        </p:spPr>
        <p:txBody>
          <a:bodyPr/>
          <a:lstStyle>
            <a:lvl1pPr algn="l" defTabSz="755957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 lang="en-US" sz="15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Tap to add more lines – these</a:t>
            </a:r>
            <a:br>
              <a:rPr lang="en-US" dirty="0"/>
            </a:br>
            <a:r>
              <a:rPr lang="en-US" dirty="0"/>
              <a:t>will not appear in slide footers</a:t>
            </a:r>
          </a:p>
        </p:txBody>
      </p:sp>
    </p:spTree>
    <p:extLst>
      <p:ext uri="{BB962C8B-B14F-4D97-AF65-F5344CB8AC3E}">
        <p14:creationId xmlns:p14="http://schemas.microsoft.com/office/powerpoint/2010/main" val="31163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51906" y="251837"/>
            <a:ext cx="10188000" cy="70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251906" y="3149044"/>
            <a:ext cx="10188000" cy="1080000"/>
          </a:xfrm>
          <a:solidFill>
            <a:srgbClr val="F8F8F8"/>
          </a:solidFill>
        </p:spPr>
        <p:txBody>
          <a:bodyPr lIns="540000" tIns="72000" rIns="540000" bIns="72000" anchor="ctr" anchorCtr="0"/>
          <a:lstStyle>
            <a:lvl1pPr>
              <a:lnSpc>
                <a:spcPct val="100000"/>
              </a:lnSpc>
              <a:defRPr sz="1800" cap="all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Section break – tap to add text</a:t>
            </a:r>
          </a:p>
        </p:txBody>
      </p:sp>
    </p:spTree>
    <p:extLst>
      <p:ext uri="{BB962C8B-B14F-4D97-AF65-F5344CB8AC3E}">
        <p14:creationId xmlns:p14="http://schemas.microsoft.com/office/powerpoint/2010/main" val="4689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51906" y="251837"/>
            <a:ext cx="10188000" cy="70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/>
          </a:p>
        </p:txBody>
      </p:sp>
      <p:pic>
        <p:nvPicPr>
          <p:cNvPr id="14" name="LogoBlackLarge" descr="C:\Program Files\Microsoft Office\Templates\CCTemplates\images\Badea_black_large.pn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168" y="793939"/>
            <a:ext cx="2490221" cy="107899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10" name="OfficeImprint"/>
          <p:cNvSpPr txBox="1"/>
          <p:nvPr userDrawn="1"/>
        </p:nvSpPr>
        <p:spPr>
          <a:xfrm>
            <a:off x="864000" y="4041732"/>
            <a:ext cx="9134763" cy="2567835"/>
          </a:xfrm>
          <a:prstGeom prst="rect">
            <a:avLst/>
          </a:prstGeom>
          <a:noFill/>
        </p:spPr>
        <p:txBody>
          <a:bodyPr lIns="0" tIns="0" rIns="0" bIns="0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Clifford Chance, 1 rue d'Astorg, CS 60058, 75377 Paris Cedex 08, France
© Clifford Chance 2020
Clifford Chance Europe LLP est un cabinet de solicitors inscrit au barreau de Paris en application de la directive 98/5/CE, et un limited liability partnership enregistré en Angleterre et au pays de Galles sous le numéro OC312404, dont l'adresse du siège social est 10 Upper Bank Street, London, E14 5JJ.</a:t>
            </a:r>
            <a:endParaRPr kumimoji="0" lang="en-GB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WebAddressCC"/>
          <p:cNvSpPr txBox="1"/>
          <p:nvPr userDrawn="1"/>
        </p:nvSpPr>
        <p:spPr>
          <a:xfrm>
            <a:off x="869175" y="6768451"/>
            <a:ext cx="31242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spc="40" baseline="0" dirty="0">
                <a:latin typeface="+mj-lt"/>
              </a:rPr>
              <a:t>WWW.CLIFFORDCHANCE.COM</a:t>
            </a:r>
          </a:p>
        </p:txBody>
      </p:sp>
    </p:spTree>
    <p:extLst>
      <p:ext uri="{BB962C8B-B14F-4D97-AF65-F5344CB8AC3E}">
        <p14:creationId xmlns:p14="http://schemas.microsoft.com/office/powerpoint/2010/main" val="38678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5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spcAft>
                <a:spcPts val="600"/>
              </a:spcAft>
              <a:buFont typeface="Arial" panose="020B0604020202020204" pitchFamily="34" charset="0"/>
              <a:buChar char="•"/>
              <a:defRPr sz="1800"/>
            </a:lvl1pPr>
            <a:lvl2pPr marL="539750" indent="-273050">
              <a:spcAft>
                <a:spcPts val="600"/>
              </a:spcAft>
              <a:buFont typeface="Arial" panose="020B0604020202020204" pitchFamily="34" charset="0"/>
              <a:buChar char="–"/>
              <a:defRPr sz="1800" b="0">
                <a:solidFill>
                  <a:schemeClr val="tx1"/>
                </a:solidFill>
              </a:defRPr>
            </a:lvl2pPr>
            <a:lvl3pPr marL="806450" indent="-266700">
              <a:spcAft>
                <a:spcPts val="600"/>
              </a:spcAft>
              <a:buFont typeface="Arial" panose="020B0604020202020204" pitchFamily="34" charset="0"/>
              <a:buChar char="–"/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8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296160"/>
            <a:ext cx="6220550" cy="468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11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349500"/>
            <a:ext cx="45505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Content Placeholder"/>
          <p:cNvSpPr>
            <a:spLocks noGrp="1"/>
          </p:cNvSpPr>
          <p:nvPr>
            <p:ph idx="19"/>
          </p:nvPr>
        </p:nvSpPr>
        <p:spPr>
          <a:xfrm>
            <a:off x="5603587" y="2349500"/>
            <a:ext cx="45505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27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5" name="Quotation"/>
          <p:cNvSpPr>
            <a:spLocks noGrp="1"/>
          </p:cNvSpPr>
          <p:nvPr>
            <p:ph type="body" sz="quarter" idx="22"/>
          </p:nvPr>
        </p:nvSpPr>
        <p:spPr>
          <a:xfrm>
            <a:off x="7173913" y="1331778"/>
            <a:ext cx="3517900" cy="1533660"/>
          </a:xfrm>
          <a:solidFill>
            <a:schemeClr val="accent1"/>
          </a:solidFill>
        </p:spPr>
        <p:txBody>
          <a:bodyPr lIns="540000" tIns="252000" rIns="540000" bIns="72000"/>
          <a:lstStyle>
            <a:lvl1pPr>
              <a:lnSpc>
                <a:spcPct val="100000"/>
              </a:lnSpc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20"/>
          </p:nvPr>
        </p:nvSpPr>
        <p:spPr>
          <a:xfrm>
            <a:off x="7140287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21"/>
          </p:nvPr>
        </p:nvSpPr>
        <p:spPr>
          <a:xfrm>
            <a:off x="3930144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20"/>
          </p:nvPr>
        </p:nvSpPr>
        <p:spPr>
          <a:xfrm>
            <a:off x="7140287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21"/>
          </p:nvPr>
        </p:nvSpPr>
        <p:spPr>
          <a:xfrm>
            <a:off x="3930144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 and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98475"/>
            <a:ext cx="7978706" cy="4619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9306" y="7173488"/>
            <a:ext cx="464781" cy="180000"/>
          </a:xfrm>
        </p:spPr>
        <p:txBody>
          <a:bodyPr/>
          <a:lstStyle/>
          <a:p>
            <a:fld id="{35F722AE-BBFF-4D7A-AA85-5D85283FEA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Short title runs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43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9306" y="7173487"/>
            <a:ext cx="464781" cy="180000"/>
          </a:xfrm>
        </p:spPr>
        <p:txBody>
          <a:bodyPr/>
          <a:lstStyle/>
          <a:p>
            <a:fld id="{35F722AE-BBFF-4D7A-AA85-5D85283FEA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Short title runs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91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2592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lifford Chance"/>
          <p:cNvSpPr txBox="1"/>
          <p:nvPr userDrawn="1"/>
        </p:nvSpPr>
        <p:spPr>
          <a:xfrm>
            <a:off x="9794081" y="7167446"/>
            <a:ext cx="184327" cy="18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spc="40" baseline="0" dirty="0">
                <a:solidFill>
                  <a:schemeClr val="tx2"/>
                </a:solidFill>
              </a:rPr>
              <a:t>|</a:t>
            </a:r>
          </a:p>
        </p:txBody>
      </p:sp>
      <p:sp>
        <p:nvSpPr>
          <p:cNvPr id="9" name="MarketingEntityText"/>
          <p:cNvSpPr txBox="1"/>
          <p:nvPr userDrawn="1"/>
        </p:nvSpPr>
        <p:spPr>
          <a:xfrm>
            <a:off x="7568921" y="7103608"/>
            <a:ext cx="2395057" cy="320304"/>
          </a:xfrm>
          <a:prstGeom prst="rect">
            <a:avLst/>
          </a:prstGeom>
        </p:spPr>
        <p:txBody>
          <a:bodyPr vert="horz" lIns="104299" tIns="52149" rIns="104299" bIns="52149" rtlCol="0" anchor="ctr"/>
          <a:lstStyle/>
          <a:p>
            <a:pPr algn="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Clifford Chance</a:t>
            </a:r>
            <a:endParaRPr lang="en-GB" sz="600" kern="1200" cap="all" spc="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720000" y="2296160"/>
            <a:ext cx="9434087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16256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27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6" r:id="rId4"/>
    <p:sldLayoutId id="2147483670" r:id="rId5"/>
    <p:sldLayoutId id="2147483667" r:id="rId6"/>
    <p:sldLayoutId id="2147483668" r:id="rId7"/>
    <p:sldLayoutId id="2147483656" r:id="rId8"/>
    <p:sldLayoutId id="2147483669" r:id="rId9"/>
    <p:sldLayoutId id="2147483664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55957" rtl="0" eaLnBrk="1" latinLnBrk="0" hangingPunct="1">
        <a:lnSpc>
          <a:spcPct val="100000"/>
        </a:lnSpc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5595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" indent="-120650" algn="l" defTabSz="75595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Clr>
          <a:schemeClr val="tx1"/>
        </a:buClr>
        <a:buFont typeface="Symbol" panose="05050102010706020507" pitchFamily="18" charset="2"/>
        <a:buChar char="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7650" indent="-12700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69888" indent="-119063" algn="l" defTabSz="75595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23875" indent="-149225" algn="l" defTabSz="75595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lang="en-GB" sz="1200" kern="1200" dirty="0">
          <a:solidFill>
            <a:schemeClr val="tx1"/>
          </a:solidFill>
          <a:latin typeface="+mn-lt"/>
          <a:ea typeface="+mn-ea"/>
          <a:cs typeface="+mn-cs"/>
        </a:defRPr>
      </a:lvl7pPr>
      <a:lvl8pPr marL="2834840" indent="-188989" algn="l" defTabSz="75595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819" indent="-188989" algn="l" defTabSz="75595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9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57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36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93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72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51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29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notesSlides/notesSlide1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slideLayouts/slideLayout3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1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sentation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ETHICS GENERAL ASSEMBLY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 November 2020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How has the crisis impacted the COMPETITION LAW paradigm, pushing for new forms of cooperation among competitors? </a:t>
            </a:r>
          </a:p>
        </p:txBody>
      </p:sp>
    </p:spTree>
    <p:extLst>
      <p:ext uri="{BB962C8B-B14F-4D97-AF65-F5344CB8AC3E}">
        <p14:creationId xmlns:p14="http://schemas.microsoft.com/office/powerpoint/2010/main" val="3810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1390650"/>
            <a:ext cx="9442887" cy="4778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fr-FR" b="1" dirty="0">
                <a:solidFill>
                  <a:schemeClr val="accent1"/>
                </a:solidFill>
              </a:rPr>
              <a:t>No </a:t>
            </a:r>
            <a:r>
              <a:rPr lang="fr-FR" b="1" dirty="0" err="1">
                <a:solidFill>
                  <a:schemeClr val="accent1"/>
                </a:solidFill>
              </a:rPr>
              <a:t>general</a:t>
            </a:r>
            <a:r>
              <a:rPr lang="fr-FR" b="1" dirty="0">
                <a:solidFill>
                  <a:schemeClr val="accent1"/>
                </a:solidFill>
              </a:rPr>
              <a:t> prohibition on </a:t>
            </a:r>
            <a:r>
              <a:rPr lang="fr-FR" b="1" dirty="0" err="1">
                <a:solidFill>
                  <a:schemeClr val="accent1"/>
                </a:solidFill>
              </a:rPr>
              <a:t>cooperation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between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competitors</a:t>
            </a:r>
            <a:endParaRPr lang="fr-FR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endParaRPr lang="fr-FR" sz="1600" b="1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r>
              <a:rPr lang="fr-FR" dirty="0"/>
              <a:t>Distinction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cooperation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detrimental</a:t>
            </a:r>
            <a:r>
              <a:rPr lang="fr-FR" dirty="0"/>
              <a:t> to </a:t>
            </a:r>
            <a:r>
              <a:rPr lang="fr-FR" dirty="0" err="1"/>
              <a:t>competitors</a:t>
            </a:r>
            <a:r>
              <a:rPr lang="fr-FR" dirty="0"/>
              <a:t> and/or </a:t>
            </a:r>
            <a:r>
              <a:rPr lang="fr-FR" dirty="0" err="1"/>
              <a:t>consumers</a:t>
            </a:r>
            <a:r>
              <a:rPr lang="fr-FR" dirty="0"/>
              <a:t> (</a:t>
            </a:r>
            <a:r>
              <a:rPr lang="fr-FR" dirty="0" err="1"/>
              <a:t>prohibited</a:t>
            </a:r>
            <a:r>
              <a:rPr lang="fr-FR" dirty="0"/>
              <a:t>) vs. </a:t>
            </a:r>
            <a:r>
              <a:rPr lang="fr-FR" dirty="0" err="1"/>
              <a:t>cooperation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promote</a:t>
            </a:r>
            <a:r>
              <a:rPr lang="fr-FR" dirty="0"/>
              <a:t>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progress</a:t>
            </a:r>
            <a:r>
              <a:rPr lang="fr-FR" dirty="0"/>
              <a:t> and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beneficial</a:t>
            </a:r>
            <a:r>
              <a:rPr lang="fr-FR" dirty="0"/>
              <a:t> to </a:t>
            </a:r>
            <a:r>
              <a:rPr lang="fr-FR" dirty="0" err="1"/>
              <a:t>consumers</a:t>
            </a:r>
            <a:r>
              <a:rPr lang="fr-FR" dirty="0"/>
              <a:t> (</a:t>
            </a:r>
            <a:r>
              <a:rPr lang="fr-FR" dirty="0" err="1"/>
              <a:t>allowed</a:t>
            </a:r>
            <a:r>
              <a:rPr lang="fr-FR" dirty="0"/>
              <a:t>)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r>
              <a:rPr lang="fr-FR" dirty="0" err="1"/>
              <a:t>Assessment</a:t>
            </a:r>
            <a:r>
              <a:rPr lang="fr-FR" dirty="0"/>
              <a:t> </a:t>
            </a:r>
            <a:r>
              <a:rPr lang="fr-FR" dirty="0" err="1"/>
              <a:t>highly</a:t>
            </a:r>
            <a:r>
              <a:rPr lang="fr-FR" dirty="0"/>
              <a:t> </a:t>
            </a:r>
            <a:r>
              <a:rPr lang="fr-FR" dirty="0" err="1"/>
              <a:t>depends</a:t>
            </a:r>
            <a:r>
              <a:rPr lang="fr-FR" dirty="0"/>
              <a:t> on the </a:t>
            </a:r>
            <a:r>
              <a:rPr lang="fr-FR" dirty="0" err="1"/>
              <a:t>context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the agreement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concluded</a:t>
            </a: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endParaRPr lang="fr-FR" sz="1600" dirty="0"/>
          </a:p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Cooperation</a:t>
            </a:r>
            <a:r>
              <a:rPr lang="fr-FR" b="1" dirty="0">
                <a:solidFill>
                  <a:schemeClr val="accent1"/>
                </a:solidFill>
              </a:rPr>
              <a:t> on output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endParaRPr lang="fr-FR" sz="1600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r>
              <a:rPr lang="fr-FR" dirty="0"/>
              <a:t>In </a:t>
            </a:r>
            <a:r>
              <a:rPr lang="fr-FR" dirty="0" err="1"/>
              <a:t>principle</a:t>
            </a:r>
            <a:r>
              <a:rPr lang="fr-FR" dirty="0"/>
              <a:t> </a:t>
            </a:r>
            <a:r>
              <a:rPr lang="fr-FR" dirty="0" err="1"/>
              <a:t>condemned</a:t>
            </a:r>
            <a:r>
              <a:rPr lang="fr-FR" dirty="0"/>
              <a:t> by </a:t>
            </a:r>
            <a:r>
              <a:rPr lang="fr-FR" dirty="0" err="1"/>
              <a:t>authorities</a:t>
            </a: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−"/>
            </a:pPr>
            <a:r>
              <a:rPr lang="fr-FR" dirty="0"/>
              <a:t>But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precisely</a:t>
            </a:r>
            <a:r>
              <a:rPr lang="fr-FR" dirty="0"/>
              <a:t> the type of </a:t>
            </a:r>
            <a:r>
              <a:rPr lang="fr-FR" dirty="0" err="1"/>
              <a:t>cooperation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prompted</a:t>
            </a:r>
            <a:r>
              <a:rPr lang="fr-FR" dirty="0"/>
              <a:t> by the </a:t>
            </a:r>
            <a:r>
              <a:rPr lang="fr-FR" dirty="0" err="1"/>
              <a:t>crisis</a:t>
            </a:r>
            <a:endParaRPr lang="fr-FR" dirty="0"/>
          </a:p>
          <a:p>
            <a:pPr marL="539750" lvl="2" indent="0" algn="just">
              <a:lnSpc>
                <a:spcPct val="100000"/>
              </a:lnSpc>
              <a:buNone/>
            </a:pPr>
            <a:endParaRPr lang="fr-FR" sz="1400" dirty="0"/>
          </a:p>
          <a:p>
            <a:pPr algn="just">
              <a:lnSpc>
                <a:spcPct val="100000"/>
              </a:lnSpc>
            </a:pPr>
            <a:endParaRPr lang="fr-FR" sz="100" dirty="0"/>
          </a:p>
          <a:p>
            <a:pPr algn="just">
              <a:lnSpc>
                <a:spcPct val="100000"/>
              </a:lnSpc>
            </a:pPr>
            <a:endParaRPr lang="fr-FR" sz="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000" y="498475"/>
            <a:ext cx="8969306" cy="223200"/>
          </a:xfrm>
        </p:spPr>
        <p:txBody>
          <a:bodyPr/>
          <a:lstStyle/>
          <a:p>
            <a:r>
              <a:rPr lang="fr-FR" sz="20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5323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2086636"/>
            <a:ext cx="9442887" cy="4778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Immediate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reaction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from</a:t>
            </a:r>
            <a:r>
              <a:rPr lang="fr-FR" b="1" dirty="0">
                <a:solidFill>
                  <a:schemeClr val="accent1"/>
                </a:solidFill>
              </a:rPr>
              <a:t> the </a:t>
            </a:r>
            <a:r>
              <a:rPr lang="fr-FR" b="1" dirty="0" err="1">
                <a:solidFill>
                  <a:schemeClr val="accent1"/>
                </a:solidFill>
              </a:rPr>
              <a:t>European</a:t>
            </a:r>
            <a:r>
              <a:rPr lang="fr-FR" b="1" dirty="0">
                <a:solidFill>
                  <a:schemeClr val="accent1"/>
                </a:solidFill>
              </a:rPr>
              <a:t> Commission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sz="1600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r>
              <a:rPr lang="fr-FR" dirty="0" err="1"/>
              <a:t>Temporary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</a:t>
            </a:r>
            <a:r>
              <a:rPr lang="en-US" dirty="0"/>
              <a:t>for assessing antitrust issues related to business cooperation in response to situations of urgency stemming from the current COVID-19 outbreak </a:t>
            </a: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r>
              <a:rPr lang="fr-FR" dirty="0" err="1"/>
              <a:t>Letter</a:t>
            </a:r>
            <a:r>
              <a:rPr lang="fr-FR" dirty="0"/>
              <a:t> of </a:t>
            </a:r>
            <a:r>
              <a:rPr lang="fr-FR" dirty="0" err="1"/>
              <a:t>comfort</a:t>
            </a:r>
            <a:r>
              <a:rPr lang="fr-FR" dirty="0"/>
              <a:t> to </a:t>
            </a:r>
            <a:r>
              <a:rPr lang="fr-FR" dirty="0" err="1"/>
              <a:t>Medicines</a:t>
            </a:r>
            <a:r>
              <a:rPr lang="fr-FR" dirty="0"/>
              <a:t> for Europe</a:t>
            </a:r>
          </a:p>
          <a:p>
            <a:pPr marL="266700" lvl="1" indent="0" algn="just">
              <a:lnSpc>
                <a:spcPct val="100000"/>
              </a:lnSpc>
              <a:buNone/>
            </a:pPr>
            <a:endParaRPr lang="fr-FR" sz="1600" dirty="0"/>
          </a:p>
          <a:p>
            <a:pPr marL="266700" lvl="1" indent="0" algn="just">
              <a:lnSpc>
                <a:spcPct val="100000"/>
              </a:lnSpc>
              <a:buNone/>
            </a:pPr>
            <a:r>
              <a:rPr lang="en-GB" sz="1600" b="1" dirty="0"/>
              <a:t>Margrethe Vestager </a:t>
            </a:r>
            <a:r>
              <a:rPr lang="en-GB" sz="1600" dirty="0"/>
              <a:t>(Commissioner for Competition): “</a:t>
            </a:r>
            <a:r>
              <a:rPr lang="en-GB" sz="1600" b="1" i="1" dirty="0"/>
              <a:t>We need to make sure that there is sufficient supply of the critical hospital medicines used to treat coronavirus patients</a:t>
            </a:r>
            <a:r>
              <a:rPr lang="en-GB" sz="1600" i="1" dirty="0"/>
              <a:t>. To avoid the risk of shortages of essential and scarce products and services because of the unprecedented surge in demand due to the pandemic, </a:t>
            </a:r>
            <a:r>
              <a:rPr lang="en-GB" sz="1600" b="1" i="1" dirty="0"/>
              <a:t>we need businesses to cooperate and do it in line with European Competition rules</a:t>
            </a:r>
            <a:r>
              <a:rPr lang="en-GB" sz="1600" i="1" dirty="0"/>
              <a:t>. So to ensure supply we will urgently provide businesses with sufficient guidance and comfort to facilitate cooperation initiatives boosting the production of products in high demand</a:t>
            </a:r>
            <a:r>
              <a:rPr lang="en-GB" sz="1600" dirty="0"/>
              <a:t>.”</a:t>
            </a:r>
            <a:endParaRPr lang="fr-FR" sz="1600" dirty="0"/>
          </a:p>
          <a:p>
            <a:pPr marL="266700" lvl="1" indent="0" algn="just">
              <a:lnSpc>
                <a:spcPct val="100000"/>
              </a:lnSpc>
              <a:buNone/>
            </a:pPr>
            <a:endParaRPr lang="fr-FR" sz="1600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endParaRPr lang="fr-FR" sz="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19999" y="498475"/>
            <a:ext cx="9434087" cy="223200"/>
          </a:xfrm>
        </p:spPr>
        <p:txBody>
          <a:bodyPr/>
          <a:lstStyle/>
          <a:p>
            <a:r>
              <a:rPr lang="fr-FR" sz="2000" dirty="0"/>
              <a:t>BY REQUIRING </a:t>
            </a:r>
            <a:r>
              <a:rPr lang="fr-FR" sz="2000" dirty="0" err="1"/>
              <a:t>competitors</a:t>
            </a:r>
            <a:r>
              <a:rPr lang="fr-FR" sz="2000" dirty="0"/>
              <a:t> TO COOPERATE TO AVOID SHORTAGES, THE CRISIS HAS REQUIRED ADJUSTMENTS TO THE COMPETITION FRAMEWORK (1)</a:t>
            </a:r>
          </a:p>
        </p:txBody>
      </p:sp>
    </p:spTree>
    <p:extLst>
      <p:ext uri="{BB962C8B-B14F-4D97-AF65-F5344CB8AC3E}">
        <p14:creationId xmlns:p14="http://schemas.microsoft.com/office/powerpoint/2010/main" val="133957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2086636"/>
            <a:ext cx="9442887" cy="4778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Reaction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from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other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competiton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authorities</a:t>
            </a:r>
            <a:endParaRPr lang="fr-FR" b="1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sz="1600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r>
              <a:rPr lang="fr-FR" dirty="0"/>
              <a:t>March 2020 </a:t>
            </a:r>
            <a:r>
              <a:rPr lang="fr-FR" dirty="0" err="1"/>
              <a:t>Statement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Competition</a:t>
            </a:r>
            <a:r>
              <a:rPr lang="fr-FR" dirty="0"/>
              <a:t> Network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1600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However</a:t>
            </a:r>
            <a:r>
              <a:rPr lang="fr-FR" b="1" dirty="0">
                <a:solidFill>
                  <a:schemeClr val="accent1"/>
                </a:solidFill>
              </a:rPr>
              <a:t>, </a:t>
            </a:r>
            <a:r>
              <a:rPr lang="fr-FR" b="1" dirty="0" err="1">
                <a:solidFill>
                  <a:schemeClr val="accent1"/>
                </a:solidFill>
              </a:rPr>
              <a:t>these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adjustements</a:t>
            </a:r>
            <a:r>
              <a:rPr lang="fr-FR" b="1" dirty="0">
                <a:solidFill>
                  <a:schemeClr val="accent1"/>
                </a:solidFill>
              </a:rPr>
              <a:t> to the </a:t>
            </a:r>
            <a:r>
              <a:rPr lang="fr-FR" b="1" dirty="0" err="1">
                <a:solidFill>
                  <a:schemeClr val="accent1"/>
                </a:solidFill>
              </a:rPr>
              <a:t>competiton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framework</a:t>
            </a:r>
            <a:r>
              <a:rPr lang="fr-FR" b="1" dirty="0">
                <a:solidFill>
                  <a:schemeClr val="accent1"/>
                </a:solidFill>
              </a:rPr>
              <a:t> are </a:t>
            </a:r>
            <a:r>
              <a:rPr lang="fr-FR" b="1" dirty="0" err="1">
                <a:solidFill>
                  <a:schemeClr val="accent1"/>
                </a:solidFill>
              </a:rPr>
              <a:t>limited</a:t>
            </a:r>
            <a:r>
              <a:rPr lang="fr-FR" b="1" dirty="0">
                <a:solidFill>
                  <a:schemeClr val="accent1"/>
                </a:solidFill>
              </a:rPr>
              <a:t> and do not </a:t>
            </a:r>
            <a:r>
              <a:rPr lang="fr-FR" b="1" dirty="0" err="1">
                <a:solidFill>
                  <a:schemeClr val="accent1"/>
                </a:solidFill>
              </a:rPr>
              <a:t>amount</a:t>
            </a:r>
            <a:r>
              <a:rPr lang="fr-FR" b="1" dirty="0">
                <a:solidFill>
                  <a:schemeClr val="accent1"/>
                </a:solidFill>
              </a:rPr>
              <a:t> to a « free </a:t>
            </a:r>
            <a:r>
              <a:rPr lang="fr-FR" b="1" dirty="0" err="1">
                <a:solidFill>
                  <a:schemeClr val="accent1"/>
                </a:solidFill>
              </a:rPr>
              <a:t>pass</a:t>
            </a:r>
            <a:r>
              <a:rPr lang="fr-FR" b="1" dirty="0">
                <a:solidFill>
                  <a:schemeClr val="accent1"/>
                </a:solidFill>
              </a:rPr>
              <a:t> » to </a:t>
            </a:r>
            <a:r>
              <a:rPr lang="fr-FR" b="1" dirty="0" err="1">
                <a:solidFill>
                  <a:schemeClr val="accent1"/>
                </a:solidFill>
              </a:rPr>
              <a:t>any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form</a:t>
            </a:r>
            <a:r>
              <a:rPr lang="fr-FR" b="1" dirty="0">
                <a:solidFill>
                  <a:schemeClr val="accent1"/>
                </a:solidFill>
              </a:rPr>
              <a:t> of </a:t>
            </a:r>
            <a:r>
              <a:rPr lang="fr-FR" b="1" dirty="0" err="1">
                <a:solidFill>
                  <a:schemeClr val="accent1"/>
                </a:solidFill>
              </a:rPr>
              <a:t>cooperation</a:t>
            </a:r>
            <a:endParaRPr lang="fr-FR" b="1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─"/>
            </a:pPr>
            <a:endParaRPr lang="fr-FR" sz="1600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─"/>
            </a:pPr>
            <a:r>
              <a:rPr lang="fr-FR" dirty="0"/>
              <a:t>Limited to </a:t>
            </a:r>
            <a:r>
              <a:rPr lang="fr-FR" dirty="0" err="1"/>
              <a:t>measures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b="1" dirty="0" err="1"/>
              <a:t>temporary</a:t>
            </a:r>
            <a:r>
              <a:rPr lang="fr-FR" dirty="0"/>
              <a:t> and </a:t>
            </a:r>
            <a:r>
              <a:rPr lang="fr-FR" b="1" dirty="0" err="1"/>
              <a:t>strictly</a:t>
            </a:r>
            <a:r>
              <a:rPr lang="fr-FR" b="1" dirty="0"/>
              <a:t> </a:t>
            </a:r>
            <a:r>
              <a:rPr lang="fr-FR" b="1" dirty="0" err="1"/>
              <a:t>necessary</a:t>
            </a:r>
            <a:endParaRPr lang="fr-FR" b="1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─"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─"/>
            </a:pPr>
            <a:r>
              <a:rPr lang="en-US" dirty="0"/>
              <a:t>Competition authorities will not hesitate to purse companies that would take advantage of the crisis for their own benefit, by « cartelizing » the market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100" dirty="0"/>
          </a:p>
          <a:p>
            <a:pPr algn="just">
              <a:lnSpc>
                <a:spcPct val="100000"/>
              </a:lnSpc>
            </a:pPr>
            <a:endParaRPr lang="fr-FR" sz="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38832" y="471466"/>
            <a:ext cx="9278003" cy="223200"/>
          </a:xfrm>
        </p:spPr>
        <p:txBody>
          <a:bodyPr/>
          <a:lstStyle/>
          <a:p>
            <a:r>
              <a:rPr lang="en-US" sz="2000" dirty="0"/>
              <a:t>BY REQUIRING competitors TO COOPERATE TO AVOID SHORTAGES, THE CRISIS HAS REQUIRED ADJUSTMENTS TO THE COMPETITION FRAMEWORK (2)</a:t>
            </a:r>
          </a:p>
        </p:txBody>
      </p:sp>
    </p:spTree>
    <p:extLst>
      <p:ext uri="{BB962C8B-B14F-4D97-AF65-F5344CB8AC3E}">
        <p14:creationId xmlns:p14="http://schemas.microsoft.com/office/powerpoint/2010/main" val="2071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2086636"/>
            <a:ext cx="9442887" cy="4778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Various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regulations</a:t>
            </a:r>
            <a:r>
              <a:rPr lang="fr-FR" b="1" dirty="0">
                <a:solidFill>
                  <a:schemeClr val="accent1"/>
                </a:solidFill>
              </a:rPr>
              <a:t> and guidelines in place </a:t>
            </a:r>
            <a:r>
              <a:rPr lang="fr-FR" b="1" dirty="0" err="1">
                <a:solidFill>
                  <a:schemeClr val="accent1"/>
                </a:solidFill>
              </a:rPr>
              <a:t>regarding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cooperation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between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competitors</a:t>
            </a:r>
            <a:endParaRPr lang="fr-FR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endParaRPr lang="fr-FR" b="1" dirty="0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fr-FR" b="1" dirty="0">
                <a:solidFill>
                  <a:schemeClr val="accent1"/>
                </a:solidFill>
              </a:rPr>
              <a:t>In </a:t>
            </a:r>
            <a:r>
              <a:rPr lang="fr-FR" b="1" dirty="0" err="1">
                <a:solidFill>
                  <a:schemeClr val="accent1"/>
                </a:solidFill>
              </a:rPr>
              <a:t>particular</a:t>
            </a:r>
            <a:r>
              <a:rPr lang="fr-FR" b="1" dirty="0">
                <a:solidFill>
                  <a:schemeClr val="accent1"/>
                </a:solidFill>
              </a:rPr>
              <a:t>, a </a:t>
            </a:r>
            <a:r>
              <a:rPr lang="fr-FR" b="1" dirty="0" err="1">
                <a:solidFill>
                  <a:schemeClr val="accent1"/>
                </a:solidFill>
              </a:rPr>
              <a:t>framework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exists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regarding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cooperation</a:t>
            </a:r>
            <a:r>
              <a:rPr lang="fr-FR" b="1" dirty="0">
                <a:solidFill>
                  <a:schemeClr val="accent1"/>
                </a:solidFill>
              </a:rPr>
              <a:t> on R&amp;D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r>
              <a:rPr lang="fr-FR" dirty="0"/>
              <a:t>Race to </a:t>
            </a:r>
            <a:r>
              <a:rPr lang="fr-FR" dirty="0" err="1"/>
              <a:t>find</a:t>
            </a:r>
            <a:r>
              <a:rPr lang="fr-FR" dirty="0"/>
              <a:t> a vaccine: certain </a:t>
            </a:r>
            <a:r>
              <a:rPr lang="fr-FR" dirty="0" err="1"/>
              <a:t>companies</a:t>
            </a:r>
            <a:r>
              <a:rPr lang="fr-FR" dirty="0"/>
              <a:t> have </a:t>
            </a:r>
            <a:r>
              <a:rPr lang="fr-FR" dirty="0" err="1"/>
              <a:t>engaged</a:t>
            </a:r>
            <a:r>
              <a:rPr lang="fr-FR" dirty="0"/>
              <a:t> </a:t>
            </a:r>
            <a:r>
              <a:rPr lang="fr-FR" dirty="0" err="1"/>
              <a:t>individually</a:t>
            </a:r>
            <a:r>
              <a:rPr lang="fr-FR" dirty="0"/>
              <a:t>, but </a:t>
            </a:r>
            <a:r>
              <a:rPr lang="fr-FR" dirty="0" err="1"/>
              <a:t>others</a:t>
            </a:r>
            <a:r>
              <a:rPr lang="fr-FR" dirty="0"/>
              <a:t> have </a:t>
            </a:r>
            <a:r>
              <a:rPr lang="fr-FR" dirty="0" err="1"/>
              <a:t>decided</a:t>
            </a:r>
            <a:r>
              <a:rPr lang="fr-FR" dirty="0"/>
              <a:t> to </a:t>
            </a:r>
            <a:r>
              <a:rPr lang="fr-FR" dirty="0" err="1"/>
              <a:t>join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R&amp;D efforts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sz="1600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fr-FR" sz="100" dirty="0"/>
          </a:p>
          <a:p>
            <a:pPr algn="just">
              <a:lnSpc>
                <a:spcPct val="100000"/>
              </a:lnSpc>
            </a:pPr>
            <a:endParaRPr lang="fr-FR" sz="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000" y="498475"/>
            <a:ext cx="8969306" cy="223200"/>
          </a:xfrm>
        </p:spPr>
        <p:txBody>
          <a:bodyPr/>
          <a:lstStyle/>
          <a:p>
            <a:r>
              <a:rPr lang="fr-FR" sz="2000" dirty="0"/>
              <a:t>OTHER FORMS OF COOPERATION PROMPTED BY THE CRISIS WERE ALREADY ALLOWED UNDER EXISTING COMPETITON RULES</a:t>
            </a:r>
          </a:p>
        </p:txBody>
      </p:sp>
    </p:spTree>
    <p:extLst>
      <p:ext uri="{BB962C8B-B14F-4D97-AF65-F5344CB8AC3E}">
        <p14:creationId xmlns:p14="http://schemas.microsoft.com/office/powerpoint/2010/main" val="289472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ETHICS GENERAL ASSEMBLY 2020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1961950"/>
            <a:ext cx="9442887" cy="4778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fr-FR" b="1" dirty="0" err="1">
                <a:solidFill>
                  <a:schemeClr val="accent1"/>
                </a:solidFill>
              </a:rPr>
              <a:t>European</a:t>
            </a:r>
            <a:r>
              <a:rPr lang="fr-FR" b="1" dirty="0">
                <a:solidFill>
                  <a:schemeClr val="accent1"/>
                </a:solidFill>
              </a:rPr>
              <a:t> Commission </a:t>
            </a:r>
            <a:r>
              <a:rPr lang="fr-FR" b="1" dirty="0" err="1">
                <a:solidFill>
                  <a:schemeClr val="accent1"/>
                </a:solidFill>
              </a:rPr>
              <a:t>encouraged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Member</a:t>
            </a:r>
            <a:r>
              <a:rPr lang="fr-FR" b="1" dirty="0">
                <a:solidFill>
                  <a:schemeClr val="accent1"/>
                </a:solidFill>
              </a:rPr>
              <a:t> States to </a:t>
            </a:r>
            <a:r>
              <a:rPr lang="fr-FR" b="1" dirty="0" err="1">
                <a:solidFill>
                  <a:schemeClr val="accent1"/>
                </a:solidFill>
              </a:rPr>
              <a:t>adopt</a:t>
            </a:r>
            <a:r>
              <a:rPr lang="fr-FR" b="1" dirty="0">
                <a:solidFill>
                  <a:schemeClr val="accent1"/>
                </a:solidFill>
              </a:rPr>
              <a:t>, or </a:t>
            </a:r>
            <a:r>
              <a:rPr lang="fr-FR" b="1" dirty="0" err="1">
                <a:solidFill>
                  <a:schemeClr val="accent1"/>
                </a:solidFill>
              </a:rPr>
              <a:t>make</a:t>
            </a:r>
            <a:r>
              <a:rPr lang="fr-FR" b="1" dirty="0">
                <a:solidFill>
                  <a:schemeClr val="accent1"/>
                </a:solidFill>
              </a:rPr>
              <a:t> use of, </a:t>
            </a:r>
            <a:r>
              <a:rPr lang="fr-FR" b="1" dirty="0" err="1">
                <a:solidFill>
                  <a:schemeClr val="accent1"/>
                </a:solidFill>
              </a:rPr>
              <a:t>foreign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investment</a:t>
            </a:r>
            <a:r>
              <a:rPr lang="fr-FR" b="1" dirty="0">
                <a:solidFill>
                  <a:schemeClr val="accent1"/>
                </a:solidFill>
              </a:rPr>
              <a:t> control </a:t>
            </a:r>
            <a:r>
              <a:rPr lang="fr-FR" b="1" dirty="0" err="1">
                <a:solidFill>
                  <a:schemeClr val="accent1"/>
                </a:solidFill>
              </a:rPr>
              <a:t>regimes</a:t>
            </a:r>
            <a:r>
              <a:rPr lang="fr-FR" b="1" dirty="0">
                <a:solidFill>
                  <a:schemeClr val="accent1"/>
                </a:solidFill>
              </a:rPr>
              <a:t> in the </a:t>
            </a:r>
            <a:r>
              <a:rPr lang="fr-FR" b="1" dirty="0" err="1">
                <a:solidFill>
                  <a:schemeClr val="accent1"/>
                </a:solidFill>
              </a:rPr>
              <a:t>healthcare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sector</a:t>
            </a:r>
            <a:endParaRPr lang="fr-FR" b="1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en-GB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r>
              <a:rPr lang="en-GB" dirty="0"/>
              <a:t>March 2020 Guidance</a:t>
            </a:r>
            <a:r>
              <a:rPr lang="en-US" dirty="0"/>
              <a:t> concerning foreign direct investment and free movement of capital from third countries, and the protection of Europe’s strategic assets</a:t>
            </a:r>
          </a:p>
          <a:p>
            <a:pPr marL="266700" lvl="1" indent="0" algn="just">
              <a:lnSpc>
                <a:spcPct val="100000"/>
              </a:lnSpc>
              <a:buNone/>
            </a:pPr>
            <a:endParaRPr lang="en-GB" sz="1600" dirty="0"/>
          </a:p>
          <a:p>
            <a:pPr marL="266700" lvl="1" indent="0" algn="just">
              <a:lnSpc>
                <a:spcPct val="100000"/>
              </a:lnSpc>
              <a:buNone/>
            </a:pPr>
            <a:r>
              <a:rPr lang="en-GB" sz="1600" dirty="0"/>
              <a:t>Ursula von der </a:t>
            </a:r>
            <a:r>
              <a:rPr lang="en-GB" sz="1600" dirty="0" err="1"/>
              <a:t>Leyen</a:t>
            </a:r>
            <a:r>
              <a:rPr lang="en-GB" sz="1600" dirty="0"/>
              <a:t> (President of the European Commission ) : “</a:t>
            </a:r>
            <a:r>
              <a:rPr lang="en-GB" sz="1600" i="1" dirty="0"/>
              <a:t>If we want Europe to emerge from this crisis as strong as we entered it, then we must take precautionary measures now. </a:t>
            </a:r>
            <a:r>
              <a:rPr lang="en-GB" sz="1600" b="1" i="1" dirty="0"/>
              <a:t>As in any crisis, when our industrial and corporate assets can be under stress, we need to protect our security and economic sovereignty</a:t>
            </a:r>
            <a:r>
              <a:rPr lang="en-GB" sz="1600" i="1" dirty="0"/>
              <a:t>. We have the tools to deal with this situation under European and national law and I want to urge Member States to make full use of them. </a:t>
            </a:r>
            <a:r>
              <a:rPr lang="en-GB" sz="1600" b="1" i="1" dirty="0"/>
              <a:t>The EU is and will remain an open market for foreign direct investment. But this openness is not unconditional</a:t>
            </a:r>
            <a:r>
              <a:rPr lang="en-GB" sz="1600" i="1" dirty="0"/>
              <a:t>.</a:t>
            </a:r>
            <a:r>
              <a:rPr lang="en-GB" sz="1600" dirty="0"/>
              <a:t>” </a:t>
            </a:r>
          </a:p>
          <a:p>
            <a:pPr marL="266700" lvl="1" indent="0" algn="just">
              <a:lnSpc>
                <a:spcPct val="100000"/>
              </a:lnSpc>
              <a:buNone/>
            </a:pPr>
            <a:endParaRPr lang="en-GB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/>
                </a:solidFill>
              </a:rPr>
              <a:t>Multiple </a:t>
            </a:r>
            <a:r>
              <a:rPr lang="fr-FR" b="1" dirty="0" err="1">
                <a:solidFill>
                  <a:schemeClr val="accent1"/>
                </a:solidFill>
              </a:rPr>
              <a:t>Member</a:t>
            </a:r>
            <a:r>
              <a:rPr lang="fr-FR" b="1" dirty="0">
                <a:solidFill>
                  <a:schemeClr val="accent1"/>
                </a:solidFill>
              </a:rPr>
              <a:t> States have </a:t>
            </a:r>
            <a:r>
              <a:rPr lang="fr-FR" b="1" dirty="0" err="1">
                <a:solidFill>
                  <a:schemeClr val="accent1"/>
                </a:solidFill>
              </a:rPr>
              <a:t>adapted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their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legislations</a:t>
            </a:r>
            <a:r>
              <a:rPr lang="fr-FR" b="1" dirty="0">
                <a:solidFill>
                  <a:schemeClr val="accent1"/>
                </a:solidFill>
              </a:rPr>
              <a:t> to </a:t>
            </a:r>
            <a:r>
              <a:rPr lang="fr-FR" b="1" dirty="0" err="1">
                <a:solidFill>
                  <a:schemeClr val="accent1"/>
                </a:solidFill>
              </a:rPr>
              <a:t>this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effect</a:t>
            </a:r>
            <a:endParaRPr lang="fr-FR" b="1" dirty="0">
              <a:solidFill>
                <a:schemeClr val="accent1"/>
              </a:solidFill>
            </a:endParaRPr>
          </a:p>
          <a:p>
            <a:pPr marL="266700" lvl="1" indent="0" algn="just">
              <a:lnSpc>
                <a:spcPct val="100000"/>
              </a:lnSpc>
              <a:buNone/>
            </a:pPr>
            <a:endParaRPr lang="fr-FR" dirty="0"/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‒"/>
            </a:pPr>
            <a:endParaRPr lang="fr-FR" sz="1600" dirty="0"/>
          </a:p>
          <a:p>
            <a:pPr marL="0" indent="0" algn="just">
              <a:lnSpc>
                <a:spcPct val="100000"/>
              </a:lnSpc>
              <a:buNone/>
            </a:pPr>
            <a:endParaRPr lang="fr-FR" sz="16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fr-FR" sz="100" dirty="0"/>
          </a:p>
          <a:p>
            <a:pPr algn="just">
              <a:lnSpc>
                <a:spcPct val="100000"/>
              </a:lnSpc>
            </a:pPr>
            <a:endParaRPr lang="fr-FR" sz="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000" y="498475"/>
            <a:ext cx="8969306" cy="223200"/>
          </a:xfrm>
        </p:spPr>
        <p:txBody>
          <a:bodyPr/>
          <a:lstStyle/>
          <a:p>
            <a:r>
              <a:rPr lang="fr-FR" sz="2000" dirty="0"/>
              <a:t>The </a:t>
            </a:r>
            <a:r>
              <a:rPr lang="fr-FR" sz="2000" dirty="0" err="1"/>
              <a:t>crisis</a:t>
            </a:r>
            <a:r>
              <a:rPr lang="fr-FR" sz="2000" dirty="0"/>
              <a:t> has </a:t>
            </a:r>
            <a:r>
              <a:rPr lang="fr-FR" sz="2000" dirty="0" err="1"/>
              <a:t>also</a:t>
            </a:r>
            <a:r>
              <a:rPr lang="fr-FR" sz="2000" dirty="0"/>
              <a:t> </a:t>
            </a:r>
            <a:r>
              <a:rPr lang="fr-FR" sz="2000" dirty="0" err="1"/>
              <a:t>impacted</a:t>
            </a:r>
            <a:r>
              <a:rPr lang="fr-FR" sz="2000" dirty="0"/>
              <a:t> the </a:t>
            </a:r>
            <a:r>
              <a:rPr lang="fr-FR" sz="2000" dirty="0" err="1"/>
              <a:t>review</a:t>
            </a:r>
            <a:r>
              <a:rPr lang="fr-FR" sz="2000" dirty="0"/>
              <a:t> of mergers and acquisitions in the pharma </a:t>
            </a:r>
            <a:r>
              <a:rPr lang="fr-FR" sz="2000" dirty="0" err="1"/>
              <a:t>industry</a:t>
            </a:r>
            <a:r>
              <a:rPr lang="fr-FR" sz="2000" dirty="0"/>
              <a:t> </a:t>
            </a:r>
            <a:r>
              <a:rPr lang="fr-FR" sz="2000" dirty="0" err="1"/>
              <a:t>under</a:t>
            </a:r>
            <a:r>
              <a:rPr lang="fr-FR" sz="2000" dirty="0"/>
              <a:t> </a:t>
            </a:r>
            <a:r>
              <a:rPr lang="fr-FR" sz="2000" dirty="0" err="1"/>
              <a:t>foreign</a:t>
            </a:r>
            <a:r>
              <a:rPr lang="fr-FR" sz="2000" dirty="0"/>
              <a:t> </a:t>
            </a:r>
            <a:r>
              <a:rPr lang="fr-FR" sz="2000" dirty="0" err="1"/>
              <a:t>investment</a:t>
            </a:r>
            <a:r>
              <a:rPr lang="fr-FR" sz="2000" dirty="0"/>
              <a:t> control </a:t>
            </a:r>
            <a:r>
              <a:rPr lang="fr-FR" sz="2000" dirty="0" err="1"/>
              <a:t>regimes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247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CDocID" hidden="1"/>
          <p:cNvSpPr txBox="1"/>
          <p:nvPr/>
        </p:nvSpPr>
        <p:spPr>
          <a:xfrm>
            <a:off x="6180069" y="6652156"/>
            <a:ext cx="3522846" cy="283547"/>
          </a:xfrm>
          <a:prstGeom prst="rect">
            <a:avLst/>
          </a:prstGeom>
          <a:noFill/>
        </p:spPr>
        <p:txBody>
          <a:bodyPr lIns="104299" tIns="52149" rIns="104299" bIns="52149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88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itch">
  <a:themeElements>
    <a:clrScheme name="Custom 496">
      <a:dk1>
        <a:sysClr val="windowText" lastClr="000000"/>
      </a:dk1>
      <a:lt1>
        <a:sysClr val="window" lastClr="FFFFFF"/>
      </a:lt1>
      <a:dk2>
        <a:srgbClr val="4E575C"/>
      </a:dk2>
      <a:lt2>
        <a:srgbClr val="DFDAD5"/>
      </a:lt2>
      <a:accent1>
        <a:srgbClr val="44A5D8"/>
      </a:accent1>
      <a:accent2>
        <a:srgbClr val="FFD047"/>
      </a:accent2>
      <a:accent3>
        <a:srgbClr val="EF7B05"/>
      </a:accent3>
      <a:accent4>
        <a:srgbClr val="934D98"/>
      </a:accent4>
      <a:accent5>
        <a:srgbClr val="65B32E"/>
      </a:accent5>
      <a:accent6>
        <a:srgbClr val="E40138"/>
      </a:accent6>
      <a:hlink>
        <a:srgbClr val="0563C1"/>
      </a:hlink>
      <a:folHlink>
        <a:srgbClr val="954F72"/>
      </a:folHlink>
    </a:clrScheme>
    <a:fontScheme name="Custom 10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m" id="{02E789E9-EF83-4F67-88F3-7A2F1010CD3A}" vid="{6F226969-1B62-4929-8655-5F2B7B5196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itlesOfParts>
    <vt:vector size="13" baseType="lpstr">
      <vt:lpstr>Arial</vt:lpstr>
      <vt:lpstr>Arial Black</vt:lpstr>
      <vt:lpstr>Bree Rg</vt:lpstr>
      <vt:lpstr>Calibri</vt:lpstr>
      <vt:lpstr>Symbol</vt:lpstr>
      <vt:lpstr>Pitch</vt:lpstr>
      <vt:lpstr>ETHICS GENERAL ASSEMBLY 2020</vt:lpstr>
      <vt:lpstr>Introduction</vt:lpstr>
      <vt:lpstr>BY REQUIRING competitors TO COOPERATE TO AVOID SHORTAGES, THE CRISIS HAS REQUIRED ADJUSTMENTS TO THE COMPETITION FRAMEWORK (1)</vt:lpstr>
      <vt:lpstr>BY REQUIRING competitors TO COOPERATE TO AVOID SHORTAGES, THE CRISIS HAS REQUIRED ADJUSTMENTS TO THE COMPETITION FRAMEWORK (2)</vt:lpstr>
      <vt:lpstr>OTHER FORMS OF COOPERATION PROMPTED BY THE CRISIS WERE ALREADY ALLOWED UNDER EXISTING COMPETITON RULES</vt:lpstr>
      <vt:lpstr>The crisis has also impacted the review of mergers and acquisitions in the pharma industry under foreign investment control regimes</vt:lpstr>
      <vt:lpstr>PowerPoint Presentation</vt:lpstr>
    </vt:vector>
  </TitlesOfPart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/>
</file>