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4"/>
  </p:notesMasterIdLst>
  <p:handoutMasterIdLst>
    <p:handoutMasterId r:id="rId15"/>
  </p:handoutMasterIdLst>
  <p:sldIdLst>
    <p:sldId id="274" r:id="rId3"/>
    <p:sldId id="257" r:id="rId4"/>
    <p:sldId id="406" r:id="rId5"/>
    <p:sldId id="422" r:id="rId6"/>
    <p:sldId id="423" r:id="rId7"/>
    <p:sldId id="421" r:id="rId8"/>
    <p:sldId id="425" r:id="rId9"/>
    <p:sldId id="424" r:id="rId10"/>
    <p:sldId id="426" r:id="rId11"/>
    <p:sldId id="427" r:id="rId12"/>
    <p:sldId id="273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1661" userDrawn="1">
          <p15:clr>
            <a:srgbClr val="A4A3A4"/>
          </p15:clr>
        </p15:guide>
        <p15:guide id="3" pos="5273">
          <p15:clr>
            <a:srgbClr val="A4A3A4"/>
          </p15:clr>
        </p15:guide>
        <p15:guide id="4" pos="452">
          <p15:clr>
            <a:srgbClr val="A4A3A4"/>
          </p15:clr>
        </p15:guide>
        <p15:guide id="5" pos="2852">
          <p15:clr>
            <a:srgbClr val="A4A3A4"/>
          </p15:clr>
        </p15:guide>
        <p15:guide id="6" pos="56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rauss" initials="MK" lastIdx="10" clrIdx="0">
    <p:extLst>
      <p:ext uri="{19B8F6BF-5375-455C-9EA6-DF929625EA0E}">
        <p15:presenceInfo xmlns:p15="http://schemas.microsoft.com/office/powerpoint/2012/main" userId="S::martin.krauss@fgk-cro.com::b677b0d4-955b-4e99-947c-a76eee91c2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2A69"/>
    <a:srgbClr val="F6FAC6"/>
    <a:srgbClr val="E6E6E6"/>
    <a:srgbClr val="E0E0E0"/>
    <a:srgbClr val="656565"/>
    <a:srgbClr val="D7001B"/>
    <a:srgbClr val="313131"/>
    <a:srgbClr val="E6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027" autoAdjust="0"/>
  </p:normalViewPr>
  <p:slideViewPr>
    <p:cSldViewPr snapToGrid="0" snapToObjects="1">
      <p:cViewPr varScale="1">
        <p:scale>
          <a:sx n="105" d="100"/>
          <a:sy n="105" d="100"/>
        </p:scale>
        <p:origin x="1650" y="78"/>
      </p:cViewPr>
      <p:guideLst>
        <p:guide orient="horz" pos="709"/>
        <p:guide orient="horz" pos="1661"/>
        <p:guide pos="5273"/>
        <p:guide pos="452"/>
        <p:guide pos="2852"/>
        <p:guide pos="56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CCBD-621A-6F44-9574-107C823A15D6}" type="datetimeFigureOut">
              <a:rPr lang="de-DE" smtClean="0"/>
              <a:pPr/>
              <a:t>09.11.2020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7F60-A445-574E-91CD-B96A43BBDEB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874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47154-9B33-C845-B51B-996579557FED}" type="datetimeFigureOut">
              <a:rPr lang="de-DE" smtClean="0"/>
              <a:pPr/>
              <a:t>09.11.2020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EA81-2BD0-F441-8621-535EE92FEE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792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EA81-2BD0-F441-8621-535EE92FEEA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9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EA81-2BD0-F441-8621-535EE92FEEA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5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EA81-2BD0-F441-8621-535EE92FEEA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68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EA81-2BD0-F441-8621-535EE92FEEA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21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-36000"/>
            <a:ext cx="9216000" cy="64609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13836" y="2442285"/>
            <a:ext cx="3056670" cy="929005"/>
          </a:xfrm>
        </p:spPr>
        <p:txBody>
          <a:bodyPr/>
          <a:lstStyle>
            <a:lvl1pPr>
              <a:lnSpc>
                <a:spcPct val="80000"/>
              </a:lnSpc>
              <a:defRPr sz="3600" cap="all"/>
            </a:lvl1pPr>
          </a:lstStyle>
          <a:p>
            <a:r>
              <a:rPr lang="en-US" noProof="1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5739" y="3646009"/>
            <a:ext cx="2972136" cy="492443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Master-Untertitelformat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-36000" y="6426000"/>
            <a:ext cx="9216000" cy="36000"/>
          </a:xfrm>
          <a:prstGeom prst="rect">
            <a:avLst/>
          </a:prstGeom>
          <a:solidFill>
            <a:srgbClr val="D7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Bild 19" descr="FGK_Logo_CRO_RGB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360000"/>
            <a:ext cx="1440000" cy="6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1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83210-4D15-4618-96FB-17166A7C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496A8E-F42B-4671-93BA-D2889418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6F6FC4-2D1F-4143-B5C1-2A560884B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F1031E-B649-44E2-8659-64DAFB1A3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2BAD69-C7B7-48F6-9D20-B2A0CCF4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BEE8DB-7C7E-41EB-98E1-C48D258D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69DD0F-29B6-412F-BFB1-1DC3DDC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C64B1BF-CCE8-4ED3-98D5-AFC6B053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54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A9FA-7731-4731-A48A-4F44CECF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ED3425-1C6F-4B6A-BD7A-72E3EFDD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90EC7C-BF6D-40C2-B6F4-6690671B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D30C8D-41BB-46D7-940A-A6DD9AA2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5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128612-22FE-49CD-8553-E368249F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3880E-6DB0-4408-9435-C97E0558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0ECD8A-63FB-431D-A8F5-CF50185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38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9A6C1-FDAE-41A7-944F-C2064C57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90972F-41F1-4B46-A7DD-9DB55C1B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22CEC1-0CA4-4988-92AF-E2ACAAE5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456DF9-A85C-478D-8F3A-FCCD306E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0B1E29-0958-476E-AA7D-8CD95398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A0E632-7A67-4EE3-A141-09A0E221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49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D1EB7-02CA-4257-ADEF-1C7CCF57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937FC16-D77C-439F-A107-053831324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C89E48-7EBF-40F9-A1D9-FE5DBFB87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15E6B5-82B6-4EA6-A476-EF2B3138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FF2B6A-89E1-400B-A292-55580756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EA04CB-770B-4A75-B878-89DD5CBB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1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AA700-0343-47D3-A32D-878CA45C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F4B5A2-79F1-4927-BB2C-C0EF4FDA4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02E33-6769-4731-8A19-62829040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7717AD-3123-4105-8E61-FC607F1B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377000-8C90-441E-808C-98556B58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02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A02A1E5-CB2F-49A7-AD95-64D67B44A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549FEE-5B68-411D-8221-C6FDF58A0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8D05AF-867B-4C67-BFA3-C80CBC0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0D5AF-93E4-40FF-9F4E-05C6D5A1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B296D0-2FC9-4D76-937B-786D56D2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9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noProof="1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260000"/>
            <a:ext cx="7704000" cy="48600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1"/>
              <a:t>Mastertextformat bearbeiten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40000" y="6165015"/>
            <a:ext cx="2160000" cy="206104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900">
                <a:solidFill>
                  <a:srgbClr val="1A2A69"/>
                </a:solidFill>
              </a:defRPr>
            </a:lvl1pPr>
          </a:lstStyle>
          <a:p>
            <a:r>
              <a:rPr lang="en-US" b="1" noProof="1"/>
              <a:t>Page </a:t>
            </a:r>
            <a:fld id="{855F0EB8-9936-3844-B642-C8BE20D12F13}" type="slidenum">
              <a:rPr lang="en-US" b="1" noProof="1" smtClean="0"/>
              <a:pPr/>
              <a:t>‹Nr.›</a:t>
            </a:fld>
            <a:endParaRPr lang="en-US" noProof="1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EB2A7111-DB8B-4CF5-AFB3-D18398176DE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6709" y="6630457"/>
            <a:ext cx="8314271" cy="225835"/>
          </a:xfrm>
          <a:prstGeom prst="rect">
            <a:avLst/>
          </a:prstGeom>
        </p:spPr>
        <p:txBody>
          <a:bodyPr/>
          <a:lstStyle/>
          <a:p>
            <a:r>
              <a:rPr lang="en-GB" sz="900" b="1" dirty="0"/>
              <a:t>				General Assembly 2020 - </a:t>
            </a:r>
            <a:r>
              <a:rPr lang="en-US" sz="900" b="1" dirty="0"/>
              <a:t>What new ethical questions have emerged in CLINICAL RESEARCH as a result of the crisis?  - Martin Krauss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179139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Mastertextformat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87843" y="6131723"/>
            <a:ext cx="2160000" cy="206104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900">
                <a:solidFill>
                  <a:srgbClr val="1A2A69"/>
                </a:solidFill>
              </a:defRPr>
            </a:lvl1pPr>
          </a:lstStyle>
          <a:p>
            <a:r>
              <a:rPr lang="de-DE" b="1" dirty="0"/>
              <a:t>Page </a:t>
            </a:r>
            <a:fld id="{855F0EB8-9936-3844-B642-C8BE20D12F13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7D3F3B2-0165-46B8-B343-310EA25AAFB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6709" y="6630457"/>
            <a:ext cx="8314271" cy="225835"/>
          </a:xfrm>
          <a:prstGeom prst="rect">
            <a:avLst/>
          </a:prstGeom>
        </p:spPr>
        <p:txBody>
          <a:bodyPr/>
          <a:lstStyle/>
          <a:p>
            <a:r>
              <a:rPr lang="en-GB" sz="900" b="1" dirty="0"/>
              <a:t>				General Assembly 2020 - </a:t>
            </a:r>
            <a:r>
              <a:rPr lang="en-US" sz="900" b="1" dirty="0"/>
              <a:t>What new ethical questions have emerged in CLINICAL RESEARCH as a result of the crisis?  - Martin Krauss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105010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64000" y="6559013"/>
            <a:ext cx="2160000" cy="206104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900">
                <a:solidFill>
                  <a:srgbClr val="1A2A69"/>
                </a:solidFill>
              </a:defRPr>
            </a:lvl1pPr>
          </a:lstStyle>
          <a:p>
            <a:r>
              <a:rPr lang="de-DE" b="1" dirty="0"/>
              <a:t>Page </a:t>
            </a:r>
            <a:fld id="{855F0EB8-9936-3844-B642-C8BE20D12F13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2"/>
          </p:nvPr>
        </p:nvSpPr>
        <p:spPr>
          <a:xfrm>
            <a:off x="4764388" y="6559244"/>
            <a:ext cx="1139613" cy="20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A2A69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22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64000" y="6559013"/>
            <a:ext cx="2160000" cy="206104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900">
                <a:solidFill>
                  <a:srgbClr val="1A2A69"/>
                </a:solidFill>
              </a:defRPr>
            </a:lvl1pPr>
          </a:lstStyle>
          <a:p>
            <a:r>
              <a:rPr lang="de-DE" b="1" dirty="0"/>
              <a:t>Page </a:t>
            </a:r>
            <a:fld id="{855F0EB8-9936-3844-B642-C8BE20D12F13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10"/>
          <p:cNvSpPr>
            <a:spLocks noGrp="1"/>
          </p:cNvSpPr>
          <p:nvPr>
            <p:ph type="dt" sz="half" idx="2"/>
          </p:nvPr>
        </p:nvSpPr>
        <p:spPr>
          <a:xfrm>
            <a:off x="4764388" y="6559244"/>
            <a:ext cx="1139613" cy="206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1A2A69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8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592DE-7E0A-45A4-93A8-23BF9BB8F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787B71-CFDA-4BDD-A51A-F713E845C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73B512-9599-456D-96D1-0C2FFB44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9F590-8DFE-4CE2-A92C-E7ABAB02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237005-7623-42A7-9A09-00446F09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7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E382F-81CC-4D1C-A05D-8496EE5E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4A2B54-AD87-44D3-A68F-417F7BB5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9B7BD-18A0-495B-B991-61FDDE50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9323AC-EC32-402E-BDC2-43002EFA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3BB562-B214-4256-9DA7-8BEE0D15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30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B7409-03A4-47CC-BCF0-D469395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E3D13E-714A-41E7-9C98-BC754426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BF31C7-176E-489B-8EB1-7E5DEBFB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458F89-999C-4D58-B553-AB7CBB96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B122E5-B1F9-4DCE-9934-B5812DEC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40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A886-8FE5-4CCC-93B5-853C53C3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56E0B-73E8-4B2B-8753-95329297C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CBA0E0-AC5E-4552-86D5-9651A41F2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D24F87-2BCD-4545-9ECA-E853641B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5B5641-4C3B-4DDF-97A6-796AF1890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F1CA5C-DDF9-4F57-ABDE-94057AD2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4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62000"/>
            <a:ext cx="9216000" cy="4320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-36000" y="6426000"/>
            <a:ext cx="9216000" cy="36000"/>
          </a:xfrm>
          <a:prstGeom prst="rect">
            <a:avLst/>
          </a:prstGeom>
          <a:solidFill>
            <a:srgbClr val="D700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450000"/>
            <a:ext cx="6120000" cy="5718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7704000" cy="4525963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12" name="Bild 11" descr="FGK_Logo_CR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00" y="360000"/>
            <a:ext cx="1440000" cy="605941"/>
          </a:xfrm>
          <a:prstGeom prst="rect">
            <a:avLst/>
          </a:prstGeom>
        </p:spPr>
      </p:pic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3FDFAD72-67B5-472B-8696-B0C7D6DBFE50}"/>
              </a:ext>
            </a:extLst>
          </p:cNvPr>
          <p:cNvSpPr txBox="1">
            <a:spLocks/>
          </p:cNvSpPr>
          <p:nvPr userDrawn="1"/>
        </p:nvSpPr>
        <p:spPr>
          <a:xfrm>
            <a:off x="7150755" y="65185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C4A79-B411-4377-934B-56C34C29566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E818A3B-9036-4D5D-9C8C-575712527D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462000"/>
            <a:ext cx="8688012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D700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1313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1313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1313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1313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1313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CBA6FF-C4BC-4C3A-A94F-8F3031BF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F445E1-13A9-4838-A0E7-F59EDA887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08FB09-2557-43DE-AFB3-F6D51F607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95F6-1BA9-44AB-A543-6D21E1BFF588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30640B-58C4-448B-A88F-EB83F55E9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7CFA5-B7E6-482D-B22A-B0505AF98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4A79-B411-4377-934B-56C34C295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5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16295" y="1599066"/>
            <a:ext cx="3463924" cy="2676192"/>
          </a:xfrm>
        </p:spPr>
        <p:txBody>
          <a:bodyPr/>
          <a:lstStyle/>
          <a:p>
            <a:r>
              <a:rPr lang="en-US" sz="3200" cap="none" dirty="0"/>
              <a:t>What new ethical questions have emerged in CLINICAL RESEARCH as a result of the crisis? </a:t>
            </a:r>
            <a:br>
              <a:rPr lang="en-US" sz="3200" b="0" cap="none" dirty="0"/>
            </a:br>
            <a:r>
              <a:rPr lang="de-DE" sz="3200" b="0" dirty="0"/>
              <a:t>	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067AB8A-1B3C-4979-9ACA-B2108AD13F21}"/>
              </a:ext>
            </a:extLst>
          </p:cNvPr>
          <p:cNvSpPr/>
          <p:nvPr/>
        </p:nvSpPr>
        <p:spPr>
          <a:xfrm>
            <a:off x="3886200" y="4436829"/>
            <a:ext cx="4773168" cy="139704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4F03512-1F23-422B-BA8C-D6525886F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0208" y="4427685"/>
            <a:ext cx="5303519" cy="9848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tx2"/>
                </a:solidFill>
              </a:rPr>
              <a:t>Martin Krauss</a:t>
            </a:r>
          </a:p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tx2"/>
                </a:solidFill>
              </a:rPr>
              <a:t>Managing </a:t>
            </a:r>
            <a:r>
              <a:rPr lang="de-DE" b="1" dirty="0" err="1">
                <a:solidFill>
                  <a:schemeClr val="tx2"/>
                </a:solidFill>
              </a:rPr>
              <a:t>Director</a:t>
            </a:r>
            <a:r>
              <a:rPr lang="de-DE" b="1" dirty="0">
                <a:solidFill>
                  <a:schemeClr val="tx2"/>
                </a:solidFill>
              </a:rPr>
              <a:t>, FGK Clinical Research GmbH</a:t>
            </a:r>
          </a:p>
          <a:p>
            <a:pPr>
              <a:spcBef>
                <a:spcPts val="0"/>
              </a:spcBef>
            </a:pPr>
            <a:r>
              <a:rPr lang="de-DE" b="1" dirty="0" err="1">
                <a:solidFill>
                  <a:schemeClr val="tx2"/>
                </a:solidFill>
              </a:rPr>
              <a:t>President</a:t>
            </a:r>
            <a:r>
              <a:rPr lang="de-DE" b="1" dirty="0">
                <a:solidFill>
                  <a:schemeClr val="tx2"/>
                </a:solidFill>
              </a:rPr>
              <a:t>, Federal </a:t>
            </a:r>
            <a:r>
              <a:rPr lang="de-DE" b="1" dirty="0" err="1">
                <a:solidFill>
                  <a:schemeClr val="tx2"/>
                </a:solidFill>
              </a:rPr>
              <a:t>Association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of</a:t>
            </a:r>
            <a:r>
              <a:rPr lang="de-DE" b="1" dirty="0">
                <a:solidFill>
                  <a:schemeClr val="tx2"/>
                </a:solidFill>
              </a:rPr>
              <a:t> CROs </a:t>
            </a:r>
            <a:r>
              <a:rPr lang="de-DE" b="1" dirty="0" err="1">
                <a:solidFill>
                  <a:schemeClr val="tx2"/>
                </a:solidFill>
              </a:rPr>
              <a:t>Gemany</a:t>
            </a:r>
            <a:r>
              <a:rPr lang="de-DE" b="1" dirty="0">
                <a:solidFill>
                  <a:schemeClr val="tx2"/>
                </a:solidFill>
              </a:rPr>
              <a:t> (BVMA)</a:t>
            </a:r>
          </a:p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tx2"/>
                </a:solidFill>
              </a:rPr>
              <a:t>November 13, 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D24115-A838-41F7-9938-448AE661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463" y="5118384"/>
            <a:ext cx="1339889" cy="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9A23A34-6584-4CE0-9EE5-3A6DC8844D42}"/>
              </a:ext>
            </a:extLst>
          </p:cNvPr>
          <p:cNvGrpSpPr/>
          <p:nvPr/>
        </p:nvGrpSpPr>
        <p:grpSpPr>
          <a:xfrm>
            <a:off x="3539008" y="736324"/>
            <a:ext cx="5619052" cy="5669509"/>
            <a:chOff x="3539008" y="736324"/>
            <a:chExt cx="5619052" cy="5669509"/>
          </a:xfrm>
        </p:grpSpPr>
        <p:pic>
          <p:nvPicPr>
            <p:cNvPr id="15" name="Grafik 14" descr="Ein Bild, das Tier, Unterwasser- enthält.&#10;&#10;Automatisch generierte Beschreibung">
              <a:extLst>
                <a:ext uri="{FF2B5EF4-FFF2-40B4-BE49-F238E27FC236}">
                  <a16:creationId xmlns:a16="http://schemas.microsoft.com/office/drawing/2014/main" id="{DB6CDAD7-523E-43A8-A55E-31477CD6D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848792" y="2096566"/>
              <a:ext cx="5138263" cy="3480272"/>
            </a:xfrm>
            <a:prstGeom prst="rect">
              <a:avLst/>
            </a:prstGeom>
          </p:spPr>
        </p:pic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A9976591-DCDD-4DCC-A903-05FD24B19C6F}"/>
                </a:ext>
              </a:extLst>
            </p:cNvPr>
            <p:cNvSpPr/>
            <p:nvPr/>
          </p:nvSpPr>
          <p:spPr>
            <a:xfrm rot="177524">
              <a:off x="3539008" y="736324"/>
              <a:ext cx="3041431" cy="562876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3" y="434026"/>
            <a:ext cx="6120000" cy="571815"/>
          </a:xfrm>
        </p:spPr>
        <p:txBody>
          <a:bodyPr/>
          <a:lstStyle/>
          <a:p>
            <a:r>
              <a:rPr lang="en-US" dirty="0"/>
              <a:t>“summary”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A9176BF-A13D-4F45-B0DB-8027FEB63E91}"/>
              </a:ext>
            </a:extLst>
          </p:cNvPr>
          <p:cNvSpPr txBox="1"/>
          <p:nvPr/>
        </p:nvSpPr>
        <p:spPr>
          <a:xfrm>
            <a:off x="0" y="337151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E8BFD5-4A2D-4A19-BCEA-978CFB75E671}"/>
              </a:ext>
            </a:extLst>
          </p:cNvPr>
          <p:cNvSpPr txBox="1">
            <a:spLocks/>
          </p:cNvSpPr>
          <p:nvPr/>
        </p:nvSpPr>
        <p:spPr>
          <a:xfrm>
            <a:off x="720001" y="1267570"/>
            <a:ext cx="5191701" cy="4979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Aft>
                <a:spcPts val="600"/>
              </a:spcAft>
              <a:buSzPct val="11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</a:rPr>
              <a:t>Exceptions to high standards</a:t>
            </a:r>
          </a:p>
          <a:p>
            <a:pPr marL="273050" indent="-273050">
              <a:spcAft>
                <a:spcPts val="600"/>
              </a:spcAft>
              <a:buSzPct val="11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</a:rPr>
              <a:t>Evidence based trial regulation</a:t>
            </a:r>
          </a:p>
          <a:p>
            <a:pPr marL="273050" indent="-273050">
              <a:spcAft>
                <a:spcPts val="600"/>
              </a:spcAft>
              <a:buSzPct val="11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</a:rPr>
              <a:t>Coordination, harmonization, standardization</a:t>
            </a:r>
          </a:p>
          <a:p>
            <a:pPr marL="273050" indent="-273050">
              <a:spcAft>
                <a:spcPts val="600"/>
              </a:spcAft>
              <a:buSzPct val="11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</a:rPr>
              <a:t>Challenge studies</a:t>
            </a:r>
          </a:p>
          <a:p>
            <a:pPr marL="273050" indent="-273050">
              <a:spcAft>
                <a:spcPts val="600"/>
              </a:spcAft>
              <a:buSzPct val="110000"/>
              <a:buBlip>
                <a:blip r:embed="rId3"/>
              </a:buBlip>
            </a:pPr>
            <a:r>
              <a:rPr lang="en-US" sz="2000" dirty="0">
                <a:solidFill>
                  <a:schemeClr val="tx1"/>
                </a:solidFill>
              </a:rPr>
              <a:t>System relevance of Clinical Research, especially for life-threatening diseases or unmet medical needs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7A2F205-849E-4969-97EF-8B7438CEDAA3}"/>
              </a:ext>
            </a:extLst>
          </p:cNvPr>
          <p:cNvGrpSpPr/>
          <p:nvPr/>
        </p:nvGrpSpPr>
        <p:grpSpPr>
          <a:xfrm>
            <a:off x="3539008" y="736325"/>
            <a:ext cx="5619052" cy="5669509"/>
            <a:chOff x="3539008" y="736324"/>
            <a:chExt cx="5619052" cy="5669509"/>
          </a:xfrm>
        </p:grpSpPr>
        <p:pic>
          <p:nvPicPr>
            <p:cNvPr id="12" name="Grafik 11" descr="Ein Bild, das Tier, Unterwasser- enthält.&#10;&#10;Automatisch generierte Beschreibung">
              <a:extLst>
                <a:ext uri="{FF2B5EF4-FFF2-40B4-BE49-F238E27FC236}">
                  <a16:creationId xmlns:a16="http://schemas.microsoft.com/office/drawing/2014/main" id="{06C93E7A-4CBB-479C-88E3-DC5291D83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848792" y="2096566"/>
              <a:ext cx="5138263" cy="3480272"/>
            </a:xfrm>
            <a:prstGeom prst="rect">
              <a:avLst/>
            </a:prstGeom>
          </p:spPr>
        </p:pic>
        <p:sp>
          <p:nvSpPr>
            <p:cNvPr id="14" name="Parallelogramm 13">
              <a:extLst>
                <a:ext uri="{FF2B5EF4-FFF2-40B4-BE49-F238E27FC236}">
                  <a16:creationId xmlns:a16="http://schemas.microsoft.com/office/drawing/2014/main" id="{596265AD-26EB-4846-B53D-7B95BCF76775}"/>
                </a:ext>
              </a:extLst>
            </p:cNvPr>
            <p:cNvSpPr/>
            <p:nvPr/>
          </p:nvSpPr>
          <p:spPr>
            <a:xfrm rot="177524">
              <a:off x="3539008" y="736324"/>
              <a:ext cx="3041431" cy="562876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Grafik 3" descr="Ein Bild, das Gebäude, draußen, groß, Wasser enthält.&#10;&#10;Automatisch generierte Beschreibung">
            <a:extLst>
              <a:ext uri="{FF2B5EF4-FFF2-40B4-BE49-F238E27FC236}">
                <a16:creationId xmlns:a16="http://schemas.microsoft.com/office/drawing/2014/main" id="{5F8D7AD5-E8B6-4F99-A357-A67E61D0D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6" y="2040544"/>
            <a:ext cx="5546124" cy="24206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767" y="1235485"/>
            <a:ext cx="4961709" cy="492731"/>
          </a:xfrm>
        </p:spPr>
        <p:txBody>
          <a:bodyPr/>
          <a:lstStyle/>
          <a:p>
            <a:pPr algn="ctr">
              <a:spcAft>
                <a:spcPts val="300"/>
              </a:spcAft>
              <a:buSzPct val="110000"/>
            </a:pPr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83256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EEB9F80-C443-4D72-B813-1A85F00A2682}"/>
              </a:ext>
            </a:extLst>
          </p:cNvPr>
          <p:cNvGrpSpPr/>
          <p:nvPr/>
        </p:nvGrpSpPr>
        <p:grpSpPr>
          <a:xfrm>
            <a:off x="3500784" y="746072"/>
            <a:ext cx="5643861" cy="5663882"/>
            <a:chOff x="619534" y="304000"/>
            <a:chExt cx="5643861" cy="5663882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C0FC388-4AE4-47A7-986E-6273801AF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83" b="-1340"/>
            <a:stretch/>
          </p:blipFill>
          <p:spPr>
            <a:xfrm>
              <a:off x="2157413" y="750882"/>
              <a:ext cx="4105982" cy="5217000"/>
            </a:xfrm>
            <a:prstGeom prst="rect">
              <a:avLst/>
            </a:prstGeom>
          </p:spPr>
        </p:pic>
        <p:sp>
          <p:nvSpPr>
            <p:cNvPr id="41" name="Parallelogramm 40">
              <a:extLst>
                <a:ext uri="{FF2B5EF4-FFF2-40B4-BE49-F238E27FC236}">
                  <a16:creationId xmlns:a16="http://schemas.microsoft.com/office/drawing/2014/main" id="{65869B59-8D0F-48F1-A7D8-90FDE9FA3FFA}"/>
                </a:ext>
              </a:extLst>
            </p:cNvPr>
            <p:cNvSpPr/>
            <p:nvPr/>
          </p:nvSpPr>
          <p:spPr>
            <a:xfrm rot="177524">
              <a:off x="619534" y="304000"/>
              <a:ext cx="3041431" cy="562876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18BBE84-1C9E-4BEA-872B-EE0E006972C1}"/>
              </a:ext>
            </a:extLst>
          </p:cNvPr>
          <p:cNvGrpSpPr/>
          <p:nvPr/>
        </p:nvGrpSpPr>
        <p:grpSpPr>
          <a:xfrm>
            <a:off x="612775" y="1533300"/>
            <a:ext cx="6108270" cy="1831478"/>
            <a:chOff x="717550" y="1800000"/>
            <a:chExt cx="6474403" cy="1831478"/>
          </a:xfrm>
        </p:grpSpPr>
        <p:sp>
          <p:nvSpPr>
            <p:cNvPr id="13" name="Textfeld 12"/>
            <p:cNvSpPr txBox="1"/>
            <p:nvPr/>
          </p:nvSpPr>
          <p:spPr>
            <a:xfrm>
              <a:off x="717550" y="1800000"/>
              <a:ext cx="6474403" cy="563619"/>
            </a:xfrm>
            <a:prstGeom prst="rect">
              <a:avLst/>
            </a:prstGeom>
            <a:solidFill>
              <a:srgbClr val="E0E0E0"/>
            </a:solidFill>
          </p:spPr>
          <p:txBody>
            <a:bodyPr wrap="none" lIns="180000" tIns="0" rIns="0" bIns="0" rtlCol="0" anchor="ctr" anchorCtr="0">
              <a:noAutofit/>
            </a:bodyPr>
            <a:lstStyle/>
            <a:p>
              <a:r>
                <a:rPr lang="en-US" sz="1400" b="1" dirty="0"/>
                <a:t>Impact of Covid-19 to Clinical Trials</a:t>
              </a:r>
              <a:endParaRPr lang="de-DE" sz="14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17550" y="2433930"/>
              <a:ext cx="6474403" cy="563619"/>
            </a:xfrm>
            <a:prstGeom prst="rect">
              <a:avLst/>
            </a:prstGeom>
            <a:solidFill>
              <a:srgbClr val="E0E0E0"/>
            </a:solidFill>
          </p:spPr>
          <p:txBody>
            <a:bodyPr wrap="none" lIns="180000" tIns="0" rIns="0" bIns="0" rtlCol="0" anchor="ctr" anchorCtr="0">
              <a:noAutofit/>
            </a:bodyPr>
            <a:lstStyle/>
            <a:p>
              <a:r>
                <a:rPr lang="en-US" sz="1400" b="1" dirty="0"/>
                <a:t>Impact of Covid-19 to Clinical Research</a:t>
              </a:r>
              <a:endParaRPr lang="de-DE" sz="140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17550" y="3067859"/>
              <a:ext cx="6474403" cy="563619"/>
            </a:xfrm>
            <a:prstGeom prst="rect">
              <a:avLst/>
            </a:prstGeom>
            <a:solidFill>
              <a:srgbClr val="E0E0E0"/>
            </a:solidFill>
          </p:spPr>
          <p:txBody>
            <a:bodyPr wrap="none" lIns="180000" tIns="0" rIns="0" bIns="0" rtlCol="0" anchor="ctr" anchorCtr="0">
              <a:noAutofit/>
            </a:bodyPr>
            <a:lstStyle/>
            <a:p>
              <a:r>
                <a:rPr lang="en-US" sz="1400" b="1" dirty="0"/>
                <a:t>Clinical Research for Covid-19 </a:t>
              </a:r>
              <a:endParaRPr lang="de-DE" sz="1400" b="1" dirty="0"/>
            </a:p>
          </p:txBody>
        </p: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E6A7B588-5355-4F6F-BB72-5763425A093A}"/>
              </a:ext>
            </a:extLst>
          </p:cNvPr>
          <p:cNvSpPr txBox="1"/>
          <p:nvPr/>
        </p:nvSpPr>
        <p:spPr>
          <a:xfrm>
            <a:off x="28646" y="1533976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793AFA4-AD65-4BCA-A542-9FFE398F2FC8}"/>
              </a:ext>
            </a:extLst>
          </p:cNvPr>
          <p:cNvSpPr txBox="1"/>
          <p:nvPr/>
        </p:nvSpPr>
        <p:spPr>
          <a:xfrm>
            <a:off x="27596" y="2167906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428CD9D-6AC7-4FF5-80A4-83675C189A57}"/>
              </a:ext>
            </a:extLst>
          </p:cNvPr>
          <p:cNvSpPr txBox="1"/>
          <p:nvPr/>
        </p:nvSpPr>
        <p:spPr>
          <a:xfrm>
            <a:off x="27596" y="2801835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DBCA77B-F8C0-40BF-88E5-18970B6AE2C0}"/>
              </a:ext>
            </a:extLst>
          </p:cNvPr>
          <p:cNvSpPr txBox="1"/>
          <p:nvPr/>
        </p:nvSpPr>
        <p:spPr>
          <a:xfrm>
            <a:off x="612775" y="3429000"/>
            <a:ext cx="6108270" cy="563619"/>
          </a:xfrm>
          <a:prstGeom prst="rect">
            <a:avLst/>
          </a:prstGeom>
          <a:solidFill>
            <a:srgbClr val="E0E0E0"/>
          </a:solidFill>
        </p:spPr>
        <p:txBody>
          <a:bodyPr wrap="none" lIns="180000" tIns="0" rIns="0" bIns="0" rtlCol="0" anchor="ctr" anchorCtr="0">
            <a:noAutofit/>
          </a:bodyPr>
          <a:lstStyle/>
          <a:p>
            <a:r>
              <a:rPr lang="en-US" sz="1400" b="1" dirty="0">
                <a:solidFill>
                  <a:srgbClr val="313131"/>
                </a:solidFill>
              </a:rPr>
              <a:t>“Summary” </a:t>
            </a:r>
            <a:endParaRPr lang="de-DE" sz="1400" b="1" dirty="0">
              <a:solidFill>
                <a:srgbClr val="31313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1CB918C-6F17-4104-A58B-FD22B45B83B4}"/>
              </a:ext>
            </a:extLst>
          </p:cNvPr>
          <p:cNvSpPr txBox="1"/>
          <p:nvPr/>
        </p:nvSpPr>
        <p:spPr>
          <a:xfrm>
            <a:off x="28646" y="3435764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684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981900-8331-4762-B3C2-D971C5C84E93}"/>
              </a:ext>
            </a:extLst>
          </p:cNvPr>
          <p:cNvGrpSpPr/>
          <p:nvPr/>
        </p:nvGrpSpPr>
        <p:grpSpPr>
          <a:xfrm>
            <a:off x="2698373" y="50409"/>
            <a:ext cx="6243155" cy="5494899"/>
            <a:chOff x="3841373" y="516753"/>
            <a:chExt cx="6243155" cy="5494899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991B8EB-D4D8-4100-8105-0580E620569B}"/>
                </a:ext>
              </a:extLst>
            </p:cNvPr>
            <p:cNvGrpSpPr/>
            <p:nvPr/>
          </p:nvGrpSpPr>
          <p:grpSpPr>
            <a:xfrm>
              <a:off x="6377345" y="2191727"/>
              <a:ext cx="3707183" cy="3819925"/>
              <a:chOff x="2676525" y="2185986"/>
              <a:chExt cx="4362450" cy="3590926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312F4961-CC52-4DEA-AC7C-F429A5F3F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6525" y="2185986"/>
                <a:ext cx="2266950" cy="3590925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3B219DAB-E607-4F7C-81F8-CB058A53C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4825" y="2185987"/>
                <a:ext cx="2724150" cy="3590925"/>
              </a:xfrm>
              <a:prstGeom prst="rect">
                <a:avLst/>
              </a:prstGeom>
            </p:spPr>
          </p:pic>
        </p:grpSp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C730B50A-3FC2-416C-8B44-FC5F17ED1F97}"/>
                </a:ext>
              </a:extLst>
            </p:cNvPr>
            <p:cNvSpPr/>
            <p:nvPr/>
          </p:nvSpPr>
          <p:spPr>
            <a:xfrm rot="1511098">
              <a:off x="3841373" y="516753"/>
              <a:ext cx="3844597" cy="5304524"/>
            </a:xfrm>
            <a:prstGeom prst="triangle">
              <a:avLst>
                <a:gd name="adj" fmla="val 6569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3" y="434026"/>
            <a:ext cx="6120000" cy="571815"/>
          </a:xfrm>
        </p:spPr>
        <p:txBody>
          <a:bodyPr/>
          <a:lstStyle/>
          <a:p>
            <a:r>
              <a:rPr lang="en-US" dirty="0"/>
              <a:t>impact of covid-19 to clinical trials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503512" y="1374135"/>
            <a:ext cx="5254595" cy="5106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u="sng" dirty="0">
                <a:solidFill>
                  <a:schemeClr val="tx1"/>
                </a:solidFill>
              </a:rPr>
              <a:t>Ongoing clinical trials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Stopped, halted or slowed down recruitment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Patient visits delayed or cancelled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Proper drug supply impaired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Inpatient studies suffered from capacity overload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Limited resources at hospitals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Safety of patients and health care workers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u="sng" dirty="0">
                <a:solidFill>
                  <a:schemeClr val="tx1"/>
                </a:solidFill>
              </a:rPr>
              <a:t>Consequence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Hospitals cancelled commitment to protocol-compliant conduct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Insufficient reporting of safety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Limited assessment of endpoints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(missing values) –&gt; need more patients</a:t>
            </a:r>
          </a:p>
          <a:p>
            <a:pPr marL="1200150" lvl="1" indent="-457200">
              <a:spcBef>
                <a:spcPts val="200"/>
              </a:spcBef>
              <a:spcAft>
                <a:spcPts val="20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Lower data quality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A9176BF-A13D-4F45-B0DB-8027FEB63E91}"/>
              </a:ext>
            </a:extLst>
          </p:cNvPr>
          <p:cNvSpPr txBox="1"/>
          <p:nvPr/>
        </p:nvSpPr>
        <p:spPr>
          <a:xfrm>
            <a:off x="0" y="337151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045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4D23361-D89D-40A0-B304-48BB201593C8}"/>
              </a:ext>
            </a:extLst>
          </p:cNvPr>
          <p:cNvGrpSpPr/>
          <p:nvPr/>
        </p:nvGrpSpPr>
        <p:grpSpPr>
          <a:xfrm>
            <a:off x="2698373" y="50409"/>
            <a:ext cx="6243155" cy="5494899"/>
            <a:chOff x="3841373" y="516753"/>
            <a:chExt cx="6243155" cy="5494899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BE8D7735-BB6A-43A9-92E1-3E13BF9D23A8}"/>
                </a:ext>
              </a:extLst>
            </p:cNvPr>
            <p:cNvGrpSpPr/>
            <p:nvPr/>
          </p:nvGrpSpPr>
          <p:grpSpPr>
            <a:xfrm>
              <a:off x="6377345" y="2191727"/>
              <a:ext cx="3707183" cy="3819925"/>
              <a:chOff x="2676525" y="2185986"/>
              <a:chExt cx="4362450" cy="3590926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63A87E01-7BAB-47CD-979C-C49E81E6D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6525" y="2185986"/>
                <a:ext cx="2266950" cy="3590925"/>
              </a:xfrm>
              <a:prstGeom prst="rect">
                <a:avLst/>
              </a:prstGeom>
            </p:spPr>
          </p:pic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B5D2177B-5042-416C-83F0-6E5F1865E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4825" y="2185987"/>
                <a:ext cx="2724150" cy="3590925"/>
              </a:xfrm>
              <a:prstGeom prst="rect">
                <a:avLst/>
              </a:prstGeom>
            </p:spPr>
          </p:pic>
        </p:grpSp>
        <p:sp>
          <p:nvSpPr>
            <p:cNvPr id="21" name="Gleichschenkliges Dreieck 20">
              <a:extLst>
                <a:ext uri="{FF2B5EF4-FFF2-40B4-BE49-F238E27FC236}">
                  <a16:creationId xmlns:a16="http://schemas.microsoft.com/office/drawing/2014/main" id="{8AC92A9D-EB74-40F4-9E60-5F6A1D43634C}"/>
                </a:ext>
              </a:extLst>
            </p:cNvPr>
            <p:cNvSpPr/>
            <p:nvPr/>
          </p:nvSpPr>
          <p:spPr>
            <a:xfrm rot="1511098">
              <a:off x="3841373" y="516753"/>
              <a:ext cx="3844597" cy="5304524"/>
            </a:xfrm>
            <a:prstGeom prst="triangle">
              <a:avLst>
                <a:gd name="adj" fmla="val 6569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720001" y="1267570"/>
            <a:ext cx="5191701" cy="4979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SzPct val="110000"/>
            </a:pPr>
            <a:r>
              <a:rPr lang="en-US" b="1" dirty="0">
                <a:solidFill>
                  <a:schemeClr val="tx1"/>
                </a:solidFill>
              </a:rPr>
              <a:t>Risk evaluation and preventive actions for ongoing studies due to the pandemic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u="sng" dirty="0">
                <a:solidFill>
                  <a:schemeClr val="tx1"/>
                </a:solidFill>
              </a:rPr>
              <a:t>Suitable measures were for example:</a:t>
            </a: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dirty="0"/>
              <a:t>IMP shipment directly to patients</a:t>
            </a: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dirty="0"/>
              <a:t>Implementation of telephone visits instead or in addition to  F2F patient visits</a:t>
            </a: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dirty="0"/>
              <a:t>Documentation of Covid-19 specific circumstances/issues</a:t>
            </a:r>
          </a:p>
          <a:p>
            <a:pPr>
              <a:spcAft>
                <a:spcPts val="300"/>
              </a:spcAft>
              <a:buSzPct val="110000"/>
            </a:pPr>
            <a:endParaRPr lang="en-US" dirty="0"/>
          </a:p>
          <a:p>
            <a:pPr>
              <a:spcAft>
                <a:spcPts val="300"/>
              </a:spcAft>
              <a:buSzPct val="110000"/>
            </a:pPr>
            <a:r>
              <a:rPr lang="en-US" u="sng" dirty="0">
                <a:solidFill>
                  <a:schemeClr val="tx1"/>
                </a:solidFill>
              </a:rPr>
              <a:t>Some examples of potential consequences:</a:t>
            </a: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dirty="0"/>
              <a:t>Case numbers had to be recalculated or other effects on data quality had to be statistically assessed.</a:t>
            </a: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dirty="0"/>
              <a:t>Termination of study as treated patient group seemed particularly vulnerable to the virus</a:t>
            </a:r>
          </a:p>
          <a:p>
            <a:pPr marL="273050" indent="-273050">
              <a:spcAft>
                <a:spcPts val="300"/>
              </a:spcAft>
              <a:buSzPct val="110000"/>
              <a:buBlip>
                <a:blip r:embed="rId4"/>
              </a:buBlip>
            </a:pPr>
            <a:r>
              <a:rPr lang="en-US" dirty="0"/>
              <a:t>Adaptation of study procedures</a:t>
            </a:r>
          </a:p>
          <a:p>
            <a:endParaRPr lang="en-US" sz="2600" baseline="3000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25F7428-F146-48F3-A20E-490339DD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3" y="434026"/>
            <a:ext cx="6120000" cy="571815"/>
          </a:xfrm>
        </p:spPr>
        <p:txBody>
          <a:bodyPr/>
          <a:lstStyle/>
          <a:p>
            <a:r>
              <a:rPr lang="en-US" dirty="0"/>
              <a:t>impact of covid-19 to clinical trials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1C550F-02DA-4B9A-B2C6-603B84511DFD}"/>
              </a:ext>
            </a:extLst>
          </p:cNvPr>
          <p:cNvSpPr txBox="1"/>
          <p:nvPr/>
        </p:nvSpPr>
        <p:spPr>
          <a:xfrm>
            <a:off x="0" y="337151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768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720001" y="1393393"/>
            <a:ext cx="5165894" cy="4729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EMA Guidance on the Management of Clinical Trials during the COVID-19 (Coronavirus) pandemic, Version 1 (20/03/2020)</a:t>
            </a:r>
          </a:p>
          <a:p>
            <a:endParaRPr lang="en-US" dirty="0"/>
          </a:p>
          <a:p>
            <a:r>
              <a:rPr lang="en-US" i="1" dirty="0"/>
              <a:t>“The feasibility of starting a new clinical trial or including new trial participants in an ongoing trial should be critically assessed by sponsors. “</a:t>
            </a:r>
          </a:p>
          <a:p>
            <a:endParaRPr lang="en-US" sz="2600" i="1" baseline="30000" dirty="0"/>
          </a:p>
          <a:p>
            <a:pPr marL="712788" indent="-712788">
              <a:tabLst>
                <a:tab pos="712788" algn="l"/>
              </a:tabLst>
            </a:pPr>
            <a:r>
              <a:rPr lang="en-US" u="sng" dirty="0"/>
              <a:t>Critics:</a:t>
            </a:r>
            <a:r>
              <a:rPr lang="en-US" dirty="0"/>
              <a:t> 	Authorities tried hard to keep the accustomed routines unchanged</a:t>
            </a:r>
            <a:r>
              <a:rPr lang="en-US" sz="2600" baseline="30000" dirty="0"/>
              <a:t>.</a:t>
            </a:r>
          </a:p>
          <a:p>
            <a:endParaRPr lang="en-US" sz="2600" baseline="30000" dirty="0"/>
          </a:p>
          <a:p>
            <a:r>
              <a:rPr lang="en-US" sz="2600" baseline="30000" dirty="0">
                <a:solidFill>
                  <a:schemeClr val="tx1"/>
                </a:solidFill>
              </a:rPr>
              <a:t>New approaches were neglected though urgently needed: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source data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Drug supply direct to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visits etc. etc.</a:t>
            </a:r>
          </a:p>
        </p:txBody>
      </p:sp>
      <p:pic>
        <p:nvPicPr>
          <p:cNvPr id="7" name="Grafik 6" descr="Ein Bild, das Gerät, Tisch enthält.&#10;&#10;Automatisch generierte Beschreibung">
            <a:extLst>
              <a:ext uri="{FF2B5EF4-FFF2-40B4-BE49-F238E27FC236}">
                <a16:creationId xmlns:a16="http://schemas.microsoft.com/office/drawing/2014/main" id="{16C9DEF7-8CF7-4594-91BF-D65818B3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84" y="4181861"/>
            <a:ext cx="2670856" cy="1049101"/>
          </a:xfrm>
          <a:prstGeom prst="rect">
            <a:avLst/>
          </a:prstGeom>
        </p:spPr>
      </p:pic>
      <p:pic>
        <p:nvPicPr>
          <p:cNvPr id="9" name="Grafik 8" descr="Ein Bild, das Kamm, Computer, Zeichnung enthält.&#10;&#10;Automatisch generierte Beschreibung">
            <a:extLst>
              <a:ext uri="{FF2B5EF4-FFF2-40B4-BE49-F238E27FC236}">
                <a16:creationId xmlns:a16="http://schemas.microsoft.com/office/drawing/2014/main" id="{8CF22609-7D74-4A34-82A4-B28D675E0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62" y="2793108"/>
            <a:ext cx="2353478" cy="1271783"/>
          </a:xfrm>
          <a:prstGeom prst="rect">
            <a:avLst/>
          </a:prstGeom>
        </p:spPr>
      </p:pic>
      <p:pic>
        <p:nvPicPr>
          <p:cNvPr id="14" name="Grafik 13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EAC6C943-D468-48AC-95C5-87EB77A9F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554" y="1580394"/>
            <a:ext cx="2053986" cy="115644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0E27508-C876-4462-A44D-ED0827F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3" y="434026"/>
            <a:ext cx="6120000" cy="571815"/>
          </a:xfrm>
        </p:spPr>
        <p:txBody>
          <a:bodyPr/>
          <a:lstStyle/>
          <a:p>
            <a:r>
              <a:rPr lang="en-US" dirty="0"/>
              <a:t>impact of covid-19 to clinical trials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1AE28B-A740-4FC8-AC05-3F69A07C5F00}"/>
              </a:ext>
            </a:extLst>
          </p:cNvPr>
          <p:cNvSpPr txBox="1"/>
          <p:nvPr/>
        </p:nvSpPr>
        <p:spPr>
          <a:xfrm>
            <a:off x="0" y="337151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75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3C08B70-BA3C-4471-A49D-516F0666524A}"/>
              </a:ext>
            </a:extLst>
          </p:cNvPr>
          <p:cNvGrpSpPr/>
          <p:nvPr/>
        </p:nvGrpSpPr>
        <p:grpSpPr>
          <a:xfrm>
            <a:off x="3539008" y="736324"/>
            <a:ext cx="5619052" cy="5669509"/>
            <a:chOff x="3539008" y="736324"/>
            <a:chExt cx="5619052" cy="5669509"/>
          </a:xfrm>
        </p:grpSpPr>
        <p:pic>
          <p:nvPicPr>
            <p:cNvPr id="15" name="Grafik 14" descr="Ein Bild, das Tier, Unterwasser- enthält.&#10;&#10;Automatisch generierte Beschreibung">
              <a:extLst>
                <a:ext uri="{FF2B5EF4-FFF2-40B4-BE49-F238E27FC236}">
                  <a16:creationId xmlns:a16="http://schemas.microsoft.com/office/drawing/2014/main" id="{BF2AA331-3EF5-4887-AB84-250DE1A33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848792" y="2096566"/>
              <a:ext cx="5138263" cy="3480272"/>
            </a:xfrm>
            <a:prstGeom prst="rect">
              <a:avLst/>
            </a:prstGeom>
          </p:spPr>
        </p:pic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C22C4986-6A06-4557-A709-4B5A7281A624}"/>
                </a:ext>
              </a:extLst>
            </p:cNvPr>
            <p:cNvSpPr/>
            <p:nvPr/>
          </p:nvSpPr>
          <p:spPr>
            <a:xfrm rot="177524">
              <a:off x="3539008" y="736324"/>
              <a:ext cx="3041431" cy="562876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3" y="434026"/>
            <a:ext cx="6120000" cy="571815"/>
          </a:xfrm>
        </p:spPr>
        <p:txBody>
          <a:bodyPr/>
          <a:lstStyle/>
          <a:p>
            <a:r>
              <a:rPr lang="en-US" dirty="0"/>
              <a:t>impact of covid-19 to clinical research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503512" y="1374135"/>
            <a:ext cx="5254595" cy="3472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SzPct val="110000"/>
            </a:pPr>
            <a:r>
              <a:rPr lang="en-US" u="sng" dirty="0">
                <a:solidFill>
                  <a:schemeClr val="tx1"/>
                </a:solidFill>
              </a:rPr>
              <a:t>On clinical research in general (except Covid-19 trials)</a:t>
            </a:r>
          </a:p>
          <a:p>
            <a:pPr marL="804863" lvl="1" indent="-457200">
              <a:spcAft>
                <a:spcPts val="300"/>
              </a:spcAft>
              <a:buSzPct val="110000"/>
              <a:buFont typeface="Courier New" panose="02070309020205020404" pitchFamily="49" charset="0"/>
              <a:buChar char="o"/>
              <a:tabLst>
                <a:tab pos="1252538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Planning delayed</a:t>
            </a:r>
          </a:p>
          <a:p>
            <a:pPr marL="804863" lvl="1" indent="-457200">
              <a:spcAft>
                <a:spcPts val="300"/>
              </a:spcAft>
              <a:buSzPct val="110000"/>
              <a:buFont typeface="Courier New" panose="02070309020205020404" pitchFamily="49" charset="0"/>
              <a:buChar char="o"/>
              <a:tabLst>
                <a:tab pos="1252538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Authorization delayed</a:t>
            </a:r>
          </a:p>
          <a:p>
            <a:pPr marL="804863" lvl="1" indent="-457200">
              <a:spcAft>
                <a:spcPts val="300"/>
              </a:spcAft>
              <a:buSzPct val="110000"/>
              <a:buFont typeface="Courier New" panose="02070309020205020404" pitchFamily="49" charset="0"/>
              <a:buChar char="o"/>
              <a:tabLst>
                <a:tab pos="1252538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Reluctance of sites to perform new trials</a:t>
            </a:r>
          </a:p>
          <a:p>
            <a:pPr marL="804863" lvl="1" indent="-457200">
              <a:spcAft>
                <a:spcPts val="300"/>
              </a:spcAft>
              <a:buSzPct val="110000"/>
              <a:buFont typeface="Courier New" panose="02070309020205020404" pitchFamily="49" charset="0"/>
              <a:buChar char="o"/>
              <a:tabLst>
                <a:tab pos="1252538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Financing</a:t>
            </a:r>
          </a:p>
          <a:p>
            <a:pPr marL="1200150" lvl="1" indent="-457200">
              <a:spcAft>
                <a:spcPts val="300"/>
              </a:spcAft>
              <a:buSzPct val="110000"/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SzPct val="110000"/>
              <a:buNone/>
            </a:pPr>
            <a:r>
              <a:rPr lang="en-US" sz="1800" u="sng" dirty="0">
                <a:solidFill>
                  <a:schemeClr val="tx1"/>
                </a:solidFill>
              </a:rPr>
              <a:t>Consequence</a:t>
            </a:r>
          </a:p>
          <a:p>
            <a:pPr marL="804863" lvl="1" indent="-457200">
              <a:spcAft>
                <a:spcPts val="300"/>
              </a:spcAft>
              <a:buSzPct val="110000"/>
              <a:buFont typeface="Courier New" panose="02070309020205020404" pitchFamily="49" charset="0"/>
              <a:buChar char="o"/>
              <a:tabLst>
                <a:tab pos="1252538" algn="l"/>
              </a:tabLs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Delaying development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-&gt; subsequent delaying availability of new treatments, even for still life-threatening diseases or unmet medical needs</a:t>
            </a:r>
          </a:p>
          <a:p>
            <a:pPr>
              <a:spcAft>
                <a:spcPts val="600"/>
              </a:spcAft>
            </a:pPr>
            <a:endParaRPr lang="en-US" sz="2600" baseline="30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A9176BF-A13D-4F45-B0DB-8027FEB63E91}"/>
              </a:ext>
            </a:extLst>
          </p:cNvPr>
          <p:cNvSpPr txBox="1"/>
          <p:nvPr/>
        </p:nvSpPr>
        <p:spPr>
          <a:xfrm>
            <a:off x="0" y="337151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867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9A23A34-6584-4CE0-9EE5-3A6DC8844D42}"/>
              </a:ext>
            </a:extLst>
          </p:cNvPr>
          <p:cNvGrpSpPr/>
          <p:nvPr/>
        </p:nvGrpSpPr>
        <p:grpSpPr>
          <a:xfrm>
            <a:off x="3539008" y="736324"/>
            <a:ext cx="5619052" cy="5669509"/>
            <a:chOff x="3539008" y="736324"/>
            <a:chExt cx="5619052" cy="5669509"/>
          </a:xfrm>
        </p:grpSpPr>
        <p:pic>
          <p:nvPicPr>
            <p:cNvPr id="15" name="Grafik 14" descr="Ein Bild, das Tier, Unterwasser- enthält.&#10;&#10;Automatisch generierte Beschreibung">
              <a:extLst>
                <a:ext uri="{FF2B5EF4-FFF2-40B4-BE49-F238E27FC236}">
                  <a16:creationId xmlns:a16="http://schemas.microsoft.com/office/drawing/2014/main" id="{DB6CDAD7-523E-43A8-A55E-31477CD6D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848792" y="2096566"/>
              <a:ext cx="5138263" cy="3480272"/>
            </a:xfrm>
            <a:prstGeom prst="rect">
              <a:avLst/>
            </a:prstGeom>
          </p:spPr>
        </p:pic>
        <p:sp>
          <p:nvSpPr>
            <p:cNvPr id="16" name="Parallelogramm 15">
              <a:extLst>
                <a:ext uri="{FF2B5EF4-FFF2-40B4-BE49-F238E27FC236}">
                  <a16:creationId xmlns:a16="http://schemas.microsoft.com/office/drawing/2014/main" id="{A9976591-DCDD-4DCC-A903-05FD24B19C6F}"/>
                </a:ext>
              </a:extLst>
            </p:cNvPr>
            <p:cNvSpPr/>
            <p:nvPr/>
          </p:nvSpPr>
          <p:spPr>
            <a:xfrm rot="177524">
              <a:off x="3539008" y="736324"/>
              <a:ext cx="3041431" cy="562876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03" y="434026"/>
            <a:ext cx="6120000" cy="571815"/>
          </a:xfrm>
        </p:spPr>
        <p:txBody>
          <a:bodyPr/>
          <a:lstStyle/>
          <a:p>
            <a:r>
              <a:rPr lang="en-US" dirty="0"/>
              <a:t>impact of covid-19 to clinical Research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503512" y="1374135"/>
            <a:ext cx="5254595" cy="4171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SzPct val="110000"/>
            </a:pPr>
            <a:r>
              <a:rPr lang="en-US" u="sng" dirty="0">
                <a:solidFill>
                  <a:schemeClr val="tx1"/>
                </a:solidFill>
              </a:rPr>
              <a:t>EU agrees on coronavirus stimulus package </a:t>
            </a:r>
          </a:p>
          <a:p>
            <a:pPr>
              <a:spcBef>
                <a:spcPts val="600"/>
              </a:spcBef>
            </a:pPr>
            <a:r>
              <a:rPr lang="en-US" dirty="0"/>
              <a:t>On 21 July 2020, the EU leaders agreed on a 750 billion-euro recovery fund – based partly on common borrowing. More than half of the funding (390 billion) is to be allotted as grants, and 360 billion in loans.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0">
              <a:spcAft>
                <a:spcPts val="300"/>
              </a:spcAft>
              <a:buSzPct val="110000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 indent="0">
              <a:spcAft>
                <a:spcPts val="300"/>
              </a:spcAft>
              <a:buSzPct val="110000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300"/>
              </a:spcAft>
              <a:buSzPct val="110000"/>
              <a:buNone/>
            </a:pPr>
            <a:r>
              <a:rPr lang="en-US" sz="1800" u="sng" dirty="0">
                <a:solidFill>
                  <a:schemeClr val="tx1"/>
                </a:solidFill>
              </a:rPr>
              <a:t>Consequence for research program “Horizon Europe” 2021-2027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Horizon Europe was reduced within the negotiations from initial 120 billions to about 81 billions only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-&gt; Innovation and Research is not important enough!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A9176BF-A13D-4F45-B0DB-8027FEB63E91}"/>
              </a:ext>
            </a:extLst>
          </p:cNvPr>
          <p:cNvSpPr txBox="1"/>
          <p:nvPr/>
        </p:nvSpPr>
        <p:spPr>
          <a:xfrm>
            <a:off x="0" y="337151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664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554" y="414848"/>
            <a:ext cx="6120000" cy="571815"/>
          </a:xfrm>
        </p:spPr>
        <p:txBody>
          <a:bodyPr/>
          <a:lstStyle/>
          <a:p>
            <a:r>
              <a:rPr lang="en-GB" dirty="0"/>
              <a:t>Clinical research for covid-19 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720001" y="1393393"/>
            <a:ext cx="5165894" cy="4729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Focusing on regulatory small pieces instead of coordination and standardization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Example*:</a:t>
            </a:r>
          </a:p>
          <a:p>
            <a:r>
              <a:rPr lang="en-US" dirty="0"/>
              <a:t>At least 18 clinical trials testing hydroxychloroquine, requiring 75,000 patients alone in USA, some as uncontrolled trials </a:t>
            </a:r>
            <a:br>
              <a:rPr lang="en-US" dirty="0"/>
            </a:br>
            <a:r>
              <a:rPr lang="en-US" dirty="0"/>
              <a:t>-&gt; some will not be able to provide robust results </a:t>
            </a:r>
            <a:br>
              <a:rPr lang="en-US" dirty="0"/>
            </a:br>
            <a:r>
              <a:rPr lang="en-US" dirty="0"/>
              <a:t>-&gt; waste of time and resources</a:t>
            </a:r>
          </a:p>
          <a:p>
            <a:r>
              <a:rPr lang="en-US" dirty="0"/>
              <a:t>-&gt; unnecessary risk to patients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Missing standardization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core set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uniform definition of endpoints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r>
              <a:rPr lang="en-US" dirty="0"/>
              <a:t>Data sharing and pooling difficult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r>
              <a:rPr lang="en-US" dirty="0"/>
              <a:t>Complicates comparison across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fik 6" descr="Ein Bild, das Gerät, Tisch enthält.&#10;&#10;Automatisch generierte Beschreibung">
            <a:extLst>
              <a:ext uri="{FF2B5EF4-FFF2-40B4-BE49-F238E27FC236}">
                <a16:creationId xmlns:a16="http://schemas.microsoft.com/office/drawing/2014/main" id="{16C9DEF7-8CF7-4594-91BF-D65818B3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084" y="1358890"/>
            <a:ext cx="2670856" cy="104910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7B84CA3-86A3-44C5-AA59-3301C44AE0B9}"/>
              </a:ext>
            </a:extLst>
          </p:cNvPr>
          <p:cNvSpPr txBox="1"/>
          <p:nvPr/>
        </p:nvSpPr>
        <p:spPr>
          <a:xfrm>
            <a:off x="0" y="332393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611006-6E87-49A7-88A3-635035F7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84" y="2841480"/>
            <a:ext cx="2670856" cy="652876"/>
          </a:xfrm>
          <a:prstGeom prst="rect">
            <a:avLst/>
          </a:prstGeom>
        </p:spPr>
      </p:pic>
      <p:pic>
        <p:nvPicPr>
          <p:cNvPr id="11" name="Grafik 10" descr="Ein Bild, das Kamm, Computer, Zeichnung enthält.&#10;&#10;Automatisch generierte Beschreibung">
            <a:extLst>
              <a:ext uri="{FF2B5EF4-FFF2-40B4-BE49-F238E27FC236}">
                <a16:creationId xmlns:a16="http://schemas.microsoft.com/office/drawing/2014/main" id="{3C9A6902-B989-42EB-BB97-9C4BFF2C8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773" y="3758383"/>
            <a:ext cx="2353478" cy="127178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C10B80-29A4-4F16-BB7E-8EB82ED90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099" y="5249821"/>
            <a:ext cx="2028825" cy="6953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19D6A0B-A7B3-4436-842D-A11009A07BDA}"/>
              </a:ext>
            </a:extLst>
          </p:cNvPr>
          <p:cNvSpPr txBox="1"/>
          <p:nvPr/>
        </p:nvSpPr>
        <p:spPr>
          <a:xfrm>
            <a:off x="2572705" y="6123374"/>
            <a:ext cx="6368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/>
              <a:t>*London AJ, </a:t>
            </a:r>
            <a:r>
              <a:rPr lang="de-DE" sz="1100" dirty="0" err="1"/>
              <a:t>Kimmelman</a:t>
            </a:r>
            <a:r>
              <a:rPr lang="de-DE" sz="1100" dirty="0"/>
              <a:t>, . </a:t>
            </a:r>
            <a:r>
              <a:rPr lang="de-DE" sz="1100" dirty="0" err="1"/>
              <a:t>Against</a:t>
            </a:r>
            <a:r>
              <a:rPr lang="de-DE" sz="1100" dirty="0"/>
              <a:t> </a:t>
            </a:r>
            <a:r>
              <a:rPr lang="de-DE" sz="1100" dirty="0" err="1"/>
              <a:t>pandemic</a:t>
            </a:r>
            <a:r>
              <a:rPr lang="de-DE" sz="1100" dirty="0"/>
              <a:t> </a:t>
            </a:r>
            <a:r>
              <a:rPr lang="de-DE" sz="1100" dirty="0" err="1"/>
              <a:t>research</a:t>
            </a:r>
            <a:r>
              <a:rPr lang="de-DE" sz="1100" dirty="0"/>
              <a:t> </a:t>
            </a:r>
            <a:r>
              <a:rPr lang="de-DE" sz="1100" dirty="0" err="1"/>
              <a:t>exceptionalism</a:t>
            </a:r>
            <a:r>
              <a:rPr lang="de-DE" sz="1100" dirty="0"/>
              <a:t>. Science 2020; 368: 476-477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D7DAFBF-DB91-45F9-9B45-0BF6647167E3}"/>
              </a:ext>
            </a:extLst>
          </p:cNvPr>
          <p:cNvCxnSpPr/>
          <p:nvPr/>
        </p:nvCxnSpPr>
        <p:spPr>
          <a:xfrm>
            <a:off x="3127248" y="6150806"/>
            <a:ext cx="89611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C2B2A8A-CF83-4CE1-A5A9-F03106E812BA}"/>
              </a:ext>
            </a:extLst>
          </p:cNvPr>
          <p:cNvGrpSpPr/>
          <p:nvPr/>
        </p:nvGrpSpPr>
        <p:grpSpPr>
          <a:xfrm>
            <a:off x="2830399" y="760688"/>
            <a:ext cx="6329503" cy="5735473"/>
            <a:chOff x="-55924" y="718716"/>
            <a:chExt cx="6329503" cy="5735473"/>
          </a:xfrm>
        </p:grpSpPr>
        <p:pic>
          <p:nvPicPr>
            <p:cNvPr id="25" name="Grafik 24" descr="Ein Bild, das Schaltkreis, Tier enthält.&#10;&#10;Automatisch generierte Beschreibung">
              <a:extLst>
                <a:ext uri="{FF2B5EF4-FFF2-40B4-BE49-F238E27FC236}">
                  <a16:creationId xmlns:a16="http://schemas.microsoft.com/office/drawing/2014/main" id="{018DB8ED-9C52-4BE8-8A5B-637FAD22C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84"/>
            <a:stretch/>
          </p:blipFill>
          <p:spPr>
            <a:xfrm>
              <a:off x="2250909" y="1238195"/>
              <a:ext cx="4022670" cy="5215994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914872F3-1AA7-4D36-9AD6-C467FBE62603}"/>
                </a:ext>
              </a:extLst>
            </p:cNvPr>
            <p:cNvSpPr txBox="1"/>
            <p:nvPr/>
          </p:nvSpPr>
          <p:spPr>
            <a:xfrm>
              <a:off x="2970318" y="3429643"/>
              <a:ext cx="32548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0" b="1" dirty="0">
                  <a:solidFill>
                    <a:schemeClr val="bg1"/>
                  </a:solidFill>
                </a:rPr>
                <a:t>COVID-19</a:t>
              </a:r>
              <a:endParaRPr lang="en-GB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Parallelogramm 26">
              <a:extLst>
                <a:ext uri="{FF2B5EF4-FFF2-40B4-BE49-F238E27FC236}">
                  <a16:creationId xmlns:a16="http://schemas.microsoft.com/office/drawing/2014/main" id="{8885DDC6-D087-4748-B692-4AE8218B94A7}"/>
                </a:ext>
              </a:extLst>
            </p:cNvPr>
            <p:cNvSpPr/>
            <p:nvPr/>
          </p:nvSpPr>
          <p:spPr>
            <a:xfrm rot="177524">
              <a:off x="-55924" y="718716"/>
              <a:ext cx="3299063" cy="5628769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569" y="409313"/>
            <a:ext cx="6120000" cy="571815"/>
          </a:xfrm>
        </p:spPr>
        <p:txBody>
          <a:bodyPr/>
          <a:lstStyle/>
          <a:p>
            <a:r>
              <a:rPr lang="en-GB" dirty="0"/>
              <a:t>Clinical research for covid-19</a:t>
            </a:r>
            <a:br>
              <a:rPr lang="de-DE" dirty="0">
                <a:solidFill>
                  <a:srgbClr val="313131"/>
                </a:solidFill>
              </a:rPr>
            </a:br>
            <a:r>
              <a:rPr lang="en-GB" dirty="0"/>
              <a:t> 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BF4135-DD7F-4DAC-ACAA-6DA35A480587}"/>
              </a:ext>
            </a:extLst>
          </p:cNvPr>
          <p:cNvSpPr txBox="1">
            <a:spLocks/>
          </p:cNvSpPr>
          <p:nvPr/>
        </p:nvSpPr>
        <p:spPr>
          <a:xfrm>
            <a:off x="519664" y="1280167"/>
            <a:ext cx="4569172" cy="5095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31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SzPct val="110000"/>
            </a:pPr>
            <a:r>
              <a:rPr lang="en-US" sz="1600" b="1" u="sng" dirty="0">
                <a:solidFill>
                  <a:schemeClr val="tx1"/>
                </a:solidFill>
              </a:rPr>
              <a:t>Human Challenge studies in Covid-19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b="1" dirty="0">
                <a:solidFill>
                  <a:schemeClr val="tx1"/>
                </a:solidFill>
              </a:rPr>
              <a:t>human challenge </a:t>
            </a:r>
            <a:r>
              <a:rPr lang="en-US" sz="1600" dirty="0">
                <a:solidFill>
                  <a:schemeClr val="tx1"/>
                </a:solidFill>
              </a:rPr>
              <a:t>study is a clinical trial for a vaccine involving the intentional exposure of the volunteer to the virus.</a:t>
            </a:r>
          </a:p>
          <a:p>
            <a:pPr>
              <a:spcAft>
                <a:spcPts val="300"/>
              </a:spcAft>
              <a:buSzPct val="110000"/>
            </a:pPr>
            <a:r>
              <a:rPr lang="en-US" sz="1600" dirty="0">
                <a:solidFill>
                  <a:schemeClr val="tx1"/>
                </a:solidFill>
              </a:rPr>
              <a:t>The UK government has signed a contract (Oct 2020) for the first human challenge studies for the novel coronavirus.</a:t>
            </a:r>
          </a:p>
          <a:p>
            <a:pPr>
              <a:spcAft>
                <a:spcPts val="300"/>
              </a:spcAft>
              <a:buSzPct val="110000"/>
            </a:pPr>
            <a:endParaRPr lang="en-US" sz="1600" dirty="0"/>
          </a:p>
          <a:p>
            <a:pPr>
              <a:spcAft>
                <a:spcPts val="300"/>
              </a:spcAft>
              <a:buSzPct val="110000"/>
            </a:pPr>
            <a:r>
              <a:rPr lang="en-US" sz="1600" u="sng" dirty="0">
                <a:solidFill>
                  <a:schemeClr val="tx1"/>
                </a:solidFill>
              </a:rPr>
              <a:t>Challenge Trials are discussed controversially: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sz="1600" dirty="0"/>
              <a:t>More efficient, fewer volunteers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sz="1600" dirty="0"/>
              <a:t>Accelerating the development of the most promising vaccines</a:t>
            </a:r>
          </a:p>
          <a:p>
            <a:pPr>
              <a:buSzPct val="120000"/>
            </a:pPr>
            <a:endParaRPr lang="en-US" sz="1600" dirty="0"/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sz="1600" dirty="0"/>
              <a:t>Exposing subjects to dangers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sz="1600" dirty="0"/>
              <a:t>Especially if there is no fail-safe treatment for the underlying disease (Covid-19)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sz="1600" dirty="0"/>
              <a:t>Young, healthy volunteers are not representative of the wider population</a:t>
            </a:r>
          </a:p>
          <a:p>
            <a:pPr>
              <a:spcAft>
                <a:spcPts val="300"/>
              </a:spcAft>
              <a:buSzPct val="110000"/>
            </a:pPr>
            <a:endParaRPr lang="en-US" sz="1600" dirty="0"/>
          </a:p>
        </p:txBody>
      </p:sp>
      <p:pic>
        <p:nvPicPr>
          <p:cNvPr id="4" name="Grafik 3" descr="Ein Bild, das Schaltkreis, Tier enthält.&#10;&#10;Automatisch generierte Beschreibung">
            <a:extLst>
              <a:ext uri="{FF2B5EF4-FFF2-40B4-BE49-F238E27FC236}">
                <a16:creationId xmlns:a16="http://schemas.microsoft.com/office/drawing/2014/main" id="{63D2175A-FB80-4B58-91C2-D9F9C630C1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62996" y="5154683"/>
            <a:ext cx="1458470" cy="98368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8AB0B3D-C9BE-48BC-856F-7DA1813ADD44}"/>
              </a:ext>
            </a:extLst>
          </p:cNvPr>
          <p:cNvSpPr txBox="1"/>
          <p:nvPr/>
        </p:nvSpPr>
        <p:spPr>
          <a:xfrm>
            <a:off x="0" y="332393"/>
            <a:ext cx="503512" cy="563619"/>
          </a:xfrm>
          <a:prstGeom prst="rect">
            <a:avLst/>
          </a:prstGeom>
          <a:solidFill>
            <a:srgbClr val="D7001B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25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Bildschirmpräsentation (4:3)</PresentationFormat>
  <Paragraphs>111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Office-Design</vt:lpstr>
      <vt:lpstr>Benutzerdefiniertes Design</vt:lpstr>
      <vt:lpstr>What new ethical questions have emerged in CLINICAL RESEARCH as a result of the crisis?   </vt:lpstr>
      <vt:lpstr>AGENDA</vt:lpstr>
      <vt:lpstr>impact of covid-19 to clinical trials</vt:lpstr>
      <vt:lpstr>impact of covid-19 to clinical trials</vt:lpstr>
      <vt:lpstr>impact of covid-19 to clinical trials</vt:lpstr>
      <vt:lpstr>impact of covid-19 to clinical research</vt:lpstr>
      <vt:lpstr>impact of covid-19 to clinical Research</vt:lpstr>
      <vt:lpstr>Clinical research for covid-19 </vt:lpstr>
      <vt:lpstr>Clinical research for covid-19  </vt:lpstr>
      <vt:lpstr>“summary”</vt:lpstr>
      <vt:lpstr>Thank you for your attention!</vt:lpstr>
    </vt:vector>
  </TitlesOfParts>
  <Company>zeros+ones Brand Creation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Heininger</dc:creator>
  <cp:lastModifiedBy>Martin Krauss</cp:lastModifiedBy>
  <cp:revision>358</cp:revision>
  <cp:lastPrinted>2015-03-04T16:55:49Z</cp:lastPrinted>
  <dcterms:created xsi:type="dcterms:W3CDTF">2015-03-02T11:54:49Z</dcterms:created>
  <dcterms:modified xsi:type="dcterms:W3CDTF">2020-11-09T12:51:02Z</dcterms:modified>
</cp:coreProperties>
</file>