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67" r:id="rId4"/>
    <p:sldId id="271" r:id="rId5"/>
    <p:sldId id="269" r:id="rId6"/>
    <p:sldId id="272" r:id="rId7"/>
    <p:sldId id="260" r:id="rId8"/>
    <p:sldId id="264" r:id="rId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85" autoAdjust="0"/>
    <p:restoredTop sz="72407" autoAdjust="0"/>
  </p:normalViewPr>
  <p:slideViewPr>
    <p:cSldViewPr>
      <p:cViewPr varScale="1">
        <p:scale>
          <a:sx n="50" d="100"/>
          <a:sy n="50"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O%20NAME:ETHICS:ETHICS%20assoc:Tr&#233;sorerie:membership%202013%20-220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O%20NAME:ETHICS:ETHICS%20assoc:Tr&#233;sorerie:membership%202013%20-2209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O%20NAME:ETHICS:ETHICS%20assoc:Tr&#233;sorerie:membership%202013%20-220913.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Feuil10!$B$4</c:f>
              <c:strCache>
                <c:ptCount val="1"/>
                <c:pt idx="0">
                  <c:v>NP</c:v>
                </c:pt>
              </c:strCache>
            </c:strRef>
          </c:tx>
          <c:spPr>
            <a:solidFill>
              <a:schemeClr val="accent4"/>
            </a:solidFill>
          </c:spPr>
          <c:invertIfNegative val="0"/>
          <c:dLbls>
            <c:dLbl>
              <c:idx val="0"/>
              <c:dLblPos val="ctr"/>
              <c:showLegendKey val="0"/>
              <c:showVal val="1"/>
              <c:showCatName val="0"/>
              <c:showSerName val="0"/>
              <c:showPercent val="0"/>
              <c:showBubbleSize val="0"/>
            </c:dLbl>
            <c:dLbl>
              <c:idx val="1"/>
              <c:dLblPos val="ctr"/>
              <c:showLegendKey val="0"/>
              <c:showVal val="1"/>
              <c:showCatName val="0"/>
              <c:showSerName val="0"/>
              <c:showPercent val="0"/>
              <c:showBubbleSize val="0"/>
            </c:dLbl>
            <c:dLbl>
              <c:idx val="2"/>
              <c:dLblPos val="ctr"/>
              <c:showLegendKey val="0"/>
              <c:showVal val="1"/>
              <c:showCatName val="0"/>
              <c:showSerName val="0"/>
              <c:showPercent val="0"/>
              <c:showBubbleSize val="0"/>
            </c:dLbl>
            <c:dLbl>
              <c:idx val="3"/>
              <c:layout/>
              <c:dLblPos val="ctr"/>
              <c:showLegendKey val="0"/>
              <c:showVal val="1"/>
              <c:showCatName val="0"/>
              <c:showSerName val="0"/>
              <c:showPercent val="0"/>
              <c:showBubbleSize val="0"/>
            </c:dLbl>
            <c:dLbl>
              <c:idx val="4"/>
              <c:layout/>
              <c:dLblPos val="ctr"/>
              <c:showLegendKey val="0"/>
              <c:showVal val="1"/>
              <c:showCatName val="0"/>
              <c:showSerName val="0"/>
              <c:showPercent val="0"/>
              <c:showBubbleSize val="0"/>
            </c:dLbl>
            <c:showLegendKey val="0"/>
            <c:showVal val="0"/>
            <c:showCatName val="0"/>
            <c:showSerName val="0"/>
            <c:showPercent val="0"/>
            <c:showBubbleSize val="0"/>
          </c:dLbls>
          <c:cat>
            <c:strRef>
              <c:f>Feuil10!$C$3:$G$3</c:f>
              <c:strCache>
                <c:ptCount val="5"/>
                <c:pt idx="0">
                  <c:v>Active</c:v>
                </c:pt>
                <c:pt idx="1">
                  <c:v>Contributing</c:v>
                </c:pt>
                <c:pt idx="2">
                  <c:v>Founding</c:v>
                </c:pt>
                <c:pt idx="3">
                  <c:v>Honorary and Others</c:v>
                </c:pt>
                <c:pt idx="4">
                  <c:v>Total</c:v>
                </c:pt>
              </c:strCache>
            </c:strRef>
          </c:cat>
          <c:val>
            <c:numRef>
              <c:f>Feuil10!$C$4:$G$4</c:f>
              <c:numCache>
                <c:formatCode>General</c:formatCode>
                <c:ptCount val="5"/>
                <c:pt idx="3">
                  <c:v>3</c:v>
                </c:pt>
                <c:pt idx="4">
                  <c:v>3</c:v>
                </c:pt>
              </c:numCache>
            </c:numRef>
          </c:val>
        </c:ser>
        <c:ser>
          <c:idx val="1"/>
          <c:order val="1"/>
          <c:tx>
            <c:strRef>
              <c:f>Feuil10!$B$5</c:f>
              <c:strCache>
                <c:ptCount val="1"/>
                <c:pt idx="0">
                  <c:v>Paying</c:v>
                </c:pt>
              </c:strCache>
            </c:strRef>
          </c:tx>
          <c:spPr>
            <a:solidFill>
              <a:srgbClr val="3366FF"/>
            </a:solidFill>
          </c:spPr>
          <c:invertIfNegative val="0"/>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dLblPos val="ctr"/>
              <c:showLegendKey val="0"/>
              <c:showVal val="1"/>
              <c:showCatName val="0"/>
              <c:showSerName val="0"/>
              <c:showPercent val="0"/>
              <c:showBubbleSize val="0"/>
            </c:dLbl>
            <c:dLbl>
              <c:idx val="3"/>
              <c:dLblPos val="ctr"/>
              <c:showLegendKey val="0"/>
              <c:showVal val="1"/>
              <c:showCatName val="0"/>
              <c:showSerName val="0"/>
              <c:showPercent val="0"/>
              <c:showBubbleSize val="0"/>
            </c:dLbl>
            <c:dLbl>
              <c:idx val="4"/>
              <c:layout/>
              <c:dLblPos val="ctr"/>
              <c:showLegendKey val="0"/>
              <c:showVal val="1"/>
              <c:showCatName val="0"/>
              <c:showSerName val="0"/>
              <c:showPercent val="0"/>
              <c:showBubbleSize val="0"/>
            </c:dLbl>
            <c:showLegendKey val="0"/>
            <c:showVal val="0"/>
            <c:showCatName val="0"/>
            <c:showSerName val="0"/>
            <c:showPercent val="0"/>
            <c:showBubbleSize val="0"/>
          </c:dLbls>
          <c:cat>
            <c:strRef>
              <c:f>Feuil10!$C$3:$G$3</c:f>
              <c:strCache>
                <c:ptCount val="5"/>
                <c:pt idx="0">
                  <c:v>Active</c:v>
                </c:pt>
                <c:pt idx="1">
                  <c:v>Contributing</c:v>
                </c:pt>
                <c:pt idx="2">
                  <c:v>Founding</c:v>
                </c:pt>
                <c:pt idx="3">
                  <c:v>Honorary and Others</c:v>
                </c:pt>
                <c:pt idx="4">
                  <c:v>Total</c:v>
                </c:pt>
              </c:strCache>
            </c:strRef>
          </c:cat>
          <c:val>
            <c:numRef>
              <c:f>Feuil10!$C$5:$G$5</c:f>
              <c:numCache>
                <c:formatCode>General</c:formatCode>
                <c:ptCount val="5"/>
                <c:pt idx="0">
                  <c:v>29</c:v>
                </c:pt>
                <c:pt idx="1">
                  <c:v>11</c:v>
                </c:pt>
                <c:pt idx="2">
                  <c:v>2</c:v>
                </c:pt>
                <c:pt idx="4">
                  <c:v>45</c:v>
                </c:pt>
              </c:numCache>
            </c:numRef>
          </c:val>
        </c:ser>
        <c:dLbls>
          <c:showLegendKey val="0"/>
          <c:showVal val="0"/>
          <c:showCatName val="0"/>
          <c:showSerName val="0"/>
          <c:showPercent val="0"/>
          <c:showBubbleSize val="0"/>
        </c:dLbls>
        <c:gapWidth val="150"/>
        <c:overlap val="100"/>
        <c:axId val="22767488"/>
        <c:axId val="22769024"/>
      </c:barChart>
      <c:catAx>
        <c:axId val="22767488"/>
        <c:scaling>
          <c:orientation val="minMax"/>
        </c:scaling>
        <c:delete val="0"/>
        <c:axPos val="b"/>
        <c:majorTickMark val="out"/>
        <c:minorTickMark val="none"/>
        <c:tickLblPos val="nextTo"/>
        <c:crossAx val="22769024"/>
        <c:crosses val="autoZero"/>
        <c:auto val="1"/>
        <c:lblAlgn val="ctr"/>
        <c:lblOffset val="100"/>
        <c:noMultiLvlLbl val="0"/>
      </c:catAx>
      <c:valAx>
        <c:axId val="22769024"/>
        <c:scaling>
          <c:orientation val="minMax"/>
        </c:scaling>
        <c:delete val="0"/>
        <c:axPos val="l"/>
        <c:majorGridlines/>
        <c:numFmt formatCode="General" sourceLinked="1"/>
        <c:majorTickMark val="out"/>
        <c:minorTickMark val="none"/>
        <c:tickLblPos val="nextTo"/>
        <c:crossAx val="227674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Feuil10!$B$40</c:f>
              <c:strCache>
                <c:ptCount val="1"/>
                <c:pt idx="0">
                  <c:v>NP</c:v>
                </c:pt>
              </c:strCache>
            </c:strRef>
          </c:tx>
          <c:spPr>
            <a:solidFill>
              <a:schemeClr val="accent4"/>
            </a:solidFill>
          </c:spPr>
          <c:invertIfNegative val="0"/>
          <c:dLbls>
            <c:txPr>
              <a:bodyPr/>
              <a:lstStyle/>
              <a:p>
                <a:pPr>
                  <a:defRPr b="1" i="0"/>
                </a:pPr>
                <a:endParaRPr lang="en-US"/>
              </a:p>
            </c:txPr>
            <c:showLegendKey val="0"/>
            <c:showVal val="1"/>
            <c:showCatName val="0"/>
            <c:showSerName val="0"/>
            <c:showPercent val="0"/>
            <c:showBubbleSize val="0"/>
            <c:showLeaderLines val="0"/>
          </c:dLbls>
          <c:cat>
            <c:strRef>
              <c:f>Feuil10!$C$39:$G$39</c:f>
              <c:strCache>
                <c:ptCount val="5"/>
                <c:pt idx="0">
                  <c:v>Active</c:v>
                </c:pt>
                <c:pt idx="1">
                  <c:v>Contributing</c:v>
                </c:pt>
                <c:pt idx="2">
                  <c:v>Founding</c:v>
                </c:pt>
                <c:pt idx="3">
                  <c:v>Honorary and Others</c:v>
                </c:pt>
                <c:pt idx="4">
                  <c:v>Total</c:v>
                </c:pt>
              </c:strCache>
            </c:strRef>
          </c:cat>
          <c:val>
            <c:numRef>
              <c:f>Feuil10!$C$40:$G$40</c:f>
              <c:numCache>
                <c:formatCode>General</c:formatCode>
                <c:ptCount val="5"/>
                <c:pt idx="0">
                  <c:v>25</c:v>
                </c:pt>
                <c:pt idx="3">
                  <c:v>3</c:v>
                </c:pt>
                <c:pt idx="4">
                  <c:v>28</c:v>
                </c:pt>
              </c:numCache>
            </c:numRef>
          </c:val>
        </c:ser>
        <c:ser>
          <c:idx val="1"/>
          <c:order val="1"/>
          <c:tx>
            <c:strRef>
              <c:f>Feuil10!$B$41</c:f>
              <c:strCache>
                <c:ptCount val="1"/>
                <c:pt idx="0">
                  <c:v>Paying</c:v>
                </c:pt>
              </c:strCache>
            </c:strRef>
          </c:tx>
          <c:spPr>
            <a:solidFill>
              <a:srgbClr val="3366FF"/>
            </a:solidFill>
          </c:spPr>
          <c:invertIfNegative val="0"/>
          <c:dLbls>
            <c:spPr>
              <a:solidFill>
                <a:schemeClr val="bg1"/>
              </a:solidFill>
            </c:spPr>
            <c:showLegendKey val="0"/>
            <c:showVal val="1"/>
            <c:showCatName val="0"/>
            <c:showSerName val="0"/>
            <c:showPercent val="0"/>
            <c:showBubbleSize val="0"/>
            <c:showLeaderLines val="0"/>
          </c:dLbls>
          <c:cat>
            <c:strRef>
              <c:f>Feuil10!$C$39:$G$39</c:f>
              <c:strCache>
                <c:ptCount val="5"/>
                <c:pt idx="0">
                  <c:v>Active</c:v>
                </c:pt>
                <c:pt idx="1">
                  <c:v>Contributing</c:v>
                </c:pt>
                <c:pt idx="2">
                  <c:v>Founding</c:v>
                </c:pt>
                <c:pt idx="3">
                  <c:v>Honorary and Others</c:v>
                </c:pt>
                <c:pt idx="4">
                  <c:v>Total</c:v>
                </c:pt>
              </c:strCache>
            </c:strRef>
          </c:cat>
          <c:val>
            <c:numRef>
              <c:f>Feuil10!$C$41:$G$41</c:f>
              <c:numCache>
                <c:formatCode>General</c:formatCode>
                <c:ptCount val="5"/>
                <c:pt idx="0">
                  <c:v>11</c:v>
                </c:pt>
                <c:pt idx="1">
                  <c:v>9</c:v>
                </c:pt>
                <c:pt idx="2">
                  <c:v>2</c:v>
                </c:pt>
                <c:pt idx="4">
                  <c:v>22</c:v>
                </c:pt>
              </c:numCache>
            </c:numRef>
          </c:val>
        </c:ser>
        <c:dLbls>
          <c:showLegendKey val="0"/>
          <c:showVal val="0"/>
          <c:showCatName val="0"/>
          <c:showSerName val="0"/>
          <c:showPercent val="0"/>
          <c:showBubbleSize val="0"/>
        </c:dLbls>
        <c:gapWidth val="150"/>
        <c:overlap val="100"/>
        <c:axId val="23008000"/>
        <c:axId val="23009536"/>
      </c:barChart>
      <c:catAx>
        <c:axId val="23008000"/>
        <c:scaling>
          <c:orientation val="minMax"/>
        </c:scaling>
        <c:delete val="0"/>
        <c:axPos val="b"/>
        <c:majorTickMark val="out"/>
        <c:minorTickMark val="none"/>
        <c:tickLblPos val="nextTo"/>
        <c:crossAx val="23009536"/>
        <c:crosses val="autoZero"/>
        <c:auto val="1"/>
        <c:lblAlgn val="ctr"/>
        <c:lblOffset val="100"/>
        <c:noMultiLvlLbl val="0"/>
      </c:catAx>
      <c:valAx>
        <c:axId val="23009536"/>
        <c:scaling>
          <c:orientation val="minMax"/>
        </c:scaling>
        <c:delete val="0"/>
        <c:axPos val="l"/>
        <c:majorGridlines/>
        <c:numFmt formatCode="General" sourceLinked="1"/>
        <c:majorTickMark val="out"/>
        <c:minorTickMark val="none"/>
        <c:tickLblPos val="nextTo"/>
        <c:crossAx val="23008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view3D>
      <c:rotX val="40"/>
      <c:rotY val="0"/>
      <c:rAngAx val="0"/>
      <c:perspective val="30"/>
    </c:view3D>
    <c:floor>
      <c:thickness val="0"/>
    </c:floor>
    <c:sideWall>
      <c:thickness val="0"/>
    </c:sideWall>
    <c:backWall>
      <c:thickness val="0"/>
    </c:backWall>
    <c:plotArea>
      <c:layout/>
      <c:pie3DChart>
        <c:varyColors val="1"/>
        <c:ser>
          <c:idx val="0"/>
          <c:order val="0"/>
          <c:tx>
            <c:strRef>
              <c:f>Feuil10!$C$82</c:f>
              <c:strCache>
                <c:ptCount val="1"/>
                <c:pt idx="0">
                  <c:v>2012</c:v>
                </c:pt>
              </c:strCache>
            </c:strRef>
          </c:tx>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dLblPos val="ctr"/>
              <c:showLegendKey val="0"/>
              <c:showVal val="1"/>
              <c:showCatName val="0"/>
              <c:showSerName val="0"/>
              <c:showPercent val="0"/>
              <c:showBubbleSize val="0"/>
            </c:dLbl>
            <c:dLbl>
              <c:idx val="3"/>
              <c:layout/>
              <c:dLblPos val="ctr"/>
              <c:showLegendKey val="0"/>
              <c:showVal val="1"/>
              <c:showCatName val="0"/>
              <c:showSerName val="0"/>
              <c:showPercent val="0"/>
              <c:showBubbleSize val="0"/>
            </c:dLbl>
            <c:dLbl>
              <c:idx val="4"/>
              <c:layout/>
              <c:dLblPos val="ctr"/>
              <c:showLegendKey val="0"/>
              <c:showVal val="1"/>
              <c:showCatName val="0"/>
              <c:showSerName val="0"/>
              <c:showPercent val="0"/>
              <c:showBubbleSize val="0"/>
            </c:dLbl>
            <c:dLbl>
              <c:idx val="5"/>
              <c:layout/>
              <c:dLblPos val="ctr"/>
              <c:showLegendKey val="0"/>
              <c:showVal val="1"/>
              <c:showCatName val="0"/>
              <c:showSerName val="0"/>
              <c:showPercent val="0"/>
              <c:showBubbleSize val="0"/>
            </c:dLbl>
            <c:dLbl>
              <c:idx val="6"/>
              <c:layout/>
              <c:dLblPos val="ctr"/>
              <c:showLegendKey val="0"/>
              <c:showVal val="1"/>
              <c:showCatName val="0"/>
              <c:showSerName val="0"/>
              <c:showPercent val="0"/>
              <c:showBubbleSize val="0"/>
            </c:dLbl>
            <c:dLbl>
              <c:idx val="7"/>
              <c:layout/>
              <c:dLblPos val="ctr"/>
              <c:showLegendKey val="0"/>
              <c:showVal val="1"/>
              <c:showCatName val="0"/>
              <c:showSerName val="0"/>
              <c:showPercent val="0"/>
              <c:showBubbleSize val="0"/>
            </c:dLbl>
            <c:dLbl>
              <c:idx val="8"/>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Feuil10!$B$83:$B$91</c:f>
              <c:strCache>
                <c:ptCount val="9"/>
                <c:pt idx="0">
                  <c:v>Johnson &amp; Johnson</c:v>
                </c:pt>
                <c:pt idx="1">
                  <c:v>BMS</c:v>
                </c:pt>
                <c:pt idx="2">
                  <c:v>Sanofi</c:v>
                </c:pt>
                <c:pt idx="3">
                  <c:v>Boston Sci.</c:v>
                </c:pt>
                <c:pt idx="4">
                  <c:v>Eli Lilly</c:v>
                </c:pt>
                <c:pt idx="5">
                  <c:v>Novartis</c:v>
                </c:pt>
                <c:pt idx="6">
                  <c:v>LEEM</c:v>
                </c:pt>
                <c:pt idx="7">
                  <c:v>Ipsen</c:v>
                </c:pt>
                <c:pt idx="8">
                  <c:v>Others</c:v>
                </c:pt>
              </c:strCache>
            </c:strRef>
          </c:cat>
          <c:val>
            <c:numRef>
              <c:f>Feuil10!$C$83:$C$91</c:f>
              <c:numCache>
                <c:formatCode>General</c:formatCode>
                <c:ptCount val="9"/>
                <c:pt idx="0">
                  <c:v>15</c:v>
                </c:pt>
                <c:pt idx="1">
                  <c:v>4</c:v>
                </c:pt>
                <c:pt idx="2">
                  <c:v>2</c:v>
                </c:pt>
                <c:pt idx="3">
                  <c:v>2</c:v>
                </c:pt>
                <c:pt idx="4">
                  <c:v>2</c:v>
                </c:pt>
                <c:pt idx="5">
                  <c:v>2</c:v>
                </c:pt>
                <c:pt idx="6">
                  <c:v>2</c:v>
                </c:pt>
                <c:pt idx="7">
                  <c:v>3</c:v>
                </c:pt>
                <c:pt idx="8">
                  <c:v>16</c:v>
                </c:pt>
              </c:numCache>
            </c:numRef>
          </c:val>
        </c:ser>
        <c:dLbls>
          <c:showLegendKey val="0"/>
          <c:showVal val="1"/>
          <c:showCatName val="0"/>
          <c:showSerName val="0"/>
          <c:showPercent val="0"/>
          <c:showBubbleSize val="0"/>
          <c:showLeaderLines val="0"/>
        </c:dLbls>
      </c:pie3D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4307481770800839"/>
          <c:y val="8.7822550872618005E-2"/>
          <c:w val="0.62534010507006754"/>
          <c:h val="0.83214647301638089"/>
        </c:manualLayout>
      </c:layout>
      <c:pie3DChart>
        <c:varyColors val="1"/>
        <c:ser>
          <c:idx val="0"/>
          <c:order val="0"/>
          <c:dLbls>
            <c:showLegendKey val="0"/>
            <c:showVal val="1"/>
            <c:showCatName val="0"/>
            <c:showSerName val="0"/>
            <c:showPercent val="0"/>
            <c:showBubbleSize val="0"/>
            <c:showLeaderLines val="1"/>
          </c:dLbls>
          <c:cat>
            <c:strRef>
              <c:f>Feuil10!$C$50:$C$71</c:f>
              <c:strCache>
                <c:ptCount val="22"/>
                <c:pt idx="0">
                  <c:v>Johnson &amp; Johnson</c:v>
                </c:pt>
                <c:pt idx="1">
                  <c:v>Siemens</c:v>
                </c:pt>
                <c:pt idx="2">
                  <c:v>BMS</c:v>
                </c:pt>
                <c:pt idx="3">
                  <c:v>Sanofi</c:v>
                </c:pt>
                <c:pt idx="4">
                  <c:v>Boston Scientific</c:v>
                </c:pt>
                <c:pt idx="5">
                  <c:v>Eli Lilly</c:v>
                </c:pt>
                <c:pt idx="6">
                  <c:v>Novartis</c:v>
                </c:pt>
                <c:pt idx="7">
                  <c:v>LEEM</c:v>
                </c:pt>
                <c:pt idx="8">
                  <c:v>Biogen Idec</c:v>
                </c:pt>
                <c:pt idx="9">
                  <c:v>Wright Medical</c:v>
                </c:pt>
                <c:pt idx="10">
                  <c:v>Hoffman La Roche</c:v>
                </c:pt>
                <c:pt idx="11">
                  <c:v>Pfizer</c:v>
                </c:pt>
                <c:pt idx="12">
                  <c:v>Merck</c:v>
                </c:pt>
                <c:pt idx="13">
                  <c:v>Bayer</c:v>
                </c:pt>
                <c:pt idx="14">
                  <c:v>GE Healthcare</c:v>
                </c:pt>
                <c:pt idx="15">
                  <c:v>Ipsen</c:v>
                </c:pt>
                <c:pt idx="16">
                  <c:v>Quintiles</c:v>
                </c:pt>
                <c:pt idx="17">
                  <c:v>Farmaindustria</c:v>
                </c:pt>
                <c:pt idx="18">
                  <c:v>Abbott</c:v>
                </c:pt>
                <c:pt idx="19">
                  <c:v>Optimed</c:v>
                </c:pt>
                <c:pt idx="20">
                  <c:v>Cetifarma (Mexico)</c:v>
                </c:pt>
                <c:pt idx="21">
                  <c:v>Others</c:v>
                </c:pt>
              </c:strCache>
            </c:strRef>
          </c:cat>
          <c:val>
            <c:numRef>
              <c:f>Feuil10!$D$50:$D$71</c:f>
              <c:numCache>
                <c:formatCode>General</c:formatCode>
                <c:ptCount val="22"/>
                <c:pt idx="0">
                  <c:v>15</c:v>
                </c:pt>
                <c:pt idx="1">
                  <c:v>8</c:v>
                </c:pt>
                <c:pt idx="2">
                  <c:v>4</c:v>
                </c:pt>
                <c:pt idx="3">
                  <c:v>2</c:v>
                </c:pt>
                <c:pt idx="4">
                  <c:v>1</c:v>
                </c:pt>
                <c:pt idx="5">
                  <c:v>1</c:v>
                </c:pt>
                <c:pt idx="6">
                  <c:v>1</c:v>
                </c:pt>
                <c:pt idx="7">
                  <c:v>2</c:v>
                </c:pt>
                <c:pt idx="8">
                  <c:v>2</c:v>
                </c:pt>
                <c:pt idx="9">
                  <c:v>1</c:v>
                </c:pt>
                <c:pt idx="10">
                  <c:v>1</c:v>
                </c:pt>
                <c:pt idx="11">
                  <c:v>1</c:v>
                </c:pt>
                <c:pt idx="12">
                  <c:v>1</c:v>
                </c:pt>
                <c:pt idx="13">
                  <c:v>1</c:v>
                </c:pt>
                <c:pt idx="14">
                  <c:v>2</c:v>
                </c:pt>
                <c:pt idx="15">
                  <c:v>3</c:v>
                </c:pt>
                <c:pt idx="16">
                  <c:v>1</c:v>
                </c:pt>
                <c:pt idx="17">
                  <c:v>1</c:v>
                </c:pt>
                <c:pt idx="18">
                  <c:v>1</c:v>
                </c:pt>
                <c:pt idx="19">
                  <c:v>1</c:v>
                </c:pt>
                <c:pt idx="20">
                  <c:v>1</c:v>
                </c:pt>
                <c:pt idx="21">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6780247160071713"/>
          <c:y val="5.8280365707070727E-3"/>
          <c:w val="0.21951923996822109"/>
          <c:h val="0.7312218063477714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28661-F573-5F42-AB11-6AC5CEAC3EEB}" type="datetimeFigureOut">
              <a:rPr lang="fr-FR" smtClean="0"/>
              <a:pPr/>
              <a:t>25/09/2013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14FC2-D93E-9B45-A7B8-2AE682B94A89}" type="slidenum">
              <a:rPr lang="fr-FR" smtClean="0"/>
              <a:pPr/>
              <a:t>‹#›</a:t>
            </a:fld>
            <a:endParaRPr lang="fr-FR"/>
          </a:p>
        </p:txBody>
      </p:sp>
    </p:spTree>
    <p:extLst>
      <p:ext uri="{BB962C8B-B14F-4D97-AF65-F5344CB8AC3E}">
        <p14:creationId xmlns:p14="http://schemas.microsoft.com/office/powerpoint/2010/main" val="89212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en-US" dirty="0" smtClean="0">
                <a:ea typeface="ＭＳ Ｐゴシック" pitchFamily="-105" charset="-128"/>
                <a:cs typeface="ＭＳ Ｐゴシック" pitchFamily="-105" charset="-128"/>
              </a:rPr>
              <a:t>-We are today, in our 2013 Ordinary General Assembly, in conformity with the ETHICS Association bylaws and current legal generally admitted requirements, </a:t>
            </a:r>
          </a:p>
          <a:p>
            <a:pPr eaLnBrk="1" hangingPunct="1"/>
            <a:r>
              <a:rPr lang="en-US" dirty="0" smtClean="0">
                <a:ea typeface="ＭＳ Ｐゴシック" pitchFamily="-105" charset="-128"/>
                <a:cs typeface="ＭＳ Ｐゴシック" pitchFamily="-105" charset="-128"/>
              </a:rPr>
              <a:t>I-</a:t>
            </a:r>
            <a:r>
              <a:rPr lang="en-US" dirty="0" err="1" smtClean="0">
                <a:ea typeface="ＭＳ Ｐゴシック" pitchFamily="-105" charset="-128"/>
                <a:cs typeface="ＭＳ Ｐゴシック" pitchFamily="-105" charset="-128"/>
              </a:rPr>
              <a:t>nviting</a:t>
            </a:r>
            <a:r>
              <a:rPr lang="en-US" dirty="0" smtClean="0">
                <a:ea typeface="ＭＳ Ｐゴシック" pitchFamily="-105" charset="-128"/>
                <a:cs typeface="ＭＳ Ｐゴシック" pitchFamily="-105" charset="-128"/>
              </a:rPr>
              <a:t> all members of the Association,</a:t>
            </a:r>
          </a:p>
          <a:p>
            <a:pPr eaLnBrk="1" hangingPunct="1"/>
            <a:r>
              <a:rPr lang="en-US" dirty="0" smtClean="0">
                <a:ea typeface="ＭＳ Ｐゴシック" pitchFamily="-105" charset="-128"/>
                <a:cs typeface="ＭＳ Ｐゴシック" pitchFamily="-105" charset="-128"/>
              </a:rPr>
              <a:t>-Submitting to your approbation the accounting and financial results of our last statutory exercise. </a:t>
            </a:r>
          </a:p>
          <a:p>
            <a:pPr eaLnBrk="1" hangingPunct="1"/>
            <a:r>
              <a:rPr lang="en-US" dirty="0" smtClean="0">
                <a:ea typeface="ＭＳ Ｐゴシック" pitchFamily="-105" charset="-128"/>
                <a:cs typeface="ＭＳ Ｐゴシック" pitchFamily="-105" charset="-128"/>
              </a:rPr>
              <a:t>-From January 27</a:t>
            </a:r>
            <a:r>
              <a:rPr lang="en-US" baseline="30000" dirty="0" smtClean="0">
                <a:ea typeface="ＭＳ Ｐゴシック" pitchFamily="-105" charset="-128"/>
                <a:cs typeface="ＭＳ Ｐゴシック" pitchFamily="-105" charset="-128"/>
              </a:rPr>
              <a:t>th</a:t>
            </a:r>
            <a:r>
              <a:rPr lang="en-US" dirty="0" smtClean="0">
                <a:ea typeface="ＭＳ Ｐゴシック" pitchFamily="-105" charset="-128"/>
                <a:cs typeface="ＭＳ Ｐゴシック" pitchFamily="-105" charset="-128"/>
              </a:rPr>
              <a:t>, 2012 ( Date of Constitutive Assembly of the Association)  to 31/12/2012, date of end of first exercise ( as defined by our Internal Rules)</a:t>
            </a:r>
          </a:p>
          <a:p>
            <a:pPr eaLnBrk="1" hangingPunct="1"/>
            <a:r>
              <a:rPr lang="en-US" dirty="0" smtClean="0">
                <a:ea typeface="ＭＳ Ｐゴシック" pitchFamily="-105" charset="-128"/>
                <a:cs typeface="ＭＳ Ｐゴシック" pitchFamily="-105" charset="-128"/>
              </a:rPr>
              <a:t>-We also present you the main on going 2013 financial actions and projects engaged and 2014 object</a:t>
            </a:r>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fr-FR" dirty="0" smtClean="0"/>
              <a:t>2012: </a:t>
            </a:r>
          </a:p>
          <a:p>
            <a:pPr lvl="1" eaLnBrk="1" hangingPunct="1"/>
            <a:r>
              <a:rPr lang="fr-FR" dirty="0" smtClean="0"/>
              <a:t>Start Association/ Communication : </a:t>
            </a:r>
            <a:r>
              <a:rPr lang="fr-FR" dirty="0" err="1" smtClean="0"/>
              <a:t>Flyers</a:t>
            </a:r>
            <a:r>
              <a:rPr lang="fr-FR" dirty="0" smtClean="0"/>
              <a:t>, 1stGeneral </a:t>
            </a:r>
            <a:r>
              <a:rPr lang="fr-FR" dirty="0" err="1" smtClean="0"/>
              <a:t>Assembly</a:t>
            </a:r>
            <a:r>
              <a:rPr lang="fr-FR" dirty="0" smtClean="0"/>
              <a:t>, </a:t>
            </a:r>
            <a:r>
              <a:rPr lang="fr-FR" dirty="0" err="1" smtClean="0"/>
              <a:t>Partners</a:t>
            </a:r>
            <a:r>
              <a:rPr lang="fr-FR" dirty="0" smtClean="0"/>
              <a:t> Support ( </a:t>
            </a:r>
            <a:r>
              <a:rPr lang="fr-FR" dirty="0" err="1" smtClean="0"/>
              <a:t>Legal</a:t>
            </a:r>
            <a:r>
              <a:rPr lang="fr-FR" dirty="0" smtClean="0"/>
              <a:t> and </a:t>
            </a:r>
            <a:r>
              <a:rPr lang="fr-FR" dirty="0" err="1" smtClean="0"/>
              <a:t>Compliance</a:t>
            </a:r>
            <a:r>
              <a:rPr lang="fr-FR" dirty="0" smtClean="0"/>
              <a:t> trends) </a:t>
            </a:r>
          </a:p>
          <a:p>
            <a:pPr lvl="1" eaLnBrk="1" hangingPunct="1"/>
            <a:r>
              <a:rPr lang="fr-FR" dirty="0" smtClean="0"/>
              <a:t>Web Site </a:t>
            </a:r>
            <a:r>
              <a:rPr lang="fr-FR" dirty="0" err="1" smtClean="0"/>
              <a:t>project</a:t>
            </a:r>
            <a:r>
              <a:rPr lang="fr-FR" dirty="0" smtClean="0"/>
              <a:t> initiation</a:t>
            </a:r>
          </a:p>
          <a:p>
            <a:pPr eaLnBrk="1" hangingPunct="1"/>
            <a:r>
              <a:rPr lang="fr-FR" dirty="0" smtClean="0"/>
              <a:t>2013:</a:t>
            </a:r>
          </a:p>
          <a:p>
            <a:pPr lvl="1" eaLnBrk="1" hangingPunct="1"/>
            <a:r>
              <a:rPr lang="fr-FR" dirty="0" smtClean="0"/>
              <a:t>Q1/Q2 - Web site </a:t>
            </a:r>
            <a:r>
              <a:rPr lang="fr-FR" dirty="0" err="1" smtClean="0"/>
              <a:t>development</a:t>
            </a:r>
            <a:r>
              <a:rPr lang="fr-FR" dirty="0" smtClean="0"/>
              <a:t>/ </a:t>
            </a:r>
            <a:r>
              <a:rPr lang="fr-FR" dirty="0" err="1" smtClean="0"/>
              <a:t>members</a:t>
            </a:r>
            <a:r>
              <a:rPr lang="fr-FR" dirty="0" smtClean="0"/>
              <a:t> </a:t>
            </a:r>
          </a:p>
          <a:p>
            <a:pPr lvl="1" eaLnBrk="1" hangingPunct="1"/>
            <a:r>
              <a:rPr lang="fr-FR" dirty="0" smtClean="0"/>
              <a:t>Q3/ </a:t>
            </a:r>
            <a:r>
              <a:rPr lang="fr-FR" dirty="0" err="1" smtClean="0"/>
              <a:t>Projects</a:t>
            </a:r>
            <a:r>
              <a:rPr lang="fr-FR" dirty="0" smtClean="0"/>
              <a:t> coordination support: Sue Egan</a:t>
            </a:r>
          </a:p>
          <a:p>
            <a:pPr eaLnBrk="1" hangingPunct="1"/>
            <a:r>
              <a:rPr lang="fr-FR" dirty="0" smtClean="0"/>
              <a:t>2014:</a:t>
            </a:r>
          </a:p>
          <a:p>
            <a:pPr eaLnBrk="1" hangingPunct="1"/>
            <a:r>
              <a:rPr lang="fr-FR" dirty="0" smtClean="0"/>
              <a:t>	</a:t>
            </a:r>
            <a:r>
              <a:rPr lang="fr-FR" dirty="0" err="1" smtClean="0"/>
              <a:t>Technicql</a:t>
            </a:r>
            <a:r>
              <a:rPr lang="fr-FR" dirty="0" smtClean="0"/>
              <a:t> Maintenance of Web site</a:t>
            </a:r>
          </a:p>
          <a:p>
            <a:pPr eaLnBrk="1" hangingPunct="1"/>
            <a:r>
              <a:rPr lang="fr-FR" dirty="0" smtClean="0"/>
              <a:t>	</a:t>
            </a:r>
            <a:r>
              <a:rPr lang="fr-FR" dirty="0" err="1" smtClean="0"/>
              <a:t>Honoraria</a:t>
            </a:r>
            <a:r>
              <a:rPr lang="fr-FR" dirty="0" smtClean="0"/>
              <a:t> : 6000</a:t>
            </a:r>
            <a:r>
              <a:rPr lang="fr-FR" baseline="0" dirty="0" smtClean="0"/>
              <a:t> Clifford Chance</a:t>
            </a:r>
          </a:p>
          <a:p>
            <a:pPr eaLnBrk="1" hangingPunct="1"/>
            <a:r>
              <a:rPr lang="fr-FR" baseline="0" dirty="0" smtClean="0"/>
              <a:t>	</a:t>
            </a:r>
            <a:r>
              <a:rPr lang="fr-FR" baseline="0" dirty="0" err="1" smtClean="0"/>
              <a:t>Honorqriq</a:t>
            </a:r>
            <a:r>
              <a:rPr lang="fr-FR" baseline="0" dirty="0" smtClean="0"/>
              <a:t> 8000 </a:t>
            </a:r>
            <a:r>
              <a:rPr lang="fr-FR" baseline="0" dirty="0" err="1" smtClean="0"/>
              <a:t>Coordinqtion</a:t>
            </a:r>
            <a:r>
              <a:rPr lang="fr-FR" baseline="0" dirty="0" smtClean="0"/>
              <a:t> and animation of the Association</a:t>
            </a:r>
          </a:p>
          <a:p>
            <a:pPr eaLnBrk="1" hangingPunct="1"/>
            <a:endParaRPr lang="fr-FR" baseline="0" dirty="0" smtClean="0"/>
          </a:p>
          <a:p>
            <a:pPr eaLnBrk="1" hangingPunct="1"/>
            <a:r>
              <a:rPr lang="fr-FR" baseline="0" dirty="0" err="1" smtClean="0"/>
              <a:t>We</a:t>
            </a:r>
            <a:r>
              <a:rPr lang="fr-FR" baseline="0" dirty="0" smtClean="0"/>
              <a:t> report the final </a:t>
            </a:r>
            <a:r>
              <a:rPr lang="fr-FR" baseline="0" dirty="0" err="1" smtClean="0"/>
              <a:t>result</a:t>
            </a:r>
            <a:r>
              <a:rPr lang="fr-FR" baseline="0" dirty="0" smtClean="0"/>
              <a:t> as an </a:t>
            </a:r>
            <a:r>
              <a:rPr lang="fr-FR" baseline="0" dirty="0" err="1" smtClean="0"/>
              <a:t>opening</a:t>
            </a:r>
            <a:r>
              <a:rPr lang="fr-FR" baseline="0" dirty="0" smtClean="0"/>
              <a:t> balance for the </a:t>
            </a:r>
            <a:r>
              <a:rPr lang="fr-FR" baseline="0" dirty="0" err="1" smtClean="0"/>
              <a:t>next</a:t>
            </a:r>
            <a:r>
              <a:rPr lang="fr-FR" baseline="0" dirty="0" smtClean="0"/>
              <a:t> </a:t>
            </a:r>
            <a:r>
              <a:rPr lang="fr-FR" baseline="0" dirty="0" err="1" smtClean="0"/>
              <a:t>year</a:t>
            </a:r>
            <a:r>
              <a:rPr lang="fr-FR" baseline="0" dirty="0" smtClean="0"/>
              <a:t>. </a:t>
            </a:r>
          </a:p>
          <a:p>
            <a:pPr eaLnBrk="1" hangingPunct="1"/>
            <a:endParaRPr lang="fr-FR" baseline="0" dirty="0" smtClean="0"/>
          </a:p>
          <a:p>
            <a:pPr eaLnBrk="1" hangingPunct="1"/>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r>
              <a:rPr lang="fr-FR" dirty="0" smtClean="0"/>
              <a:t>the Association </a:t>
            </a:r>
            <a:r>
              <a:rPr lang="fr-FR" dirty="0" err="1" smtClean="0"/>
              <a:t>is</a:t>
            </a:r>
            <a:r>
              <a:rPr lang="fr-FR" dirty="0" smtClean="0"/>
              <a:t> made up of the </a:t>
            </a:r>
            <a:r>
              <a:rPr lang="fr-FR" dirty="0" err="1" smtClean="0"/>
              <a:t>following</a:t>
            </a:r>
            <a:r>
              <a:rPr lang="fr-FR" dirty="0" smtClean="0"/>
              <a:t> </a:t>
            </a:r>
            <a:r>
              <a:rPr lang="fr-FR" dirty="0" err="1" smtClean="0"/>
              <a:t>categories</a:t>
            </a:r>
            <a:r>
              <a:rPr lang="fr-FR" dirty="0" smtClean="0"/>
              <a:t> of </a:t>
            </a:r>
            <a:r>
              <a:rPr lang="fr-FR" dirty="0" err="1" smtClean="0"/>
              <a:t>members</a:t>
            </a:r>
            <a:r>
              <a:rPr lang="fr-FR" dirty="0" smtClean="0"/>
              <a:t>: </a:t>
            </a:r>
          </a:p>
          <a:p>
            <a:pPr eaLnBrk="1" hangingPunct="1"/>
            <a:r>
              <a:rPr lang="fr-FR" dirty="0" smtClean="0"/>
              <a:t> </a:t>
            </a:r>
            <a:r>
              <a:rPr lang="fr-FR" dirty="0" err="1" smtClean="0"/>
              <a:t>Founding</a:t>
            </a:r>
            <a:r>
              <a:rPr lang="fr-FR" dirty="0" smtClean="0"/>
              <a:t> </a:t>
            </a:r>
            <a:r>
              <a:rPr lang="fr-FR" dirty="0" err="1" smtClean="0"/>
              <a:t>members</a:t>
            </a:r>
            <a:r>
              <a:rPr lang="fr-FR" dirty="0" smtClean="0"/>
              <a:t>; </a:t>
            </a:r>
            <a:r>
              <a:rPr lang="fr-FR" dirty="0" err="1" smtClean="0"/>
              <a:t>Roeland</a:t>
            </a:r>
            <a:r>
              <a:rPr lang="fr-FR" dirty="0" smtClean="0"/>
              <a:t> Van </a:t>
            </a:r>
            <a:r>
              <a:rPr lang="fr-FR" dirty="0" err="1" smtClean="0"/>
              <a:t>Aelst</a:t>
            </a:r>
            <a:r>
              <a:rPr lang="fr-FR" dirty="0" smtClean="0"/>
              <a:t> and Dominique </a:t>
            </a:r>
            <a:r>
              <a:rPr lang="fr-FR" dirty="0" err="1" smtClean="0"/>
              <a:t>Laymand</a:t>
            </a:r>
            <a:r>
              <a:rPr lang="fr-FR" dirty="0" smtClean="0"/>
              <a:t>,</a:t>
            </a:r>
          </a:p>
          <a:p>
            <a:pPr eaLnBrk="1" hangingPunct="1"/>
            <a:r>
              <a:rPr lang="fr-FR" dirty="0" smtClean="0"/>
              <a:t> </a:t>
            </a:r>
          </a:p>
          <a:p>
            <a:pPr eaLnBrk="1" hangingPunct="1"/>
            <a:r>
              <a:rPr lang="fr-FR" dirty="0" err="1" smtClean="0"/>
              <a:t>Benefactor</a:t>
            </a:r>
            <a:r>
              <a:rPr lang="fr-FR" dirty="0" smtClean="0"/>
              <a:t> </a:t>
            </a:r>
            <a:r>
              <a:rPr lang="fr-FR" dirty="0" err="1" smtClean="0"/>
              <a:t>members</a:t>
            </a:r>
            <a:endParaRPr lang="fr-FR" dirty="0" smtClean="0"/>
          </a:p>
          <a:p>
            <a:pPr eaLnBrk="1" hangingPunct="1"/>
            <a:r>
              <a:rPr lang="en-US" sz="1200" b="0" i="0" u="none" strike="noStrike" kern="1200" baseline="0" dirty="0" smtClean="0">
                <a:solidFill>
                  <a:schemeClr val="tx1"/>
                </a:solidFill>
                <a:latin typeface="+mn-lt"/>
                <a:ea typeface="+mn-ea"/>
                <a:cs typeface="+mn-cs"/>
              </a:rPr>
              <a:t>The benefactor members are corporate or individual entrepreneurs whose actions contribute to achieving the purpose and aims of the Association, through payment of a special annual subscription, the amount of which is determined each year by the board of directors or who support the Association by means of donations, subsidies or exceptional contributions to its works. The benefactor members are passive members. The benefactor members have no voting right and do not participate to the general assemblies of the Association nor to its executive bodies. Companies which employ one of the founding members automatically become benefactor members. </a:t>
            </a:r>
          </a:p>
          <a:p>
            <a:pPr eaLnBrk="1" hangingPunct="1"/>
            <a:endParaRPr lang="en-US" sz="1200" b="0" i="0" u="none" strike="noStrike" kern="1200" baseline="0" dirty="0" smtClean="0">
              <a:solidFill>
                <a:schemeClr val="tx1"/>
              </a:solidFill>
              <a:latin typeface="+mn-lt"/>
              <a:ea typeface="+mn-ea"/>
              <a:cs typeface="+mn-cs"/>
            </a:endParaRPr>
          </a:p>
          <a:p>
            <a:pPr eaLnBrk="1" hangingPunct="1"/>
            <a:r>
              <a:rPr lang="fr-FR" dirty="0" smtClean="0"/>
              <a:t> Active </a:t>
            </a:r>
            <a:r>
              <a:rPr lang="fr-FR" dirty="0" err="1" smtClean="0"/>
              <a:t>members</a:t>
            </a:r>
            <a:r>
              <a:rPr lang="fr-FR" dirty="0" smtClean="0"/>
              <a:t>; </a:t>
            </a:r>
          </a:p>
          <a:p>
            <a:pPr eaLnBrk="1" hangingPunct="1"/>
            <a:r>
              <a:rPr lang="fr-FR" dirty="0" smtClean="0"/>
              <a:t>And  </a:t>
            </a:r>
            <a:r>
              <a:rPr lang="fr-FR" dirty="0" err="1" smtClean="0"/>
              <a:t>Honorary</a:t>
            </a:r>
            <a:r>
              <a:rPr lang="fr-FR" dirty="0" smtClean="0"/>
              <a:t> </a:t>
            </a:r>
            <a:r>
              <a:rPr lang="fr-FR" dirty="0" err="1" smtClean="0"/>
              <a:t>members</a:t>
            </a:r>
            <a:endParaRPr lang="fr-FR"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2.4 The active members are individuals who are prepared to demonstrate and implement a positive contribution to the Association’s purpose and to take part in its works and activities, and, in exchange, to enjoy the Association’s services and benefits. The active members shall pay an annual subscription, the amount of which is set each year by the board of directors. PARIS-1-1167029-v3 - 3 - NEW </a:t>
            </a:r>
          </a:p>
          <a:p>
            <a:r>
              <a:rPr lang="en-US" sz="1200" b="0" i="0" u="none" strike="noStrike" kern="1200" baseline="0" dirty="0" smtClean="0">
                <a:solidFill>
                  <a:schemeClr val="tx1"/>
                </a:solidFill>
                <a:latin typeface="+mn-lt"/>
                <a:ea typeface="+mn-ea"/>
                <a:cs typeface="+mn-cs"/>
              </a:rPr>
              <a:t>2.5 The honorary members are nominated by the board of directors or the general meeting, as a result of services rendered to the Association or their particular skill or expertise in the domain of compliance or ethical standards. The honorary members are not obliged to pay an annual subscription. </a:t>
            </a:r>
            <a:endParaRPr lang="fr-FR" dirty="0" smtClean="0"/>
          </a:p>
          <a:p>
            <a:pPr eaLnBrk="1" hangingPunct="1"/>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Messages</a:t>
            </a:r>
          </a:p>
          <a:p>
            <a:endParaRPr lang="fr-FR" dirty="0" smtClean="0"/>
          </a:p>
          <a:p>
            <a:r>
              <a:rPr lang="fr-FR" dirty="0" smtClean="0"/>
              <a:t>1st </a:t>
            </a:r>
            <a:r>
              <a:rPr lang="fr-FR" dirty="0" err="1" smtClean="0"/>
              <a:t>year</a:t>
            </a:r>
            <a:r>
              <a:rPr lang="fr-FR" dirty="0" smtClean="0"/>
              <a:t>, </a:t>
            </a:r>
            <a:r>
              <a:rPr lang="fr-FR" dirty="0" err="1" smtClean="0"/>
              <a:t>mostly</a:t>
            </a:r>
            <a:r>
              <a:rPr lang="fr-FR" dirty="0" smtClean="0"/>
              <a:t> </a:t>
            </a:r>
            <a:r>
              <a:rPr lang="fr-FR" dirty="0" err="1" smtClean="0"/>
              <a:t>paying</a:t>
            </a:r>
            <a:r>
              <a:rPr lang="fr-FR" dirty="0" smtClean="0"/>
              <a:t> </a:t>
            </a:r>
            <a:r>
              <a:rPr lang="fr-FR" dirty="0" err="1" smtClean="0"/>
              <a:t>members</a:t>
            </a:r>
            <a:r>
              <a:rPr lang="fr-FR" dirty="0" smtClean="0"/>
              <a:t> </a:t>
            </a:r>
          </a:p>
          <a:p>
            <a:r>
              <a:rPr lang="fr-FR" dirty="0" smtClean="0"/>
              <a:t>Agreement</a:t>
            </a:r>
            <a:r>
              <a:rPr lang="fr-FR" baseline="0" dirty="0" smtClean="0"/>
              <a:t> </a:t>
            </a:r>
            <a:r>
              <a:rPr lang="fr-FR" baseline="0" dirty="0" err="1" smtClean="0"/>
              <a:t>that</a:t>
            </a:r>
            <a:r>
              <a:rPr lang="fr-FR" baseline="0" dirty="0" smtClean="0"/>
              <a:t> </a:t>
            </a:r>
            <a:r>
              <a:rPr lang="fr-FR" baseline="0" dirty="0" err="1" smtClean="0"/>
              <a:t>starting</a:t>
            </a:r>
            <a:r>
              <a:rPr lang="fr-FR" baseline="0" dirty="0" smtClean="0"/>
              <a:t> 1st of </a:t>
            </a:r>
            <a:r>
              <a:rPr lang="fr-FR" baseline="0" dirty="0" err="1" smtClean="0"/>
              <a:t>June</a:t>
            </a:r>
            <a:r>
              <a:rPr lang="fr-FR" baseline="0" dirty="0" smtClean="0"/>
              <a:t> 2012, new </a:t>
            </a:r>
            <a:r>
              <a:rPr lang="fr-FR" baseline="0" dirty="0" err="1" smtClean="0"/>
              <a:t>members</a:t>
            </a:r>
            <a:r>
              <a:rPr lang="fr-FR" baseline="0" dirty="0" smtClean="0"/>
              <a:t> </a:t>
            </a:r>
            <a:r>
              <a:rPr lang="fr-FR" baseline="0" dirty="0" err="1" smtClean="0"/>
              <a:t>would</a:t>
            </a:r>
            <a:r>
              <a:rPr lang="fr-FR" baseline="0" dirty="0" smtClean="0"/>
              <a:t> have </a:t>
            </a:r>
            <a:r>
              <a:rPr lang="fr-FR" baseline="0" dirty="0" err="1" smtClean="0"/>
              <a:t>their</a:t>
            </a:r>
            <a:r>
              <a:rPr lang="fr-FR" baseline="0" dirty="0" smtClean="0"/>
              <a:t> </a:t>
            </a:r>
            <a:r>
              <a:rPr lang="fr-FR" baseline="0" dirty="0" err="1" smtClean="0"/>
              <a:t>membership</a:t>
            </a:r>
            <a:r>
              <a:rPr lang="fr-FR" baseline="0" dirty="0" smtClean="0"/>
              <a:t> </a:t>
            </a:r>
            <a:r>
              <a:rPr lang="fr-FR" baseline="0" dirty="0" err="1" smtClean="0"/>
              <a:t>applying</a:t>
            </a:r>
            <a:r>
              <a:rPr lang="fr-FR" baseline="0" dirty="0" smtClean="0"/>
              <a:t> to 2102 and 2013</a:t>
            </a:r>
          </a:p>
          <a:p>
            <a:endParaRPr lang="fr-FR" baseline="0" dirty="0" smtClean="0"/>
          </a:p>
          <a:p>
            <a:r>
              <a:rPr lang="fr-FR" baseline="0" dirty="0" smtClean="0"/>
              <a:t>2</a:t>
            </a:r>
            <a:r>
              <a:rPr lang="fr-FR" baseline="30000" dirty="0" smtClean="0"/>
              <a:t>nd</a:t>
            </a:r>
            <a:r>
              <a:rPr lang="fr-FR" baseline="0" dirty="0" smtClean="0"/>
              <a:t> </a:t>
            </a:r>
            <a:r>
              <a:rPr lang="fr-FR" baseline="0" dirty="0" err="1" smtClean="0"/>
              <a:t>year</a:t>
            </a:r>
            <a:r>
              <a:rPr lang="fr-FR" baseline="0" dirty="0" smtClean="0"/>
              <a:t> : </a:t>
            </a:r>
            <a:r>
              <a:rPr lang="fr-FR" baseline="0" dirty="0" err="1" smtClean="0"/>
              <a:t>this</a:t>
            </a:r>
            <a:r>
              <a:rPr lang="fr-FR" baseline="0" dirty="0" smtClean="0"/>
              <a:t> </a:t>
            </a:r>
            <a:r>
              <a:rPr lang="fr-FR" baseline="0" dirty="0" err="1" smtClean="0"/>
              <a:t>explains</a:t>
            </a:r>
            <a:r>
              <a:rPr lang="fr-FR" baseline="0" dirty="0" smtClean="0"/>
              <a:t> the new structure , </a:t>
            </a:r>
            <a:r>
              <a:rPr lang="fr-FR" baseline="0" dirty="0" err="1" smtClean="0"/>
              <a:t>including</a:t>
            </a:r>
            <a:r>
              <a:rPr lang="fr-FR" baseline="0" dirty="0" smtClean="0"/>
              <a:t> </a:t>
            </a:r>
            <a:r>
              <a:rPr lang="fr-FR" baseline="0" dirty="0" err="1" smtClean="0"/>
              <a:t>almost</a:t>
            </a:r>
            <a:r>
              <a:rPr lang="fr-FR" baseline="0" dirty="0" smtClean="0"/>
              <a:t> </a:t>
            </a:r>
            <a:r>
              <a:rPr lang="fr-FR" baseline="0" dirty="0" err="1" smtClean="0"/>
              <a:t>half</a:t>
            </a:r>
            <a:r>
              <a:rPr lang="fr-FR" baseline="0" dirty="0" smtClean="0"/>
              <a:t> of the </a:t>
            </a:r>
            <a:r>
              <a:rPr lang="fr-FR" baseline="0" dirty="0" err="1" smtClean="0"/>
              <a:t>members</a:t>
            </a:r>
            <a:r>
              <a:rPr lang="fr-FR" baseline="0" dirty="0" smtClean="0"/>
              <a:t> are non </a:t>
            </a:r>
            <a:r>
              <a:rPr lang="fr-FR" baseline="0" dirty="0" err="1" smtClean="0"/>
              <a:t>paying</a:t>
            </a:r>
            <a:r>
              <a:rPr lang="fr-FR" baseline="0" dirty="0" smtClean="0"/>
              <a:t> </a:t>
            </a:r>
            <a:r>
              <a:rPr lang="fr-FR" baseline="0" dirty="0" err="1" smtClean="0"/>
              <a:t>this</a:t>
            </a:r>
            <a:r>
              <a:rPr lang="fr-FR" baseline="0" dirty="0" smtClean="0"/>
              <a:t> </a:t>
            </a:r>
            <a:r>
              <a:rPr lang="fr-FR" baseline="0" dirty="0" err="1" smtClean="0"/>
              <a:t>year</a:t>
            </a:r>
            <a:r>
              <a:rPr lang="fr-FR" baseline="0" dirty="0" smtClean="0"/>
              <a:t>. </a:t>
            </a:r>
          </a:p>
          <a:p>
            <a:endParaRPr lang="fr-FR" baseline="0" dirty="0" smtClean="0"/>
          </a:p>
          <a:p>
            <a:r>
              <a:rPr lang="fr-FR" baseline="0" dirty="0" smtClean="0"/>
              <a:t>This </a:t>
            </a:r>
            <a:r>
              <a:rPr lang="fr-FR" baseline="0" dirty="0" err="1" smtClean="0"/>
              <a:t>was</a:t>
            </a:r>
            <a:r>
              <a:rPr lang="fr-FR" baseline="0" dirty="0" smtClean="0"/>
              <a:t> </a:t>
            </a:r>
            <a:r>
              <a:rPr lang="fr-FR" baseline="0" dirty="0" err="1" smtClean="0"/>
              <a:t>compensated</a:t>
            </a:r>
            <a:r>
              <a:rPr lang="fr-FR" baseline="0" dirty="0" smtClean="0"/>
              <a:t> by new </a:t>
            </a:r>
            <a:r>
              <a:rPr lang="fr-FR" baseline="0" dirty="0" err="1" smtClean="0"/>
              <a:t>addtional</a:t>
            </a:r>
            <a:r>
              <a:rPr lang="fr-FR" baseline="0" dirty="0" smtClean="0"/>
              <a:t> </a:t>
            </a:r>
            <a:r>
              <a:rPr lang="fr-FR" baseline="0" dirty="0" err="1" smtClean="0"/>
              <a:t>members</a:t>
            </a:r>
            <a:r>
              <a:rPr lang="fr-FR" baseline="0" dirty="0" smtClean="0"/>
              <a:t> and the </a:t>
            </a:r>
            <a:r>
              <a:rPr lang="fr-FR" baseline="0" dirty="0" err="1" smtClean="0"/>
              <a:t>savings</a:t>
            </a:r>
            <a:r>
              <a:rPr lang="fr-FR" baseline="0" dirty="0" smtClean="0"/>
              <a:t> made in 2012. </a:t>
            </a:r>
            <a:r>
              <a:rPr lang="fr-FR" baseline="0" dirty="0" err="1" smtClean="0"/>
              <a:t>Also</a:t>
            </a:r>
            <a:r>
              <a:rPr lang="fr-FR" baseline="0" dirty="0" smtClean="0"/>
              <a:t>, </a:t>
            </a:r>
            <a:r>
              <a:rPr lang="fr-FR" baseline="0" dirty="0" err="1" smtClean="0"/>
              <a:t>we</a:t>
            </a:r>
            <a:r>
              <a:rPr lang="fr-FR" baseline="0" dirty="0" smtClean="0"/>
              <a:t> </a:t>
            </a:r>
            <a:r>
              <a:rPr lang="fr-FR" baseline="0" dirty="0" err="1" smtClean="0"/>
              <a:t>expect</a:t>
            </a:r>
            <a:r>
              <a:rPr lang="fr-FR" baseline="0" dirty="0" smtClean="0"/>
              <a:t> more </a:t>
            </a:r>
            <a:r>
              <a:rPr lang="fr-FR" baseline="0" dirty="0" err="1" smtClean="0"/>
              <a:t>members</a:t>
            </a:r>
            <a:r>
              <a:rPr lang="fr-FR" baseline="0" dirty="0" smtClean="0"/>
              <a:t> to </a:t>
            </a:r>
            <a:r>
              <a:rPr lang="fr-FR" baseline="0" dirty="0" err="1" smtClean="0"/>
              <a:t>join</a:t>
            </a:r>
            <a:r>
              <a:rPr lang="fr-FR" baseline="0" dirty="0" smtClean="0"/>
              <a:t> in the </a:t>
            </a:r>
            <a:r>
              <a:rPr lang="fr-FR" baseline="0" dirty="0" err="1" smtClean="0"/>
              <a:t>coming</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Message : </a:t>
            </a:r>
          </a:p>
          <a:p>
            <a:endParaRPr lang="fr-FR" dirty="0" smtClean="0"/>
          </a:p>
          <a:p>
            <a:r>
              <a:rPr lang="fr-FR" dirty="0" err="1" smtClean="0"/>
              <a:t>Creation</a:t>
            </a:r>
            <a:r>
              <a:rPr lang="fr-FR" dirty="0" smtClean="0"/>
              <a:t> </a:t>
            </a:r>
            <a:r>
              <a:rPr lang="fr-FR" dirty="0" err="1" smtClean="0"/>
              <a:t>with</a:t>
            </a:r>
            <a:r>
              <a:rPr lang="fr-FR" dirty="0" smtClean="0"/>
              <a:t> </a:t>
            </a:r>
            <a:r>
              <a:rPr lang="fr-FR" dirty="0" err="1" smtClean="0"/>
              <a:t>solid</a:t>
            </a:r>
            <a:r>
              <a:rPr lang="fr-FR" dirty="0" smtClean="0"/>
              <a:t> </a:t>
            </a:r>
            <a:r>
              <a:rPr lang="fr-FR" dirty="0" err="1" smtClean="0"/>
              <a:t>foundation</a:t>
            </a:r>
            <a:r>
              <a:rPr lang="fr-FR" dirty="0" smtClean="0"/>
              <a:t>  2012</a:t>
            </a:r>
          </a:p>
          <a:p>
            <a:endParaRPr lang="fr-FR" dirty="0" smtClean="0"/>
          </a:p>
          <a:p>
            <a:r>
              <a:rPr lang="fr-FR" dirty="0" err="1" smtClean="0"/>
              <a:t>Diversity</a:t>
            </a:r>
            <a:r>
              <a:rPr lang="fr-FR" dirty="0" smtClean="0"/>
              <a:t> of 2013, </a:t>
            </a:r>
            <a:r>
              <a:rPr lang="fr-FR" dirty="0" err="1" smtClean="0"/>
              <a:t>opening</a:t>
            </a:r>
            <a:r>
              <a:rPr lang="fr-FR" dirty="0" smtClean="0"/>
              <a:t> to more International </a:t>
            </a:r>
            <a:r>
              <a:rPr lang="fr-FR" dirty="0" err="1" smtClean="0"/>
              <a:t>members</a:t>
            </a:r>
            <a:r>
              <a:rPr lang="fr-FR" dirty="0" smtClean="0"/>
              <a:t> </a:t>
            </a:r>
            <a:r>
              <a:rPr lang="fr-FR" dirty="0" err="1" smtClean="0"/>
              <a:t>outside</a:t>
            </a:r>
            <a:r>
              <a:rPr lang="fr-FR" baseline="0" dirty="0" smtClean="0"/>
              <a:t> Europe, and </a:t>
            </a:r>
            <a:r>
              <a:rPr lang="fr-FR" baseline="0" dirty="0" err="1" smtClean="0"/>
              <a:t>smaller</a:t>
            </a:r>
            <a:r>
              <a:rPr lang="fr-FR" baseline="0" dirty="0" smtClean="0"/>
              <a:t> </a:t>
            </a:r>
            <a:r>
              <a:rPr lang="fr-FR" baseline="0" dirty="0" err="1" smtClean="0"/>
              <a:t>companies</a:t>
            </a:r>
            <a:r>
              <a:rPr lang="fr-FR" baseline="0" dirty="0" smtClean="0"/>
              <a:t>, </a:t>
            </a:r>
            <a:r>
              <a:rPr lang="fr-FR" baseline="0" dirty="0" err="1" smtClean="0"/>
              <a:t>Orthopedics</a:t>
            </a:r>
            <a:r>
              <a:rPr lang="fr-FR" baseline="0" dirty="0" smtClean="0"/>
              <a:t>, </a:t>
            </a:r>
            <a:r>
              <a:rPr lang="fr-FR" baseline="0" dirty="0" err="1" smtClean="0"/>
              <a:t>Medical</a:t>
            </a:r>
            <a:r>
              <a:rPr lang="fr-FR" baseline="0" dirty="0" smtClean="0"/>
              <a:t> </a:t>
            </a:r>
            <a:r>
              <a:rPr lang="fr-FR" baseline="0" dirty="0" err="1" smtClean="0"/>
              <a:t>Devices</a:t>
            </a:r>
            <a:endParaRPr lang="fr-FR" dirty="0"/>
          </a:p>
        </p:txBody>
      </p:sp>
      <p:sp>
        <p:nvSpPr>
          <p:cNvPr id="4" name="Espace réservé du numéro de diapositive 3"/>
          <p:cNvSpPr>
            <a:spLocks noGrp="1"/>
          </p:cNvSpPr>
          <p:nvPr>
            <p:ph type="sldNum" sz="quarter" idx="10"/>
          </p:nvPr>
        </p:nvSpPr>
        <p:spPr/>
        <p:txBody>
          <a:bodyPr/>
          <a:lstStyle/>
          <a:p>
            <a:fld id="{29B14FC2-D93E-9B45-A7B8-2AE682B94A89}"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1328738" y="1295400"/>
            <a:ext cx="6486525" cy="3152775"/>
          </a:xfrm>
          <a:prstGeom prst="rect">
            <a:avLst/>
          </a:prstGeom>
          <a:noFill/>
          <a:ln w="3175">
            <a:solidFill>
              <a:schemeClr val="bg1"/>
            </a:solidFill>
            <a:miter lim="800000"/>
            <a:headEnd/>
            <a:tailEnd/>
          </a:ln>
          <a:effectLst>
            <a:outerShdw blurRad="63500" sx="100500" sy="100500" algn="ctr" rotWithShape="0">
              <a:srgbClr val="000000">
                <a:alpha val="50000"/>
              </a:srgbClr>
            </a:outerShdw>
          </a:effectLst>
        </p:spPr>
        <p:txBody>
          <a:bodyPr>
            <a:prstTxWarp prst="textNoShape">
              <a:avLst/>
            </a:prstTxWarp>
          </a:bodyPr>
          <a:lstStyle/>
          <a:p>
            <a:pPr>
              <a:spcBef>
                <a:spcPts val="2000"/>
              </a:spcBef>
              <a:buClr>
                <a:srgbClr val="6FB7D7"/>
              </a:buClr>
              <a:buSzPct val="110000"/>
              <a:buFont typeface="Wingdings 2" pitchFamily="-105" charset="2"/>
              <a:buNone/>
            </a:pPr>
            <a:endParaRPr lang="en-US" sz="3200">
              <a:solidFill>
                <a:srgbClr val="595959"/>
              </a:solidFill>
              <a:latin typeface="News Gothic MT" pitchFamily="-105"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5" name="Date Placeholder 3"/>
          <p:cNvSpPr>
            <a:spLocks noGrp="1"/>
          </p:cNvSpPr>
          <p:nvPr>
            <p:ph type="dt" sz="half" idx="10"/>
          </p:nvPr>
        </p:nvSpPr>
        <p:spPr/>
        <p:txBody>
          <a:bodyPr/>
          <a:lstStyle>
            <a:lvl1pPr>
              <a:defRPr/>
            </a:lvl1pPr>
          </a:lstStyle>
          <a:p>
            <a:fld id="{7BC999F4-F226-3245-88F3-3C00A3CF87D8}" type="datetime1">
              <a:rPr lang="fr-FR"/>
              <a:pPr/>
              <a:t>25/09/2013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6F337A4F-4C7F-AA48-B3F7-148FCE2786DF}"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noProof="0"/>
          </a:p>
        </p:txBody>
      </p:sp>
      <p:sp>
        <p:nvSpPr>
          <p:cNvPr id="5" name="Date Placeholder 3"/>
          <p:cNvSpPr>
            <a:spLocks noGrp="1"/>
          </p:cNvSpPr>
          <p:nvPr>
            <p:ph type="dt" sz="half" idx="10"/>
          </p:nvPr>
        </p:nvSpPr>
        <p:spPr/>
        <p:txBody>
          <a:bodyPr/>
          <a:lstStyle>
            <a:lvl1pPr>
              <a:defRPr/>
            </a:lvl1pPr>
          </a:lstStyle>
          <a:p>
            <a:fld id="{A435584E-B438-4841-964E-BEC320C77182}" type="datetime1">
              <a:rPr lang="fr-FR"/>
              <a:pPr/>
              <a:t>25/09/2013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B5EDEB00-E6B1-D84E-8ABA-47682983D006}"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06BDC5D6-C77B-5740-B53C-0CBC3C321EB4}" type="datetime1">
              <a:rPr lang="fr-FR"/>
              <a:pPr/>
              <a:t>25/09/2013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6994C399-E5A4-4048-A5A6-77BDA76DB53A}" type="slidenum">
              <a:rPr lang="fr-F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A5F29C46-BABB-554F-A384-62B52CF6DCE0}" type="datetime1">
              <a:rPr lang="fr-FR"/>
              <a:pPr/>
              <a:t>25/09/2013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D9271525-2BCE-FE42-A081-F1E85AA56D4D}"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lvl1pPr>
              <a:defRPr/>
            </a:lvl1pPr>
          </a:lstStyle>
          <a:p>
            <a:fld id="{2B6B5616-E463-2D49-A613-09C67C02BFC0}" type="datetime1">
              <a:rPr lang="fr-FR"/>
              <a:pPr/>
              <a:t>25/09/2013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A012A222-63F0-824B-89C2-EC5BF10BDBE8}"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noProof="0"/>
          </a:p>
        </p:txBody>
      </p:sp>
      <p:sp>
        <p:nvSpPr>
          <p:cNvPr id="5" name="Date Placeholder 3"/>
          <p:cNvSpPr>
            <a:spLocks noGrp="1"/>
          </p:cNvSpPr>
          <p:nvPr>
            <p:ph type="dt" sz="half" idx="14"/>
          </p:nvPr>
        </p:nvSpPr>
        <p:spPr/>
        <p:txBody>
          <a:bodyPr/>
          <a:lstStyle>
            <a:lvl1pPr>
              <a:defRPr/>
            </a:lvl1pPr>
          </a:lstStyle>
          <a:p>
            <a:fld id="{636EAC1A-64C0-5F4C-8251-177DDF7C56DB}" type="datetime1">
              <a:rPr lang="fr-FR"/>
              <a:pPr/>
              <a:t>25/09/2013</a:t>
            </a:fld>
            <a:endParaRPr lang="fr-FR"/>
          </a:p>
        </p:txBody>
      </p:sp>
      <p:sp>
        <p:nvSpPr>
          <p:cNvPr id="6" name="Footer Placeholder 4"/>
          <p:cNvSpPr>
            <a:spLocks noGrp="1"/>
          </p:cNvSpPr>
          <p:nvPr>
            <p:ph type="ftr" sz="quarter" idx="15"/>
          </p:nvPr>
        </p:nvSpPr>
        <p:spPr/>
        <p:txBody>
          <a:bodyPr/>
          <a:lstStyle>
            <a:lvl1pPr>
              <a:defRPr/>
            </a:lvl1pPr>
          </a:lstStyle>
          <a:p>
            <a:pPr>
              <a:defRPr/>
            </a:pPr>
            <a:endParaRPr lang="fr-FR"/>
          </a:p>
        </p:txBody>
      </p:sp>
      <p:sp>
        <p:nvSpPr>
          <p:cNvPr id="7" name="Slide Number Placeholder 5"/>
          <p:cNvSpPr>
            <a:spLocks noGrp="1"/>
          </p:cNvSpPr>
          <p:nvPr>
            <p:ph type="sldNum" sz="quarter" idx="16"/>
          </p:nvPr>
        </p:nvSpPr>
        <p:spPr/>
        <p:txBody>
          <a:bodyPr/>
          <a:lstStyle>
            <a:lvl1pPr>
              <a:defRPr/>
            </a:lvl1pPr>
          </a:lstStyle>
          <a:p>
            <a:fld id="{8257FF06-0AAD-CE41-A785-43C0DD775F52}"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fld id="{3CCE3B09-6B9C-6A4A-ACAC-4B944683C591}" type="datetime1">
              <a:rPr lang="fr-FR"/>
              <a:pPr/>
              <a:t>25/09/2013</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2DC366B8-BB6B-B240-AFE6-F52076731D6E}"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3"/>
          <p:cNvSpPr>
            <a:spLocks noGrp="1"/>
          </p:cNvSpPr>
          <p:nvPr>
            <p:ph type="dt" sz="half" idx="10"/>
          </p:nvPr>
        </p:nvSpPr>
        <p:spPr/>
        <p:txBody>
          <a:bodyPr/>
          <a:lstStyle>
            <a:lvl1pPr>
              <a:defRPr/>
            </a:lvl1pPr>
          </a:lstStyle>
          <a:p>
            <a:fld id="{2CE18A48-7198-0A4C-8A3A-95083871FF02}" type="datetime1">
              <a:rPr lang="fr-FR"/>
              <a:pPr/>
              <a:t>25/09/2013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7960256C-25B5-8649-A324-4445FAB62AE2}"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3"/>
          <p:cNvSpPr>
            <a:spLocks noGrp="1"/>
          </p:cNvSpPr>
          <p:nvPr>
            <p:ph type="dt" sz="half" idx="10"/>
          </p:nvPr>
        </p:nvSpPr>
        <p:spPr/>
        <p:txBody>
          <a:bodyPr/>
          <a:lstStyle>
            <a:lvl1pPr>
              <a:defRPr/>
            </a:lvl1pPr>
          </a:lstStyle>
          <a:p>
            <a:fld id="{2065ED4D-37CE-1B46-B2EF-518D0FDCEC1D}" type="datetime1">
              <a:rPr lang="fr-FR"/>
              <a:pPr/>
              <a:t>25/09/2013</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fld id="{ABD13036-B153-5D4A-A42A-6C76825FD4B9}"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3"/>
          <p:cNvSpPr>
            <a:spLocks noGrp="1"/>
          </p:cNvSpPr>
          <p:nvPr>
            <p:ph type="dt" sz="half" idx="10"/>
          </p:nvPr>
        </p:nvSpPr>
        <p:spPr/>
        <p:txBody>
          <a:bodyPr/>
          <a:lstStyle>
            <a:lvl1pPr>
              <a:defRPr/>
            </a:lvl1pPr>
          </a:lstStyle>
          <a:p>
            <a:fld id="{9B05C86C-B42E-B146-8F92-60D443A7E47E}" type="datetime1">
              <a:rPr lang="fr-FR"/>
              <a:pPr/>
              <a:t>25/09/2013</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fld id="{705B3084-6052-094A-9EE7-6924D06B9B79}"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DA5457C-584C-4A4F-94C0-38DD7AA42369}" type="datetime1">
              <a:rPr lang="fr-FR"/>
              <a:pPr/>
              <a:t>25/09/2013</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fld id="{DA7BB169-C779-0643-86B1-66D47780FCB1}"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65486D4C-5EB1-F149-A55B-1F6D6CFBE3B2}" type="datetime1">
              <a:rPr lang="fr-FR"/>
              <a:pPr/>
              <a:t>25/09/2013</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3B1EEBC0-AC8F-634B-9BAA-5817BFC034BD}"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et modifiez le titre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8C1FE986-1AEB-FD4C-A16E-FB6ACD64CA13}" type="datetime1">
              <a:rPr lang="fr-FR"/>
              <a:pPr/>
              <a:t>25/09/2013</a:t>
            </a:fld>
            <a:endParaRPr lang="fr-F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Arial" pitchFamily="26" charset="0"/>
                <a:ea typeface="ＭＳ Ｐゴシック" pitchFamily="26" charset="-128"/>
                <a:cs typeface="ＭＳ Ｐゴシック" pitchFamily="26" charset="-128"/>
              </a:defRPr>
            </a:lvl1pPr>
          </a:lstStyle>
          <a:p>
            <a:pPr>
              <a:defRPr/>
            </a:pPr>
            <a:endParaRPr lang="fr-F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fld id="{3D3E54BC-E2DB-8144-B548-E78AEBD590A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pitchFamily="26" charset="-128"/>
          <a:cs typeface="ＭＳ Ｐゴシック" pitchFamily="26" charset="-128"/>
        </a:defRPr>
      </a:lvl1pPr>
      <a:lvl2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2pPr>
      <a:lvl3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3pPr>
      <a:lvl4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4pPr>
      <a:lvl5pPr algn="ctr" rtl="0" eaLnBrk="0" fontAlgn="base" hangingPunct="0">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5pPr>
      <a:lvl6pPr marL="4572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6pPr>
      <a:lvl7pPr marL="9144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7pPr>
      <a:lvl8pPr marL="13716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8pPr>
      <a:lvl9pPr marL="1828800" algn="ctr" rtl="0" fontAlgn="base">
        <a:spcBef>
          <a:spcPct val="0"/>
        </a:spcBef>
        <a:spcAft>
          <a:spcPct val="0"/>
        </a:spcAft>
        <a:defRPr sz="4600">
          <a:solidFill>
            <a:schemeClr val="accent1"/>
          </a:solidFill>
          <a:latin typeface="News Gothic MT" pitchFamily="26" charset="0"/>
          <a:ea typeface="ＭＳ Ｐゴシック" pitchFamily="26" charset="-128"/>
          <a:cs typeface="ＭＳ Ｐゴシック" pitchFamily="26"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105" charset="2"/>
        <a:buChar char=""/>
        <a:defRPr sz="2400" kern="1200">
          <a:solidFill>
            <a:srgbClr val="595959"/>
          </a:solidFill>
          <a:latin typeface="+mn-lt"/>
          <a:ea typeface="ＭＳ Ｐゴシック" pitchFamily="26" charset="-128"/>
          <a:cs typeface="ＭＳ Ｐゴシック" pitchFamily="26" charset="-128"/>
        </a:defRPr>
      </a:lvl1pPr>
      <a:lvl2pPr marL="685800" indent="-336550" algn="l" rtl="0" eaLnBrk="0" fontAlgn="base" hangingPunct="0">
        <a:spcBef>
          <a:spcPts val="600"/>
        </a:spcBef>
        <a:spcAft>
          <a:spcPct val="0"/>
        </a:spcAft>
        <a:buClr>
          <a:srgbClr val="215D77"/>
        </a:buClr>
        <a:buSzPct val="110000"/>
        <a:buFont typeface="Wingdings 2" pitchFamily="-105" charset="2"/>
        <a:buChar char=""/>
        <a:defRPr sz="2200" kern="1200">
          <a:solidFill>
            <a:srgbClr val="595959"/>
          </a:solidFill>
          <a:latin typeface="+mn-lt"/>
          <a:ea typeface="ＭＳ Ｐゴシック" pitchFamily="26" charset="-128"/>
          <a:cs typeface="+mn-cs"/>
        </a:defRPr>
      </a:lvl2pPr>
      <a:lvl3pPr marL="968375" indent="-282575" algn="l" rtl="0" eaLnBrk="0" fontAlgn="base" hangingPunct="0">
        <a:spcBef>
          <a:spcPts val="600"/>
        </a:spcBef>
        <a:spcAft>
          <a:spcPct val="0"/>
        </a:spcAft>
        <a:buClr>
          <a:srgbClr val="6FB7D7"/>
        </a:buClr>
        <a:buSzPct val="110000"/>
        <a:buFont typeface="Wingdings 2" pitchFamily="-105" charset="2"/>
        <a:buChar char=""/>
        <a:defRPr sz="2000" kern="1200">
          <a:solidFill>
            <a:srgbClr val="595959"/>
          </a:solidFill>
          <a:latin typeface="+mn-lt"/>
          <a:ea typeface="ＭＳ Ｐゴシック" pitchFamily="26" charset="-128"/>
          <a:cs typeface="+mn-cs"/>
        </a:defRPr>
      </a:lvl3pPr>
      <a:lvl4pPr marL="1263650" indent="-295275" algn="l" rtl="0" eaLnBrk="0" fontAlgn="base" hangingPunct="0">
        <a:spcBef>
          <a:spcPts val="600"/>
        </a:spcBef>
        <a:spcAft>
          <a:spcPct val="0"/>
        </a:spcAft>
        <a:buClr>
          <a:srgbClr val="215D77"/>
        </a:buClr>
        <a:buSzPct val="110000"/>
        <a:buFont typeface="Wingdings 2" pitchFamily="-105" charset="2"/>
        <a:buChar char=""/>
        <a:defRPr kern="1200">
          <a:solidFill>
            <a:srgbClr val="595959"/>
          </a:solidFill>
          <a:latin typeface="+mn-lt"/>
          <a:ea typeface="ＭＳ Ｐゴシック" pitchFamily="26" charset="-128"/>
          <a:cs typeface="+mn-cs"/>
        </a:defRPr>
      </a:lvl4pPr>
      <a:lvl5pPr marL="1546225" indent="-282575" algn="l" rtl="0" eaLnBrk="0" fontAlgn="base" hangingPunct="0">
        <a:spcBef>
          <a:spcPts val="600"/>
        </a:spcBef>
        <a:spcAft>
          <a:spcPct val="0"/>
        </a:spcAft>
        <a:buClr>
          <a:srgbClr val="6FB7D7"/>
        </a:buClr>
        <a:buSzPct val="110000"/>
        <a:buFont typeface="Wingdings 2" pitchFamily="-105" charset="2"/>
        <a:buChar char=""/>
        <a:defRPr kern="1200">
          <a:solidFill>
            <a:srgbClr val="595959"/>
          </a:solidFill>
          <a:latin typeface="+mn-lt"/>
          <a:ea typeface="ＭＳ Ｐゴシック" pitchFamily="2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r 5"/>
          <p:cNvGrpSpPr>
            <a:grpSpLocks/>
          </p:cNvGrpSpPr>
          <p:nvPr/>
        </p:nvGrpSpPr>
        <p:grpSpPr bwMode="auto">
          <a:xfrm>
            <a:off x="152400" y="228600"/>
            <a:ext cx="1981200" cy="457200"/>
            <a:chOff x="2133600" y="3019425"/>
            <a:chExt cx="4064000" cy="825500"/>
          </a:xfrm>
        </p:grpSpPr>
        <p:pic>
          <p:nvPicPr>
            <p:cNvPr id="3080" name="Image 3"/>
            <p:cNvPicPr>
              <a:picLocks noChangeAspect="1"/>
            </p:cNvPicPr>
            <p:nvPr/>
          </p:nvPicPr>
          <p:blipFill>
            <a:blip r:embed="rId2"/>
            <a:srcRect/>
            <a:stretch>
              <a:fillRect/>
            </a:stretch>
          </p:blipFill>
          <p:spPr bwMode="auto">
            <a:xfrm>
              <a:off x="2946400" y="3019425"/>
              <a:ext cx="3251200" cy="825500"/>
            </a:xfrm>
            <a:prstGeom prst="rect">
              <a:avLst/>
            </a:prstGeom>
            <a:noFill/>
            <a:ln w="9525">
              <a:noFill/>
              <a:miter lim="800000"/>
              <a:headEnd/>
              <a:tailEnd/>
            </a:ln>
          </p:spPr>
        </p:pic>
        <p:pic>
          <p:nvPicPr>
            <p:cNvPr id="3081" name="Image 4"/>
            <p:cNvPicPr>
              <a:picLocks noChangeAspect="1"/>
            </p:cNvPicPr>
            <p:nvPr/>
          </p:nvPicPr>
          <p:blipFill>
            <a:blip r:embed="rId3"/>
            <a:srcRect/>
            <a:stretch>
              <a:fillRect/>
            </a:stretch>
          </p:blipFill>
          <p:spPr bwMode="auto">
            <a:xfrm>
              <a:off x="2133600" y="3032125"/>
              <a:ext cx="762000" cy="800100"/>
            </a:xfrm>
            <a:prstGeom prst="rect">
              <a:avLst/>
            </a:prstGeom>
            <a:noFill/>
            <a:ln w="9525">
              <a:noFill/>
              <a:miter lim="800000"/>
              <a:headEnd/>
              <a:tailEnd/>
            </a:ln>
          </p:spPr>
        </p:pic>
      </p:grpSp>
      <p:sp>
        <p:nvSpPr>
          <p:cNvPr id="3075" name="Titre 7"/>
          <p:cNvSpPr>
            <a:spLocks noGrp="1"/>
          </p:cNvSpPr>
          <p:nvPr>
            <p:ph type="ctrTitle"/>
          </p:nvPr>
        </p:nvSpPr>
        <p:spPr>
          <a:xfrm>
            <a:off x="363538" y="3352800"/>
            <a:ext cx="8416925" cy="1470025"/>
          </a:xfrm>
        </p:spPr>
        <p:txBody>
          <a:bodyPr/>
          <a:lstStyle/>
          <a:p>
            <a:pPr eaLnBrk="1" hangingPunct="1"/>
            <a:r>
              <a:rPr lang="en-US">
                <a:ea typeface="ＭＳ Ｐゴシック" pitchFamily="-105" charset="-128"/>
                <a:cs typeface="ＭＳ Ｐゴシック" pitchFamily="-105" charset="-128"/>
              </a:rPr>
              <a:t>Treasurer</a:t>
            </a:r>
            <a:r>
              <a:rPr lang="fr-FR">
                <a:ea typeface="ＭＳ Ｐゴシック" pitchFamily="-105" charset="-128"/>
                <a:cs typeface="ＭＳ Ｐゴシック" pitchFamily="-105" charset="-128"/>
              </a:rPr>
              <a:t> update</a:t>
            </a:r>
          </a:p>
        </p:txBody>
      </p:sp>
      <p:sp>
        <p:nvSpPr>
          <p:cNvPr id="3076" name="Sous-titre 8"/>
          <p:cNvSpPr>
            <a:spLocks noGrp="1"/>
          </p:cNvSpPr>
          <p:nvPr>
            <p:ph type="subTitle" idx="1"/>
          </p:nvPr>
        </p:nvSpPr>
        <p:spPr>
          <a:xfrm>
            <a:off x="363538" y="4770438"/>
            <a:ext cx="8416925" cy="973137"/>
          </a:xfrm>
        </p:spPr>
        <p:txBody>
          <a:bodyPr>
            <a:normAutofit lnSpcReduction="10000"/>
          </a:bodyPr>
          <a:lstStyle/>
          <a:p>
            <a:pPr eaLnBrk="1" hangingPunct="1"/>
            <a:r>
              <a:rPr lang="fr-FR" b="1" dirty="0">
                <a:solidFill>
                  <a:schemeClr val="tx1"/>
                </a:solidFill>
                <a:ea typeface="ＭＳ Ｐゴシック" pitchFamily="-105" charset="-128"/>
                <a:cs typeface="ＭＳ Ｐゴシック" pitchFamily="-105" charset="-128"/>
              </a:rPr>
              <a:t>ETHICS </a:t>
            </a:r>
            <a:r>
              <a:rPr lang="fr-FR" b="1" dirty="0" err="1">
                <a:solidFill>
                  <a:schemeClr val="tx1"/>
                </a:solidFill>
                <a:ea typeface="ＭＳ Ｐゴシック" pitchFamily="-105" charset="-128"/>
                <a:cs typeface="ＭＳ Ｐゴシック" pitchFamily="-105" charset="-128"/>
              </a:rPr>
              <a:t>Strategic</a:t>
            </a:r>
            <a:r>
              <a:rPr lang="fr-FR" b="1" dirty="0">
                <a:solidFill>
                  <a:schemeClr val="tx1"/>
                </a:solidFill>
                <a:ea typeface="ＭＳ Ｐゴシック" pitchFamily="-105" charset="-128"/>
                <a:cs typeface="ＭＳ Ｐゴシック" pitchFamily="-105" charset="-128"/>
              </a:rPr>
              <a:t> </a:t>
            </a:r>
            <a:r>
              <a:rPr lang="fr-FR" b="1" dirty="0" err="1" smtClean="0">
                <a:solidFill>
                  <a:schemeClr val="tx1"/>
                </a:solidFill>
                <a:ea typeface="ＭＳ Ｐゴシック" pitchFamily="-105" charset="-128"/>
                <a:cs typeface="ＭＳ Ｐゴシック" pitchFamily="-105" charset="-128"/>
              </a:rPr>
              <a:t>Committee</a:t>
            </a:r>
            <a:r>
              <a:rPr lang="fr-FR" b="1" dirty="0" smtClean="0">
                <a:solidFill>
                  <a:schemeClr val="tx1"/>
                </a:solidFill>
                <a:ea typeface="ＭＳ Ｐゴシック" pitchFamily="-105" charset="-128"/>
                <a:cs typeface="ＭＳ Ｐゴシック" pitchFamily="-105" charset="-128"/>
              </a:rPr>
              <a:t> –</a:t>
            </a:r>
            <a:r>
              <a:rPr lang="fr-FR" b="1" dirty="0" err="1" smtClean="0">
                <a:solidFill>
                  <a:schemeClr val="tx1"/>
                </a:solidFill>
                <a:ea typeface="ＭＳ Ｐゴシック" pitchFamily="-105" charset="-128"/>
                <a:cs typeface="ＭＳ Ｐゴシック" pitchFamily="-105" charset="-128"/>
              </a:rPr>
              <a:t>September</a:t>
            </a:r>
            <a:r>
              <a:rPr lang="fr-FR" b="1" dirty="0" smtClean="0">
                <a:solidFill>
                  <a:schemeClr val="tx1"/>
                </a:solidFill>
                <a:ea typeface="ＭＳ Ｐゴシック" pitchFamily="-105" charset="-128"/>
                <a:cs typeface="ＭＳ Ｐゴシック" pitchFamily="-105" charset="-128"/>
              </a:rPr>
              <a:t> 25, 2013</a:t>
            </a:r>
          </a:p>
          <a:p>
            <a:pPr eaLnBrk="1" hangingPunct="1"/>
            <a:r>
              <a:rPr lang="fr-FR" b="1" dirty="0" smtClean="0">
                <a:solidFill>
                  <a:schemeClr val="tx1"/>
                </a:solidFill>
                <a:ea typeface="ＭＳ Ｐゴシック" pitchFamily="-105" charset="-128"/>
                <a:cs typeface="ＭＳ Ｐゴシック" pitchFamily="-105" charset="-128"/>
              </a:rPr>
              <a:t>General </a:t>
            </a:r>
            <a:r>
              <a:rPr lang="fr-FR" b="1" dirty="0" err="1" smtClean="0">
                <a:solidFill>
                  <a:schemeClr val="tx1"/>
                </a:solidFill>
                <a:ea typeface="ＭＳ Ｐゴシック" pitchFamily="-105" charset="-128"/>
                <a:cs typeface="ＭＳ Ｐゴシック" pitchFamily="-105" charset="-128"/>
              </a:rPr>
              <a:t>Assembly</a:t>
            </a:r>
            <a:r>
              <a:rPr lang="fr-FR" b="1" dirty="0" smtClean="0">
                <a:solidFill>
                  <a:schemeClr val="tx1"/>
                </a:solidFill>
                <a:ea typeface="ＭＳ Ｐゴシック" pitchFamily="-105" charset="-128"/>
                <a:cs typeface="ＭＳ Ｐゴシック" pitchFamily="-105" charset="-128"/>
              </a:rPr>
              <a:t> – </a:t>
            </a:r>
            <a:r>
              <a:rPr lang="fr-FR" b="1" dirty="0" err="1" smtClean="0">
                <a:solidFill>
                  <a:schemeClr val="tx1"/>
                </a:solidFill>
                <a:ea typeface="ＭＳ Ｐゴシック" pitchFamily="-105" charset="-128"/>
                <a:cs typeface="ＭＳ Ｐゴシック" pitchFamily="-105" charset="-128"/>
              </a:rPr>
              <a:t>September</a:t>
            </a:r>
            <a:r>
              <a:rPr lang="fr-FR" b="1" dirty="0" smtClean="0">
                <a:solidFill>
                  <a:schemeClr val="tx1"/>
                </a:solidFill>
                <a:ea typeface="ＭＳ Ｐゴシック" pitchFamily="-105" charset="-128"/>
                <a:cs typeface="ＭＳ Ｐゴシック" pitchFamily="-105" charset="-128"/>
              </a:rPr>
              <a:t> 26, 2013</a:t>
            </a:r>
          </a:p>
          <a:p>
            <a:pPr eaLnBrk="1" hangingPunct="1"/>
            <a:r>
              <a:rPr lang="fr-FR" b="1" dirty="0" smtClean="0">
                <a:solidFill>
                  <a:schemeClr val="tx1"/>
                </a:solidFill>
                <a:ea typeface="ＭＳ Ｐゴシック" pitchFamily="-105" charset="-128"/>
                <a:cs typeface="ＭＳ Ｐゴシック" pitchFamily="-105" charset="-128"/>
              </a:rPr>
              <a:t>London</a:t>
            </a:r>
            <a:endParaRPr lang="fr-FR" b="1" dirty="0">
              <a:solidFill>
                <a:schemeClr val="tx1"/>
              </a:solidFill>
              <a:ea typeface="ＭＳ Ｐゴシック" pitchFamily="-105" charset="-128"/>
              <a:cs typeface="ＭＳ Ｐゴシック" pitchFamily="-105" charset="-128"/>
            </a:endParaRPr>
          </a:p>
        </p:txBody>
      </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3078" name="Picture 9" descr="C:\Users\ppaimbau\AppData\Local\Microsoft\Windows\Temporary Internet Files\Content.IE5\0BBYWR5U\MC900438065[1].png"/>
          <p:cNvPicPr>
            <a:picLocks noChangeAspect="1" noChangeArrowheads="1"/>
          </p:cNvPicPr>
          <p:nvPr/>
        </p:nvPicPr>
        <p:blipFill>
          <a:blip r:embed="rId4"/>
          <a:srcRect/>
          <a:stretch>
            <a:fillRect/>
          </a:stretch>
        </p:blipFill>
        <p:spPr bwMode="auto">
          <a:xfrm>
            <a:off x="2987675" y="1196975"/>
            <a:ext cx="2743200" cy="2743200"/>
          </a:xfrm>
          <a:prstGeom prst="rect">
            <a:avLst/>
          </a:prstGeom>
          <a:noFill/>
          <a:ln w="9525">
            <a:noFill/>
            <a:miter lim="800000"/>
            <a:headEnd/>
            <a:tailEnd/>
          </a:ln>
        </p:spPr>
      </p:pic>
      <p:pic>
        <p:nvPicPr>
          <p:cNvPr id="3079" name="Picture 10" descr="C:\Users\ppaimbau\AppData\Local\Microsoft\Windows\Temporary Internet Files\Content.IE5\1SDPQDZZ\MC900216646[1].wmf"/>
          <p:cNvPicPr>
            <a:picLocks noChangeAspect="1" noChangeArrowheads="1"/>
          </p:cNvPicPr>
          <p:nvPr/>
        </p:nvPicPr>
        <p:blipFill>
          <a:blip r:embed="rId5"/>
          <a:srcRect/>
          <a:stretch>
            <a:fillRect/>
          </a:stretch>
        </p:blipFill>
        <p:spPr bwMode="auto">
          <a:xfrm>
            <a:off x="5076825" y="2303463"/>
            <a:ext cx="1824038" cy="164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er 5"/>
          <p:cNvGrpSpPr>
            <a:grpSpLocks/>
          </p:cNvGrpSpPr>
          <p:nvPr/>
        </p:nvGrpSpPr>
        <p:grpSpPr bwMode="auto">
          <a:xfrm>
            <a:off x="152400" y="228600"/>
            <a:ext cx="1981200" cy="457200"/>
            <a:chOff x="2133600" y="3019425"/>
            <a:chExt cx="4064000" cy="825500"/>
          </a:xfrm>
        </p:grpSpPr>
        <p:pic>
          <p:nvPicPr>
            <p:cNvPr id="4102"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4103"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itre 11"/>
          <p:cNvSpPr>
            <a:spLocks noGrp="1"/>
          </p:cNvSpPr>
          <p:nvPr>
            <p:ph type="title"/>
          </p:nvPr>
        </p:nvSpPr>
        <p:spPr>
          <a:xfrm>
            <a:off x="949325" y="-533400"/>
            <a:ext cx="8042275" cy="1336675"/>
          </a:xfrm>
        </p:spPr>
        <p:txBody>
          <a:bodyPr/>
          <a:lstStyle/>
          <a:p>
            <a:pPr eaLnBrk="1" hangingPunct="1"/>
            <a:r>
              <a:rPr lang="fr-FR" dirty="0" err="1">
                <a:ea typeface="ＭＳ Ｐゴシック" pitchFamily="-105" charset="-128"/>
                <a:cs typeface="ＭＳ Ｐゴシック" pitchFamily="-105" charset="-128"/>
              </a:rPr>
              <a:t>Treasurer</a:t>
            </a:r>
            <a:r>
              <a:rPr lang="fr-FR" dirty="0">
                <a:ea typeface="ＭＳ Ｐゴシック" pitchFamily="-105" charset="-128"/>
                <a:cs typeface="ＭＳ Ｐゴシック" pitchFamily="-105" charset="-128"/>
              </a:rPr>
              <a:t> update</a:t>
            </a:r>
          </a:p>
        </p:txBody>
      </p:sp>
      <p:sp>
        <p:nvSpPr>
          <p:cNvPr id="4101" name="Espace réservé du contenu 12"/>
          <p:cNvSpPr>
            <a:spLocks noGrp="1"/>
          </p:cNvSpPr>
          <p:nvPr>
            <p:ph idx="1"/>
          </p:nvPr>
        </p:nvSpPr>
        <p:spPr>
          <a:xfrm>
            <a:off x="609600" y="1447800"/>
            <a:ext cx="4191000" cy="4800600"/>
          </a:xfrm>
        </p:spPr>
        <p:txBody>
          <a:bodyPr/>
          <a:lstStyle/>
          <a:p>
            <a:pPr eaLnBrk="1" hangingPunct="1"/>
            <a:r>
              <a:rPr lang="en-US" dirty="0" smtClean="0">
                <a:ea typeface="ＭＳ Ｐゴシック" pitchFamily="-105" charset="-128"/>
                <a:cs typeface="ＭＳ Ｐゴシック" pitchFamily="-105" charset="-128"/>
              </a:rPr>
              <a:t>Purpose of General Assembly financials presentation</a:t>
            </a:r>
          </a:p>
          <a:p>
            <a:pPr eaLnBrk="1" hangingPunct="1"/>
            <a:r>
              <a:rPr lang="en-US" dirty="0" smtClean="0">
                <a:ea typeface="ＭＳ Ｐゴシック" pitchFamily="-105" charset="-128"/>
                <a:cs typeface="ＭＳ Ｐゴシック" pitchFamily="-105" charset="-128"/>
              </a:rPr>
              <a:t>Summary of Accounts 2012, and perspectives 2013, 2014</a:t>
            </a:r>
          </a:p>
          <a:p>
            <a:pPr eaLnBrk="1" hangingPunct="1"/>
            <a:r>
              <a:rPr lang="en-US" dirty="0" smtClean="0">
                <a:ea typeface="ＭＳ Ｐゴシック" pitchFamily="-105" charset="-128"/>
                <a:cs typeface="ＭＳ Ｐゴシック" pitchFamily="-105" charset="-128"/>
              </a:rPr>
              <a:t>Membership </a:t>
            </a:r>
            <a:r>
              <a:rPr lang="en-US" dirty="0">
                <a:ea typeface="ＭＳ Ｐゴシック" pitchFamily="-105" charset="-128"/>
                <a:cs typeface="ＭＳ Ｐゴシック" pitchFamily="-105" charset="-128"/>
              </a:rPr>
              <a:t>situation – 2012, </a:t>
            </a:r>
            <a:r>
              <a:rPr lang="en-US" dirty="0" smtClean="0">
                <a:ea typeface="ＭＳ Ｐゴシック" pitchFamily="-105" charset="-128"/>
                <a:cs typeface="ＭＳ Ｐゴシック" pitchFamily="-105" charset="-128"/>
              </a:rPr>
              <a:t>2013</a:t>
            </a:r>
          </a:p>
        </p:txBody>
      </p:sp>
      <p:pic>
        <p:nvPicPr>
          <p:cNvPr id="10" name="Image 9"/>
          <p:cNvPicPr>
            <a:picLocks noChangeAspect="1"/>
          </p:cNvPicPr>
          <p:nvPr/>
        </p:nvPicPr>
        <p:blipFill>
          <a:blip r:embed="rId5"/>
          <a:stretch>
            <a:fillRect/>
          </a:stretch>
        </p:blipFill>
        <p:spPr>
          <a:xfrm>
            <a:off x="4876800" y="1981200"/>
            <a:ext cx="3816115" cy="2895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5"/>
          <p:cNvGrpSpPr>
            <a:grpSpLocks/>
          </p:cNvGrpSpPr>
          <p:nvPr/>
        </p:nvGrpSpPr>
        <p:grpSpPr bwMode="auto">
          <a:xfrm>
            <a:off x="152400" y="228600"/>
            <a:ext cx="1981200" cy="457200"/>
            <a:chOff x="2133600" y="3019425"/>
            <a:chExt cx="4064000" cy="825500"/>
          </a:xfrm>
        </p:grpSpPr>
        <p:pic>
          <p:nvPicPr>
            <p:cNvPr id="4102"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4103"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itre 11"/>
          <p:cNvSpPr>
            <a:spLocks noGrp="1"/>
          </p:cNvSpPr>
          <p:nvPr>
            <p:ph type="title"/>
          </p:nvPr>
        </p:nvSpPr>
        <p:spPr>
          <a:xfrm>
            <a:off x="549275" y="263525"/>
            <a:ext cx="8042275" cy="574675"/>
          </a:xfrm>
        </p:spPr>
        <p:txBody>
          <a:bodyPr/>
          <a:lstStyle/>
          <a:p>
            <a:pPr eaLnBrk="1" hangingPunct="1"/>
            <a:r>
              <a:rPr lang="fr-FR" dirty="0" err="1" smtClean="0">
                <a:ea typeface="ＭＳ Ｐゴシック" pitchFamily="-105" charset="-128"/>
                <a:cs typeface="ＭＳ Ｐゴシック" pitchFamily="-105" charset="-128"/>
              </a:rPr>
              <a:t>Purpose</a:t>
            </a:r>
            <a:endParaRPr lang="fr-FR" dirty="0">
              <a:ea typeface="ＭＳ Ｐゴシック" pitchFamily="-105" charset="-128"/>
              <a:cs typeface="ＭＳ Ｐゴシック" pitchFamily="-105" charset="-128"/>
            </a:endParaRPr>
          </a:p>
        </p:txBody>
      </p:sp>
      <p:sp>
        <p:nvSpPr>
          <p:cNvPr id="4101" name="Espace réservé du contenu 12"/>
          <p:cNvSpPr>
            <a:spLocks noGrp="1"/>
          </p:cNvSpPr>
          <p:nvPr>
            <p:ph idx="1"/>
          </p:nvPr>
        </p:nvSpPr>
        <p:spPr>
          <a:xfrm>
            <a:off x="457200" y="1524000"/>
            <a:ext cx="3962400" cy="4343400"/>
          </a:xfrm>
        </p:spPr>
        <p:txBody>
          <a:bodyPr/>
          <a:lstStyle/>
          <a:p>
            <a:pPr eaLnBrk="1" hangingPunct="1"/>
            <a:r>
              <a:rPr lang="en-US" dirty="0" smtClean="0">
                <a:ea typeface="ＭＳ Ｐゴシック" pitchFamily="-105" charset="-128"/>
                <a:cs typeface="ＭＳ Ｐゴシック" pitchFamily="-105" charset="-128"/>
              </a:rPr>
              <a:t>Conformity with bylaws</a:t>
            </a:r>
          </a:p>
          <a:p>
            <a:pPr eaLnBrk="1" hangingPunct="1"/>
            <a:r>
              <a:rPr lang="en-US" dirty="0" smtClean="0">
                <a:ea typeface="ＭＳ Ｐゴシック" pitchFamily="-105" charset="-128"/>
                <a:cs typeface="ＭＳ Ｐゴシック" pitchFamily="-105" charset="-128"/>
              </a:rPr>
              <a:t>Inviting all members of the Association,</a:t>
            </a:r>
          </a:p>
          <a:p>
            <a:pPr eaLnBrk="1" hangingPunct="1"/>
            <a:r>
              <a:rPr lang="en-US" dirty="0" smtClean="0">
                <a:ea typeface="ＭＳ Ｐゴシック" pitchFamily="-105" charset="-128"/>
                <a:cs typeface="ＭＳ Ｐゴシック" pitchFamily="-105" charset="-128"/>
              </a:rPr>
              <a:t>Submitting to your approbation</a:t>
            </a:r>
          </a:p>
          <a:p>
            <a:pPr eaLnBrk="1" hangingPunct="1"/>
            <a:r>
              <a:rPr lang="en-US" dirty="0" smtClean="0">
                <a:ea typeface="ＭＳ Ｐゴシック" pitchFamily="-105" charset="-128"/>
                <a:cs typeface="ＭＳ Ｐゴシック" pitchFamily="-105" charset="-128"/>
              </a:rPr>
              <a:t> Accounting and financial results 2012</a:t>
            </a:r>
          </a:p>
          <a:p>
            <a:pPr eaLnBrk="1" hangingPunct="1"/>
            <a:r>
              <a:rPr lang="en-US" dirty="0" smtClean="0">
                <a:ea typeface="ＭＳ Ｐゴシック" pitchFamily="-105" charset="-128"/>
                <a:cs typeface="ＭＳ Ｐゴシック" pitchFamily="-105" charset="-128"/>
              </a:rPr>
              <a:t> presenting main projects 2013,2014 </a:t>
            </a:r>
          </a:p>
        </p:txBody>
      </p:sp>
      <p:pic>
        <p:nvPicPr>
          <p:cNvPr id="8" name="Image 7"/>
          <p:cNvPicPr>
            <a:picLocks noChangeAspect="1"/>
          </p:cNvPicPr>
          <p:nvPr/>
        </p:nvPicPr>
        <p:blipFill>
          <a:blip r:embed="rId5"/>
          <a:stretch>
            <a:fillRect/>
          </a:stretch>
        </p:blipFill>
        <p:spPr>
          <a:xfrm>
            <a:off x="4648200" y="2209800"/>
            <a:ext cx="4241800" cy="28312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5"/>
          <p:cNvGrpSpPr>
            <a:grpSpLocks/>
          </p:cNvGrpSpPr>
          <p:nvPr/>
        </p:nvGrpSpPr>
        <p:grpSpPr bwMode="auto">
          <a:xfrm>
            <a:off x="152400" y="228600"/>
            <a:ext cx="1981200" cy="457200"/>
            <a:chOff x="2133600" y="3019425"/>
            <a:chExt cx="4064000" cy="825500"/>
          </a:xfrm>
        </p:grpSpPr>
        <p:pic>
          <p:nvPicPr>
            <p:cNvPr id="4102"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4103"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itre 11"/>
          <p:cNvSpPr>
            <a:spLocks noGrp="1"/>
          </p:cNvSpPr>
          <p:nvPr>
            <p:ph type="title"/>
          </p:nvPr>
        </p:nvSpPr>
        <p:spPr>
          <a:xfrm>
            <a:off x="549275" y="111125"/>
            <a:ext cx="8042275" cy="574675"/>
          </a:xfrm>
        </p:spPr>
        <p:txBody>
          <a:bodyPr/>
          <a:lstStyle/>
          <a:p>
            <a:pPr eaLnBrk="1" hangingPunct="1"/>
            <a:r>
              <a:rPr lang="fr-FR" sz="4000" dirty="0" err="1" smtClean="0">
                <a:ea typeface="ＭＳ Ｐゴシック" pitchFamily="-105" charset="-128"/>
                <a:cs typeface="ＭＳ Ｐゴシック" pitchFamily="-105" charset="-128"/>
              </a:rPr>
              <a:t>Financials</a:t>
            </a:r>
            <a:r>
              <a:rPr lang="fr-FR" sz="4000" dirty="0" smtClean="0">
                <a:ea typeface="ＭＳ Ｐゴシック" pitchFamily="-105" charset="-128"/>
                <a:cs typeface="ＭＳ Ｐゴシック" pitchFamily="-105" charset="-128"/>
              </a:rPr>
              <a:t> </a:t>
            </a:r>
            <a:endParaRPr lang="fr-FR" sz="4000" dirty="0">
              <a:ea typeface="ＭＳ Ｐゴシック" pitchFamily="-105" charset="-128"/>
              <a:cs typeface="ＭＳ Ｐゴシック" pitchFamily="-105" charset="-128"/>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580314520"/>
              </p:ext>
            </p:extLst>
          </p:nvPr>
        </p:nvGraphicFramePr>
        <p:xfrm>
          <a:off x="304800" y="914401"/>
          <a:ext cx="3429000" cy="5715001"/>
        </p:xfrm>
        <a:graphic>
          <a:graphicData uri="http://schemas.openxmlformats.org/drawingml/2006/table">
            <a:tbl>
              <a:tblPr firstRow="1" bandRow="1">
                <a:tableStyleId>{5C22544A-7EE6-4342-B048-85BDC9FD1C3A}</a:tableStyleId>
              </a:tblPr>
              <a:tblGrid>
                <a:gridCol w="3429000"/>
              </a:tblGrid>
              <a:tr h="619619">
                <a:tc>
                  <a:txBody>
                    <a:bodyPr/>
                    <a:lstStyle/>
                    <a:p>
                      <a:pPr algn="ctr"/>
                      <a:r>
                        <a:rPr lang="fr-FR" sz="1600" dirty="0" smtClean="0"/>
                        <a:t>Description</a:t>
                      </a:r>
                      <a:endParaRPr lang="fr-FR" sz="1600" dirty="0"/>
                    </a:p>
                  </a:txBody>
                  <a:tcPr/>
                </a:tc>
              </a:tr>
              <a:tr h="418484">
                <a:tc>
                  <a:txBody>
                    <a:bodyPr/>
                    <a:lstStyle/>
                    <a:p>
                      <a:pPr algn="ctr"/>
                      <a:r>
                        <a:rPr lang="fr-FR" sz="1600" dirty="0" smtClean="0"/>
                        <a:t>Balance</a:t>
                      </a:r>
                      <a:endParaRPr lang="fr-FR" sz="1600" dirty="0"/>
                    </a:p>
                  </a:txBody>
                  <a:tcPr/>
                </a:tc>
              </a:tr>
              <a:tr h="126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61       </a:t>
                      </a:r>
                      <a:r>
                        <a:rPr lang="fr-FR" sz="1600" dirty="0" err="1" smtClean="0"/>
                        <a:t>External</a:t>
                      </a:r>
                      <a:r>
                        <a:rPr lang="fr-FR" sz="1600" baseline="0" dirty="0" smtClean="0"/>
                        <a:t> services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611     </a:t>
                      </a:r>
                      <a:r>
                        <a:rPr lang="fr-FR" sz="1600" baseline="0" dirty="0" err="1" smtClean="0"/>
                        <a:t>External</a:t>
                      </a:r>
                      <a:r>
                        <a:rPr lang="fr-FR" sz="1600" baseline="0" dirty="0" smtClean="0"/>
                        <a:t> Gal Services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6132   </a:t>
                      </a:r>
                      <a:r>
                        <a:rPr lang="fr-FR" sz="1600" baseline="0" dirty="0" err="1" smtClean="0"/>
                        <a:t>Rent</a:t>
                      </a:r>
                      <a:endParaRPr lang="fr-FR"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6185   </a:t>
                      </a:r>
                      <a:r>
                        <a:rPr lang="fr-FR" sz="1600" baseline="0" dirty="0" err="1" smtClean="0"/>
                        <a:t>Conferences</a:t>
                      </a:r>
                      <a:r>
                        <a:rPr lang="fr-FR" sz="1600" baseline="0" dirty="0" smtClean="0"/>
                        <a:t> </a:t>
                      </a:r>
                      <a:r>
                        <a:rPr lang="fr-FR" sz="1600" baseline="0" dirty="0" err="1" smtClean="0"/>
                        <a:t>Seminars</a:t>
                      </a:r>
                      <a:endParaRPr lang="fr-FR" sz="1600" baseline="0" dirty="0" smtClean="0"/>
                    </a:p>
                  </a:txBody>
                  <a:tcPr/>
                </a:tc>
              </a:tr>
              <a:tr h="834097">
                <a:tc>
                  <a:txBody>
                    <a:bodyPr/>
                    <a:lstStyle/>
                    <a:p>
                      <a:r>
                        <a:rPr lang="fr-FR" sz="1600" dirty="0" smtClean="0"/>
                        <a:t>62</a:t>
                      </a:r>
                      <a:r>
                        <a:rPr lang="fr-FR" sz="1600" baseline="0" dirty="0" smtClean="0"/>
                        <a:t>       </a:t>
                      </a:r>
                      <a:r>
                        <a:rPr lang="fr-FR" sz="1600" baseline="0" dirty="0" err="1" smtClean="0"/>
                        <a:t>Other</a:t>
                      </a:r>
                      <a:r>
                        <a:rPr lang="fr-FR" sz="1600" baseline="0" dirty="0" smtClean="0"/>
                        <a:t> </a:t>
                      </a:r>
                      <a:r>
                        <a:rPr lang="fr-FR" sz="1600" baseline="0" dirty="0" err="1" smtClean="0"/>
                        <a:t>Ext.Services</a:t>
                      </a:r>
                      <a:endParaRPr lang="fr-FR" sz="1600" baseline="0" dirty="0" smtClean="0"/>
                    </a:p>
                    <a:p>
                      <a:r>
                        <a:rPr lang="fr-FR" sz="1600" baseline="0" dirty="0" smtClean="0"/>
                        <a:t>6226   </a:t>
                      </a:r>
                      <a:r>
                        <a:rPr lang="fr-FR" sz="1600" baseline="0" dirty="0" err="1" smtClean="0"/>
                        <a:t>Honoraria</a:t>
                      </a:r>
                      <a:endParaRPr lang="fr-FR" sz="1600" baseline="0" dirty="0" smtClean="0"/>
                    </a:p>
                    <a:p>
                      <a:r>
                        <a:rPr lang="fr-FR" sz="1600" baseline="0" dirty="0" smtClean="0"/>
                        <a:t>6236   </a:t>
                      </a:r>
                      <a:r>
                        <a:rPr lang="fr-FR" sz="1600" baseline="0" dirty="0" err="1" smtClean="0"/>
                        <a:t>Flyers</a:t>
                      </a:r>
                      <a:r>
                        <a:rPr lang="fr-FR" sz="1600" baseline="0" dirty="0" smtClean="0"/>
                        <a:t>/Publications</a:t>
                      </a:r>
                      <a:r>
                        <a:rPr lang="fr-FR" sz="1600" dirty="0" smtClean="0"/>
                        <a:t> </a:t>
                      </a:r>
                      <a:endParaRPr lang="fr-FR" sz="1600" dirty="0"/>
                    </a:p>
                  </a:txBody>
                  <a:tcPr/>
                </a:tc>
              </a:tr>
              <a:tr h="418484">
                <a:tc>
                  <a:txBody>
                    <a:bodyPr/>
                    <a:lstStyle/>
                    <a:p>
                      <a:r>
                        <a:rPr lang="fr-FR" sz="1600" dirty="0" smtClean="0"/>
                        <a:t>625</a:t>
                      </a:r>
                      <a:r>
                        <a:rPr lang="fr-FR" sz="1600" baseline="0" dirty="0" smtClean="0"/>
                        <a:t>     </a:t>
                      </a:r>
                      <a:r>
                        <a:rPr lang="fr-FR" sz="1600" baseline="0" dirty="0" err="1" smtClean="0"/>
                        <a:t>Travels</a:t>
                      </a:r>
                      <a:r>
                        <a:rPr lang="fr-FR" sz="1600" baseline="0" dirty="0" smtClean="0"/>
                        <a:t> and </a:t>
                      </a:r>
                      <a:r>
                        <a:rPr lang="fr-FR" sz="1600" baseline="0" dirty="0" err="1" smtClean="0"/>
                        <a:t>Entert</a:t>
                      </a:r>
                      <a:r>
                        <a:rPr lang="fr-FR" sz="1600" baseline="0" dirty="0" smtClean="0"/>
                        <a:t>.</a:t>
                      </a:r>
                    </a:p>
                  </a:txBody>
                  <a:tcPr/>
                </a:tc>
              </a:tr>
              <a:tr h="418484">
                <a:tc>
                  <a:txBody>
                    <a:bodyPr/>
                    <a:lstStyle/>
                    <a:p>
                      <a:r>
                        <a:rPr lang="fr-FR" sz="1600" dirty="0" smtClean="0"/>
                        <a:t>627     Bank </a:t>
                      </a:r>
                      <a:r>
                        <a:rPr lang="fr-FR" sz="1600" dirty="0" err="1" smtClean="0"/>
                        <a:t>fees</a:t>
                      </a:r>
                      <a:endParaRPr lang="fr-FR" sz="1600" dirty="0"/>
                    </a:p>
                  </a:txBody>
                  <a:tcPr/>
                </a:tc>
              </a:tr>
              <a:tr h="586957">
                <a:tc>
                  <a:txBody>
                    <a:bodyPr/>
                    <a:lstStyle/>
                    <a:p>
                      <a:pPr marL="342900" indent="-342900" algn="l">
                        <a:buAutoNum type="arabicPlain" startAt="65"/>
                      </a:pPr>
                      <a:r>
                        <a:rPr lang="fr-FR" sz="1600" dirty="0" err="1" smtClean="0"/>
                        <a:t>Other</a:t>
                      </a:r>
                      <a:r>
                        <a:rPr lang="fr-FR" sz="1600" dirty="0" smtClean="0"/>
                        <a:t> </a:t>
                      </a:r>
                      <a:r>
                        <a:rPr lang="fr-FR" sz="1600" dirty="0" err="1" smtClean="0"/>
                        <a:t>Gl</a:t>
                      </a:r>
                      <a:r>
                        <a:rPr lang="fr-FR" sz="1600" baseline="0" dirty="0" smtClean="0"/>
                        <a:t> </a:t>
                      </a:r>
                      <a:r>
                        <a:rPr lang="fr-FR" sz="1600" baseline="0" dirty="0" err="1" smtClean="0"/>
                        <a:t>Exp</a:t>
                      </a:r>
                      <a:r>
                        <a:rPr lang="fr-FR" sz="1600" baseline="0" dirty="0" smtClean="0"/>
                        <a:t>. (Name)</a:t>
                      </a:r>
                      <a:r>
                        <a:rPr lang="fr-FR" sz="1600" dirty="0" smtClean="0"/>
                        <a:t>      </a:t>
                      </a:r>
                    </a:p>
                    <a:p>
                      <a:pPr marL="0" indent="0" algn="l">
                        <a:buNone/>
                      </a:pPr>
                      <a:r>
                        <a:rPr lang="fr-FR" sz="1600" dirty="0" smtClean="0">
                          <a:solidFill>
                            <a:srgbClr val="FF0000"/>
                          </a:solidFill>
                        </a:rPr>
                        <a:t>6</a:t>
                      </a:r>
                      <a:r>
                        <a:rPr lang="fr-FR" sz="1600" baseline="0" dirty="0" smtClean="0">
                          <a:solidFill>
                            <a:srgbClr val="FF0000"/>
                          </a:solidFill>
                        </a:rPr>
                        <a:t>                           Total </a:t>
                      </a:r>
                      <a:r>
                        <a:rPr lang="fr-FR" sz="1600" baseline="0" dirty="0" err="1" smtClean="0">
                          <a:solidFill>
                            <a:srgbClr val="FF0000"/>
                          </a:solidFill>
                        </a:rPr>
                        <a:t>Expenses</a:t>
                      </a:r>
                      <a:endParaRPr lang="fr-FR" sz="1600" dirty="0">
                        <a:solidFill>
                          <a:srgbClr val="FF0000"/>
                        </a:solidFill>
                      </a:endParaRPr>
                    </a:p>
                  </a:txBody>
                  <a:tcPr/>
                </a:tc>
              </a:tr>
              <a:tr h="586957">
                <a:tc>
                  <a:txBody>
                    <a:bodyPr/>
                    <a:lstStyle/>
                    <a:p>
                      <a:pPr marL="342900" indent="-342900">
                        <a:buAutoNum type="arabicPlain" startAt="756"/>
                      </a:pPr>
                      <a:r>
                        <a:rPr lang="fr-FR" sz="1600" dirty="0" smtClean="0"/>
                        <a:t>     </a:t>
                      </a:r>
                      <a:r>
                        <a:rPr lang="fr-FR" sz="1600" dirty="0" err="1" smtClean="0"/>
                        <a:t>Memberships</a:t>
                      </a:r>
                      <a:r>
                        <a:rPr lang="fr-FR" sz="1600" dirty="0" smtClean="0"/>
                        <a:t> </a:t>
                      </a:r>
                    </a:p>
                    <a:p>
                      <a:pPr marL="342900" indent="-342900">
                        <a:buNone/>
                      </a:pPr>
                      <a:r>
                        <a:rPr lang="fr-FR" sz="1600" dirty="0" smtClean="0"/>
                        <a:t>7                            Total Revenue</a:t>
                      </a:r>
                      <a:endParaRPr lang="fr-FR" sz="1600" dirty="0"/>
                    </a:p>
                  </a:txBody>
                  <a:tcPr/>
                </a:tc>
              </a:tr>
              <a:tr h="563176">
                <a:tc>
                  <a:txBody>
                    <a:bodyPr/>
                    <a:lstStyle/>
                    <a:p>
                      <a:r>
                        <a:rPr lang="fr-FR" sz="1600" dirty="0" err="1" smtClean="0"/>
                        <a:t>Result</a:t>
                      </a:r>
                      <a:r>
                        <a:rPr lang="fr-FR" sz="1600" baseline="0" dirty="0" smtClean="0"/>
                        <a:t> ( Bank </a:t>
                      </a:r>
                      <a:r>
                        <a:rPr lang="fr-FR" sz="1600" baseline="0" dirty="0" err="1" smtClean="0"/>
                        <a:t>Reconciliation</a:t>
                      </a:r>
                      <a:r>
                        <a:rPr lang="fr-FR" sz="1600" baseline="0" dirty="0" smtClean="0"/>
                        <a:t>)</a:t>
                      </a:r>
                      <a:r>
                        <a:rPr lang="fr-FR" sz="1600" dirty="0" smtClean="0"/>
                        <a:t> </a:t>
                      </a:r>
                      <a:endParaRPr lang="fr-FR" sz="1600" dirty="0"/>
                    </a:p>
                  </a:txBody>
                  <a:tcPr/>
                </a:tc>
              </a:tr>
            </a:tbl>
          </a:graphicData>
        </a:graphic>
      </p:graphicFrame>
      <p:graphicFrame>
        <p:nvGraphicFramePr>
          <p:cNvPr id="9" name="Espace réservé du contenu 7"/>
          <p:cNvGraphicFramePr>
            <a:graphicFrameLocks/>
          </p:cNvGraphicFramePr>
          <p:nvPr>
            <p:extLst>
              <p:ext uri="{D42A27DB-BD31-4B8C-83A1-F6EECF244321}">
                <p14:modId xmlns:p14="http://schemas.microsoft.com/office/powerpoint/2010/main" val="1213923546"/>
              </p:ext>
            </p:extLst>
          </p:nvPr>
        </p:nvGraphicFramePr>
        <p:xfrm>
          <a:off x="39624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2012</a:t>
                      </a:r>
                      <a:endParaRPr lang="fr-FR" sz="1600" dirty="0"/>
                    </a:p>
                  </a:txBody>
                  <a:tcPr/>
                </a:tc>
              </a:tr>
              <a:tr h="441297">
                <a:tc>
                  <a:txBody>
                    <a:bodyPr/>
                    <a:lstStyle/>
                    <a:p>
                      <a:pPr algn="ctr"/>
                      <a:r>
                        <a:rPr lang="fr-FR" sz="1600" dirty="0" smtClean="0">
                          <a:solidFill>
                            <a:schemeClr val="tx2"/>
                          </a:solidFill>
                        </a:rPr>
                        <a:t>0</a:t>
                      </a:r>
                      <a:endParaRPr lang="fr-FR" sz="1600" dirty="0">
                        <a:solidFill>
                          <a:schemeClr val="tx2"/>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t>0</a:t>
                      </a:r>
                    </a:p>
                    <a:p>
                      <a:pPr algn="ctr"/>
                      <a:r>
                        <a:rPr lang="fr-FR" sz="1600" baseline="0" dirty="0" smtClean="0"/>
                        <a:t>0</a:t>
                      </a:r>
                    </a:p>
                    <a:p>
                      <a:pPr algn="ctr"/>
                      <a:r>
                        <a:rPr lang="fr-FR" sz="1600" baseline="0" dirty="0" smtClean="0"/>
                        <a:t>  </a:t>
                      </a:r>
                      <a:r>
                        <a:rPr lang="fr-FR" sz="1600" baseline="0" dirty="0" smtClean="0">
                          <a:solidFill>
                            <a:srgbClr val="FF0000"/>
                          </a:solidFill>
                        </a:rPr>
                        <a:t>(839,59)</a:t>
                      </a:r>
                    </a:p>
                  </a:txBody>
                  <a:tcPr/>
                </a:tc>
              </a:tr>
              <a:tr h="367904">
                <a:tc>
                  <a:txBody>
                    <a:bodyPr/>
                    <a:lstStyle/>
                    <a:p>
                      <a:pPr algn="ctr"/>
                      <a:r>
                        <a:rPr lang="fr-FR" sz="1600" baseline="0" dirty="0" smtClean="0">
                          <a:solidFill>
                            <a:srgbClr val="FF0000"/>
                          </a:solidFill>
                        </a:rPr>
                        <a:t>(1349,27)</a:t>
                      </a:r>
                    </a:p>
                  </a:txBody>
                  <a:tcPr/>
                </a:tc>
              </a:tr>
              <a:tr h="441297">
                <a:tc>
                  <a:txBody>
                    <a:bodyPr/>
                    <a:lstStyle/>
                    <a:p>
                      <a:pPr algn="ctr"/>
                      <a:r>
                        <a:rPr lang="fr-FR" sz="1600" dirty="0" smtClean="0">
                          <a:solidFill>
                            <a:srgbClr val="FF0000"/>
                          </a:solidFill>
                        </a:rPr>
                        <a:t>    (42,50)</a:t>
                      </a:r>
                      <a:endParaRPr lang="fr-FR" sz="1600" dirty="0">
                        <a:solidFill>
                          <a:srgbClr val="FF0000"/>
                        </a:solidFill>
                      </a:endParaRPr>
                    </a:p>
                  </a:txBody>
                  <a:tcPr/>
                </a:tc>
              </a:tr>
              <a:tr h="593876">
                <a:tc>
                  <a:txBody>
                    <a:bodyPr/>
                    <a:lstStyle/>
                    <a:p>
                      <a:pPr algn="ctr"/>
                      <a:r>
                        <a:rPr lang="fr-FR" sz="1600" dirty="0" smtClean="0"/>
                        <a:t>0</a:t>
                      </a:r>
                    </a:p>
                    <a:p>
                      <a:pPr algn="ctr"/>
                      <a:r>
                        <a:rPr lang="fr-FR" sz="1600" b="1" dirty="0" smtClean="0">
                          <a:solidFill>
                            <a:srgbClr val="FF0000"/>
                          </a:solidFill>
                        </a:rPr>
                        <a:t>(2231,36)</a:t>
                      </a:r>
                    </a:p>
                  </a:txBody>
                  <a:tcPr/>
                </a:tc>
              </a:tr>
              <a:tr h="593876">
                <a:tc>
                  <a:txBody>
                    <a:bodyPr/>
                    <a:lstStyle/>
                    <a:p>
                      <a:pPr algn="ctr"/>
                      <a:endParaRPr lang="fr-FR" sz="1600" dirty="0" smtClean="0"/>
                    </a:p>
                    <a:p>
                      <a:pPr algn="ctr"/>
                      <a:r>
                        <a:rPr lang="fr-FR" sz="1600" b="1" dirty="0" smtClean="0"/>
                        <a:t>25 000,00</a:t>
                      </a:r>
                    </a:p>
                  </a:txBody>
                  <a:tcPr/>
                </a:tc>
              </a:tr>
              <a:tr h="593876">
                <a:tc>
                  <a:txBody>
                    <a:bodyPr/>
                    <a:lstStyle/>
                    <a:p>
                      <a:pPr algn="ctr"/>
                      <a:r>
                        <a:rPr lang="fr-FR" sz="1600" b="1" dirty="0" smtClean="0">
                          <a:solidFill>
                            <a:schemeClr val="accent1"/>
                          </a:solidFill>
                        </a:rPr>
                        <a:t>22 768,64</a:t>
                      </a:r>
                    </a:p>
                  </a:txBody>
                  <a:tcPr/>
                </a:tc>
              </a:tr>
            </a:tbl>
          </a:graphicData>
        </a:graphic>
      </p:graphicFrame>
      <p:graphicFrame>
        <p:nvGraphicFramePr>
          <p:cNvPr id="10" name="Espace réservé du contenu 7"/>
          <p:cNvGraphicFramePr>
            <a:graphicFrameLocks/>
          </p:cNvGraphicFramePr>
          <p:nvPr>
            <p:extLst>
              <p:ext uri="{D42A27DB-BD31-4B8C-83A1-F6EECF244321}">
                <p14:modId xmlns:p14="http://schemas.microsoft.com/office/powerpoint/2010/main" val="981650869"/>
              </p:ext>
            </p:extLst>
          </p:nvPr>
        </p:nvGraphicFramePr>
        <p:xfrm>
          <a:off x="57150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2013 (Budget)</a:t>
                      </a:r>
                      <a:endParaRPr lang="fr-FR" sz="1600" dirty="0"/>
                    </a:p>
                  </a:txBody>
                  <a:tcPr/>
                </a:tc>
              </a:tr>
              <a:tr h="441297">
                <a:tc>
                  <a:txBody>
                    <a:bodyPr/>
                    <a:lstStyle/>
                    <a:p>
                      <a:pPr algn="ctr"/>
                      <a:r>
                        <a:rPr lang="fr-FR" sz="1600" b="1" dirty="0" smtClean="0">
                          <a:solidFill>
                            <a:srgbClr val="09213B"/>
                          </a:solidFill>
                        </a:rPr>
                        <a:t>22</a:t>
                      </a:r>
                      <a:r>
                        <a:rPr lang="fr-FR" sz="1600" b="1" baseline="0" dirty="0" smtClean="0">
                          <a:solidFill>
                            <a:srgbClr val="09213B"/>
                          </a:solidFill>
                        </a:rPr>
                        <a:t> 768,64</a:t>
                      </a:r>
                      <a:endParaRPr lang="fr-FR" sz="1600" b="1" dirty="0">
                        <a:solidFill>
                          <a:srgbClr val="09213B"/>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solidFill>
                            <a:srgbClr val="FF0000"/>
                          </a:solidFill>
                        </a:rPr>
                        <a:t>     (24,00)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solidFill>
                            <a:srgbClr val="FF0000"/>
                          </a:solidFill>
                        </a:rPr>
                        <a:t>(12656,00)</a:t>
                      </a:r>
                    </a:p>
                    <a:p>
                      <a:pPr algn="ctr"/>
                      <a:r>
                        <a:rPr lang="fr-FR" sz="1600" baseline="0" dirty="0" smtClean="0">
                          <a:solidFill>
                            <a:srgbClr val="FF0000"/>
                          </a:solidFill>
                        </a:rPr>
                        <a:t>  (8950,00)</a:t>
                      </a:r>
                    </a:p>
                    <a:p>
                      <a:pPr algn="ctr"/>
                      <a:r>
                        <a:rPr lang="fr-FR" sz="1600" baseline="0" dirty="0" smtClean="0"/>
                        <a:t>    </a:t>
                      </a:r>
                      <a:r>
                        <a:rPr lang="fr-FR" sz="1600" baseline="0" dirty="0" smtClean="0">
                          <a:solidFill>
                            <a:srgbClr val="FF0000"/>
                          </a:solidFill>
                        </a:rPr>
                        <a:t>(500,00)</a:t>
                      </a:r>
                    </a:p>
                  </a:txBody>
                  <a:tcPr/>
                </a:tc>
              </a:tr>
              <a:tr h="367904">
                <a:tc>
                  <a:txBody>
                    <a:bodyPr/>
                    <a:lstStyle/>
                    <a:p>
                      <a:pPr algn="ctr"/>
                      <a:r>
                        <a:rPr lang="fr-FR" sz="1600" baseline="0" dirty="0" smtClean="0">
                          <a:solidFill>
                            <a:srgbClr val="FF0000"/>
                          </a:solidFill>
                        </a:rPr>
                        <a:t>  (4000,00)</a:t>
                      </a:r>
                    </a:p>
                  </a:txBody>
                  <a:tcPr/>
                </a:tc>
              </a:tr>
              <a:tr h="441297">
                <a:tc>
                  <a:txBody>
                    <a:bodyPr/>
                    <a:lstStyle/>
                    <a:p>
                      <a:pPr algn="ctr"/>
                      <a:r>
                        <a:rPr lang="fr-FR" sz="1600" dirty="0" smtClean="0">
                          <a:solidFill>
                            <a:srgbClr val="FF0000"/>
                          </a:solidFill>
                        </a:rPr>
                        <a:t>  (1000,00)</a:t>
                      </a:r>
                      <a:endParaRPr lang="fr-FR" sz="1600" dirty="0">
                        <a:solidFill>
                          <a:srgbClr val="FF0000"/>
                        </a:solidFill>
                      </a:endParaRPr>
                    </a:p>
                  </a:txBody>
                  <a:tcPr/>
                </a:tc>
              </a:tr>
              <a:tr h="593876">
                <a:tc>
                  <a:txBody>
                    <a:bodyPr/>
                    <a:lstStyle/>
                    <a:p>
                      <a:pPr algn="ctr"/>
                      <a:r>
                        <a:rPr lang="fr-FR" sz="1600" dirty="0" smtClean="0">
                          <a:solidFill>
                            <a:srgbClr val="FF0000"/>
                          </a:solidFill>
                        </a:rPr>
                        <a:t> (1200,00)</a:t>
                      </a:r>
                    </a:p>
                    <a:p>
                      <a:pPr algn="ctr"/>
                      <a:r>
                        <a:rPr lang="fr-FR" sz="1600" b="1" dirty="0" smtClean="0">
                          <a:solidFill>
                            <a:srgbClr val="FF0000"/>
                          </a:solidFill>
                        </a:rPr>
                        <a:t>(28 330,00)</a:t>
                      </a:r>
                      <a:endParaRPr lang="fr-FR" sz="1600" b="1" dirty="0">
                        <a:solidFill>
                          <a:srgbClr val="FF0000"/>
                        </a:solidFill>
                      </a:endParaRPr>
                    </a:p>
                  </a:txBody>
                  <a:tcPr/>
                </a:tc>
              </a:tr>
              <a:tr h="593876">
                <a:tc>
                  <a:txBody>
                    <a:bodyPr/>
                    <a:lstStyle/>
                    <a:p>
                      <a:pPr algn="ctr"/>
                      <a:endParaRPr lang="fr-FR" sz="1600" dirty="0" smtClean="0"/>
                    </a:p>
                    <a:p>
                      <a:pPr algn="ctr"/>
                      <a:r>
                        <a:rPr lang="fr-FR" sz="1600" b="1" dirty="0" smtClean="0"/>
                        <a:t>18 700,00</a:t>
                      </a:r>
                    </a:p>
                  </a:txBody>
                  <a:tcPr/>
                </a:tc>
              </a:tr>
              <a:tr h="593876">
                <a:tc>
                  <a:txBody>
                    <a:bodyPr/>
                    <a:lstStyle/>
                    <a:p>
                      <a:pPr algn="ctr"/>
                      <a:r>
                        <a:rPr lang="fr-FR" sz="1600" b="1" dirty="0" smtClean="0">
                          <a:solidFill>
                            <a:schemeClr val="accent1"/>
                          </a:solidFill>
                        </a:rPr>
                        <a:t>13</a:t>
                      </a:r>
                      <a:r>
                        <a:rPr lang="fr-FR" sz="1600" b="1" baseline="0" dirty="0" smtClean="0">
                          <a:solidFill>
                            <a:schemeClr val="accent1"/>
                          </a:solidFill>
                        </a:rPr>
                        <a:t> 138,64</a:t>
                      </a:r>
                      <a:endParaRPr lang="fr-FR" sz="1600" b="1" dirty="0" smtClean="0">
                        <a:solidFill>
                          <a:schemeClr val="accent1"/>
                        </a:solidFill>
                      </a:endParaRPr>
                    </a:p>
                  </a:txBody>
                  <a:tcPr/>
                </a:tc>
              </a:tr>
            </a:tbl>
          </a:graphicData>
        </a:graphic>
      </p:graphicFrame>
      <p:graphicFrame>
        <p:nvGraphicFramePr>
          <p:cNvPr id="11" name="Espace réservé du contenu 7"/>
          <p:cNvGraphicFramePr>
            <a:graphicFrameLocks/>
          </p:cNvGraphicFramePr>
          <p:nvPr>
            <p:extLst>
              <p:ext uri="{D42A27DB-BD31-4B8C-83A1-F6EECF244321}">
                <p14:modId xmlns:p14="http://schemas.microsoft.com/office/powerpoint/2010/main" val="618128613"/>
              </p:ext>
            </p:extLst>
          </p:nvPr>
        </p:nvGraphicFramePr>
        <p:xfrm>
          <a:off x="7467600" y="914400"/>
          <a:ext cx="1524000" cy="5714999"/>
        </p:xfrm>
        <a:graphic>
          <a:graphicData uri="http://schemas.openxmlformats.org/drawingml/2006/table">
            <a:tbl>
              <a:tblPr firstRow="1" bandRow="1">
                <a:tableStyleId>{5C22544A-7EE6-4342-B048-85BDC9FD1C3A}</a:tableStyleId>
              </a:tblPr>
              <a:tblGrid>
                <a:gridCol w="1524000"/>
              </a:tblGrid>
              <a:tr h="653396">
                <a:tc>
                  <a:txBody>
                    <a:bodyPr/>
                    <a:lstStyle/>
                    <a:p>
                      <a:pPr algn="ctr"/>
                      <a:r>
                        <a:rPr lang="fr-FR" sz="1600" dirty="0" smtClean="0"/>
                        <a:t>2014 (</a:t>
                      </a:r>
                      <a:r>
                        <a:rPr lang="fr-FR" sz="1600" dirty="0" err="1" smtClean="0"/>
                        <a:t>Forecast</a:t>
                      </a:r>
                      <a:r>
                        <a:rPr lang="fr-FR" sz="1600" dirty="0" smtClean="0"/>
                        <a:t>)</a:t>
                      </a:r>
                      <a:endParaRPr lang="fr-FR" sz="1600" dirty="0"/>
                    </a:p>
                  </a:txBody>
                  <a:tcPr/>
                </a:tc>
              </a:tr>
              <a:tr h="441297">
                <a:tc>
                  <a:txBody>
                    <a:bodyPr/>
                    <a:lstStyle/>
                    <a:p>
                      <a:pPr algn="ctr"/>
                      <a:r>
                        <a:rPr lang="fr-FR" sz="1600" b="1" dirty="0" smtClean="0">
                          <a:solidFill>
                            <a:srgbClr val="09213B"/>
                          </a:solidFill>
                        </a:rPr>
                        <a:t>13</a:t>
                      </a:r>
                      <a:r>
                        <a:rPr lang="fr-FR" sz="1600" b="1" baseline="0" dirty="0" smtClean="0">
                          <a:solidFill>
                            <a:srgbClr val="09213B"/>
                          </a:solidFill>
                        </a:rPr>
                        <a:t> 1</a:t>
                      </a:r>
                      <a:r>
                        <a:rPr lang="fr-FR" sz="1600" b="1" dirty="0" smtClean="0">
                          <a:solidFill>
                            <a:srgbClr val="09213B"/>
                          </a:solidFill>
                        </a:rPr>
                        <a:t>38,64</a:t>
                      </a:r>
                      <a:endParaRPr lang="fr-FR" sz="1600" b="1" dirty="0">
                        <a:solidFill>
                          <a:srgbClr val="09213B"/>
                        </a:solidFill>
                      </a:endParaRPr>
                    </a:p>
                  </a:txBody>
                  <a:tcPr/>
                </a:tc>
              </a:tr>
              <a:tr h="1185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endParaRPr lang="fr-FR" sz="1600" baseline="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solidFill>
                            <a:srgbClr val="FF0000"/>
                          </a:solidFill>
                        </a:rPr>
                        <a:t>(12)</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dirty="0" smtClean="0"/>
                        <a:t>0</a:t>
                      </a:r>
                    </a:p>
                  </a:txBody>
                  <a:tcPr/>
                </a:tc>
              </a:tr>
              <a:tr h="843609">
                <a:tc>
                  <a:txBody>
                    <a:bodyPr/>
                    <a:lstStyle/>
                    <a:p>
                      <a:pPr algn="ctr"/>
                      <a:r>
                        <a:rPr lang="fr-FR" sz="1600" baseline="0" dirty="0" smtClean="0">
                          <a:solidFill>
                            <a:srgbClr val="FF0000"/>
                          </a:solidFill>
                        </a:rPr>
                        <a:t>   (5000,00)</a:t>
                      </a:r>
                    </a:p>
                    <a:p>
                      <a:pPr algn="ctr"/>
                      <a:r>
                        <a:rPr lang="fr-FR" sz="1600" baseline="0" dirty="0" smtClean="0">
                          <a:solidFill>
                            <a:srgbClr val="FF0000"/>
                          </a:solidFill>
                        </a:rPr>
                        <a:t>(15 000,00)</a:t>
                      </a:r>
                    </a:p>
                    <a:p>
                      <a:pPr algn="ctr"/>
                      <a:r>
                        <a:rPr lang="fr-FR" sz="1600" baseline="0" dirty="0" smtClean="0">
                          <a:solidFill>
                            <a:srgbClr val="FF0000"/>
                          </a:solidFill>
                        </a:rPr>
                        <a:t>   (1000,00)</a:t>
                      </a:r>
                    </a:p>
                  </a:txBody>
                  <a:tcPr/>
                </a:tc>
              </a:tr>
              <a:tr h="367904">
                <a:tc>
                  <a:txBody>
                    <a:bodyPr/>
                    <a:lstStyle/>
                    <a:p>
                      <a:pPr algn="ctr"/>
                      <a:r>
                        <a:rPr lang="fr-FR" sz="1600" baseline="0" dirty="0" smtClean="0">
                          <a:solidFill>
                            <a:srgbClr val="FF0000"/>
                          </a:solidFill>
                        </a:rPr>
                        <a:t>    (4000,00)</a:t>
                      </a:r>
                    </a:p>
                  </a:txBody>
                  <a:tcPr/>
                </a:tc>
              </a:tr>
              <a:tr h="441297">
                <a:tc>
                  <a:txBody>
                    <a:bodyPr/>
                    <a:lstStyle/>
                    <a:p>
                      <a:pPr algn="ctr"/>
                      <a:r>
                        <a:rPr lang="fr-FR" sz="1600" dirty="0" smtClean="0">
                          <a:solidFill>
                            <a:srgbClr val="FF0000"/>
                          </a:solidFill>
                        </a:rPr>
                        <a:t>    (2000,00)</a:t>
                      </a:r>
                      <a:endParaRPr lang="fr-FR" sz="1600" dirty="0">
                        <a:solidFill>
                          <a:srgbClr val="FF0000"/>
                        </a:solidFill>
                      </a:endParaRPr>
                    </a:p>
                  </a:txBody>
                  <a:tcPr/>
                </a:tc>
              </a:tr>
              <a:tr h="593876">
                <a:tc>
                  <a:txBody>
                    <a:bodyPr/>
                    <a:lstStyle/>
                    <a:p>
                      <a:pPr algn="ctr"/>
                      <a:r>
                        <a:rPr lang="fr-FR" sz="1600" dirty="0" smtClean="0"/>
                        <a:t>0</a:t>
                      </a:r>
                    </a:p>
                    <a:p>
                      <a:pPr algn="ctr"/>
                      <a:r>
                        <a:rPr lang="fr-FR" sz="1600" b="1" dirty="0" smtClean="0">
                          <a:solidFill>
                            <a:srgbClr val="FF0000"/>
                          </a:solidFill>
                        </a:rPr>
                        <a:t>(27012,00)</a:t>
                      </a:r>
                      <a:endParaRPr lang="fr-FR" sz="1600" b="1" dirty="0">
                        <a:solidFill>
                          <a:srgbClr val="FF0000"/>
                        </a:solidFill>
                      </a:endParaRPr>
                    </a:p>
                  </a:txBody>
                  <a:tcPr/>
                </a:tc>
              </a:tr>
              <a:tr h="593876">
                <a:tc>
                  <a:txBody>
                    <a:bodyPr/>
                    <a:lstStyle/>
                    <a:p>
                      <a:pPr algn="ctr"/>
                      <a:endParaRPr lang="fr-FR" sz="1600" dirty="0" smtClean="0"/>
                    </a:p>
                    <a:p>
                      <a:pPr algn="ctr"/>
                      <a:r>
                        <a:rPr lang="fr-FR" sz="1600" b="1" dirty="0" smtClean="0"/>
                        <a:t>30 000,00</a:t>
                      </a:r>
                    </a:p>
                  </a:txBody>
                  <a:tcPr/>
                </a:tc>
              </a:tr>
              <a:tr h="593876">
                <a:tc>
                  <a:txBody>
                    <a:bodyPr/>
                    <a:lstStyle/>
                    <a:p>
                      <a:pPr algn="ctr"/>
                      <a:r>
                        <a:rPr lang="fr-FR" sz="1600" b="1" dirty="0" smtClean="0">
                          <a:solidFill>
                            <a:schemeClr val="accent1"/>
                          </a:solidFill>
                        </a:rPr>
                        <a:t>16</a:t>
                      </a:r>
                      <a:r>
                        <a:rPr lang="fr-FR" sz="1600" b="1" baseline="0" dirty="0" smtClean="0">
                          <a:solidFill>
                            <a:schemeClr val="accent1"/>
                          </a:solidFill>
                        </a:rPr>
                        <a:t> 1</a:t>
                      </a:r>
                      <a:r>
                        <a:rPr lang="fr-FR" sz="1600" b="1" dirty="0" smtClean="0">
                          <a:solidFill>
                            <a:schemeClr val="accent1"/>
                          </a:solidFill>
                        </a:rPr>
                        <a:t>26,64</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5"/>
          <p:cNvGrpSpPr>
            <a:grpSpLocks/>
          </p:cNvGrpSpPr>
          <p:nvPr/>
        </p:nvGrpSpPr>
        <p:grpSpPr bwMode="auto">
          <a:xfrm>
            <a:off x="152400" y="228600"/>
            <a:ext cx="1981200" cy="457200"/>
            <a:chOff x="2133600" y="3019425"/>
            <a:chExt cx="4064000" cy="825500"/>
          </a:xfrm>
        </p:grpSpPr>
        <p:pic>
          <p:nvPicPr>
            <p:cNvPr id="4102"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4103"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itre 11"/>
          <p:cNvSpPr>
            <a:spLocks noGrp="1"/>
          </p:cNvSpPr>
          <p:nvPr>
            <p:ph type="title"/>
          </p:nvPr>
        </p:nvSpPr>
        <p:spPr>
          <a:xfrm>
            <a:off x="549275" y="263525"/>
            <a:ext cx="8042275" cy="574675"/>
          </a:xfrm>
        </p:spPr>
        <p:txBody>
          <a:bodyPr/>
          <a:lstStyle/>
          <a:p>
            <a:pPr eaLnBrk="1" hangingPunct="1"/>
            <a:r>
              <a:rPr lang="fr-FR" dirty="0" smtClean="0">
                <a:ea typeface="ＭＳ Ｐゴシック" pitchFamily="-105" charset="-128"/>
                <a:cs typeface="ＭＳ Ｐゴシック" pitchFamily="-105" charset="-128"/>
              </a:rPr>
              <a:t>General </a:t>
            </a:r>
            <a:r>
              <a:rPr lang="fr-FR" dirty="0" err="1" smtClean="0">
                <a:ea typeface="ＭＳ Ｐゴシック" pitchFamily="-105" charset="-128"/>
                <a:cs typeface="ＭＳ Ｐゴシック" pitchFamily="-105" charset="-128"/>
              </a:rPr>
              <a:t>rules</a:t>
            </a:r>
            <a:endParaRPr lang="fr-FR" dirty="0">
              <a:ea typeface="ＭＳ Ｐゴシック" pitchFamily="-105" charset="-128"/>
              <a:cs typeface="ＭＳ Ｐゴシック" pitchFamily="-105" charset="-128"/>
            </a:endParaRPr>
          </a:p>
        </p:txBody>
      </p:sp>
      <p:sp>
        <p:nvSpPr>
          <p:cNvPr id="4101" name="Espace réservé du contenu 12"/>
          <p:cNvSpPr>
            <a:spLocks noGrp="1"/>
          </p:cNvSpPr>
          <p:nvPr>
            <p:ph idx="1"/>
          </p:nvPr>
        </p:nvSpPr>
        <p:spPr>
          <a:xfrm>
            <a:off x="381000" y="1143000"/>
            <a:ext cx="8382000" cy="4876800"/>
          </a:xfrm>
        </p:spPr>
        <p:txBody>
          <a:bodyPr/>
          <a:lstStyle/>
          <a:p>
            <a:pPr eaLnBrk="1" hangingPunct="1">
              <a:buNone/>
            </a:pPr>
            <a:r>
              <a:rPr lang="fr-FR" dirty="0" smtClean="0"/>
              <a:t>The Association </a:t>
            </a:r>
            <a:r>
              <a:rPr lang="fr-FR" dirty="0" err="1" smtClean="0"/>
              <a:t>is</a:t>
            </a:r>
            <a:r>
              <a:rPr lang="fr-FR" dirty="0" smtClean="0"/>
              <a:t> made up of the </a:t>
            </a:r>
            <a:r>
              <a:rPr lang="fr-FR" dirty="0" err="1" smtClean="0"/>
              <a:t>following</a:t>
            </a:r>
            <a:r>
              <a:rPr lang="fr-FR" dirty="0" smtClean="0"/>
              <a:t> </a:t>
            </a:r>
            <a:r>
              <a:rPr lang="fr-FR" dirty="0" err="1" smtClean="0"/>
              <a:t>categories</a:t>
            </a:r>
            <a:r>
              <a:rPr lang="fr-FR" dirty="0" smtClean="0"/>
              <a:t> of </a:t>
            </a:r>
            <a:r>
              <a:rPr lang="fr-FR" dirty="0" err="1" smtClean="0"/>
              <a:t>members</a:t>
            </a:r>
            <a:r>
              <a:rPr lang="fr-FR" dirty="0" smtClean="0"/>
              <a:t>: </a:t>
            </a:r>
          </a:p>
          <a:p>
            <a:pPr eaLnBrk="1" hangingPunct="1">
              <a:buFont typeface="Wingdings" charset="2"/>
              <a:buChar char="ü"/>
            </a:pPr>
            <a:r>
              <a:rPr lang="fr-FR" dirty="0" err="1" smtClean="0"/>
              <a:t>Founding</a:t>
            </a:r>
            <a:r>
              <a:rPr lang="fr-FR" dirty="0" smtClean="0"/>
              <a:t> </a:t>
            </a:r>
            <a:r>
              <a:rPr lang="fr-FR" dirty="0" err="1" smtClean="0"/>
              <a:t>members</a:t>
            </a:r>
            <a:r>
              <a:rPr lang="fr-FR" dirty="0" smtClean="0"/>
              <a:t> </a:t>
            </a:r>
          </a:p>
          <a:p>
            <a:pPr eaLnBrk="1" hangingPunct="1">
              <a:buFont typeface="Wingdings" charset="2"/>
              <a:buChar char="ü"/>
            </a:pPr>
            <a:r>
              <a:rPr lang="fr-FR" dirty="0" err="1" smtClean="0"/>
              <a:t>Benefactor</a:t>
            </a:r>
            <a:r>
              <a:rPr lang="fr-FR" dirty="0" smtClean="0"/>
              <a:t> </a:t>
            </a:r>
            <a:r>
              <a:rPr lang="fr-FR" dirty="0" err="1" smtClean="0"/>
              <a:t>members</a:t>
            </a:r>
            <a:r>
              <a:rPr lang="fr-FR" dirty="0" smtClean="0"/>
              <a:t> </a:t>
            </a:r>
          </a:p>
          <a:p>
            <a:pPr eaLnBrk="1" hangingPunct="1">
              <a:buFont typeface="Wingdings" charset="2"/>
              <a:buChar char="ü"/>
            </a:pPr>
            <a:r>
              <a:rPr lang="fr-FR" dirty="0" smtClean="0"/>
              <a:t>Active </a:t>
            </a:r>
            <a:r>
              <a:rPr lang="fr-FR" dirty="0" err="1" smtClean="0"/>
              <a:t>members</a:t>
            </a:r>
            <a:endParaRPr lang="fr-FR" dirty="0" smtClean="0"/>
          </a:p>
          <a:p>
            <a:pPr eaLnBrk="1" hangingPunct="1">
              <a:buFont typeface="Wingdings" charset="2"/>
              <a:buChar char="ü"/>
            </a:pPr>
            <a:r>
              <a:rPr lang="fr-FR" dirty="0" err="1" smtClean="0"/>
              <a:t>Honorary</a:t>
            </a:r>
            <a:r>
              <a:rPr lang="fr-FR" dirty="0" smtClean="0"/>
              <a:t> </a:t>
            </a:r>
            <a:r>
              <a:rPr lang="fr-FR" dirty="0" err="1" smtClean="0"/>
              <a:t>members</a:t>
            </a:r>
            <a:r>
              <a:rPr lang="fr-FR" dirty="0" smtClean="0"/>
              <a:t>. </a:t>
            </a:r>
          </a:p>
          <a:p>
            <a:pPr eaLnBrk="1" hangingPunct="1">
              <a:buNone/>
            </a:pPr>
            <a:r>
              <a:rPr lang="fr-FR" dirty="0" smtClean="0">
                <a:ea typeface="ＭＳ Ｐゴシック" pitchFamily="-105" charset="-128"/>
                <a:cs typeface="ＭＳ Ｐゴシック" pitchFamily="-105" charset="-128"/>
              </a:rPr>
              <a:t>New </a:t>
            </a:r>
            <a:r>
              <a:rPr lang="fr-FR" dirty="0" err="1" smtClean="0">
                <a:ea typeface="ＭＳ Ｐゴシック" pitchFamily="-105" charset="-128"/>
                <a:cs typeface="ＭＳ Ｐゴシック" pitchFamily="-105" charset="-128"/>
              </a:rPr>
              <a:t>Members</a:t>
            </a:r>
            <a:r>
              <a:rPr lang="fr-FR" dirty="0" smtClean="0">
                <a:ea typeface="ＭＳ Ｐゴシック" pitchFamily="-105" charset="-128"/>
                <a:cs typeface="ＭＳ Ｐゴシック" pitchFamily="-105" charset="-128"/>
              </a:rPr>
              <a:t>  profiles: </a:t>
            </a:r>
          </a:p>
          <a:p>
            <a:pPr eaLnBrk="1" hangingPunct="1">
              <a:buNone/>
            </a:pPr>
            <a:r>
              <a:rPr lang="fr-FR" dirty="0" err="1" smtClean="0">
                <a:ea typeface="ＭＳ Ｐゴシック" pitchFamily="-105" charset="-128"/>
                <a:cs typeface="ＭＳ Ｐゴシック" pitchFamily="-105" charset="-128"/>
              </a:rPr>
              <a:t>Validated</a:t>
            </a:r>
            <a:r>
              <a:rPr lang="fr-FR" dirty="0" smtClean="0">
                <a:ea typeface="ＭＳ Ｐゴシック" pitchFamily="-105" charset="-128"/>
                <a:cs typeface="ＭＳ Ｐゴシック" pitchFamily="-105" charset="-128"/>
              </a:rPr>
              <a:t> by the Bureau</a:t>
            </a:r>
            <a:endParaRPr lang="en-US" dirty="0" smtClean="0">
              <a:ea typeface="ＭＳ Ｐゴシック" pitchFamily="-105" charset="-128"/>
              <a:cs typeface="ＭＳ Ｐゴシック" pitchFamily="-105" charset="-128"/>
            </a:endParaRPr>
          </a:p>
        </p:txBody>
      </p:sp>
      <p:pic>
        <p:nvPicPr>
          <p:cNvPr id="9" name="Image 8"/>
          <p:cNvPicPr>
            <a:picLocks noChangeAspect="1"/>
          </p:cNvPicPr>
          <p:nvPr/>
        </p:nvPicPr>
        <p:blipFill>
          <a:blip r:embed="rId5"/>
          <a:stretch>
            <a:fillRect/>
          </a:stretch>
        </p:blipFill>
        <p:spPr>
          <a:xfrm>
            <a:off x="4366101" y="2514600"/>
            <a:ext cx="4777899" cy="327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5"/>
          <p:cNvGrpSpPr>
            <a:grpSpLocks/>
          </p:cNvGrpSpPr>
          <p:nvPr/>
        </p:nvGrpSpPr>
        <p:grpSpPr bwMode="auto">
          <a:xfrm>
            <a:off x="152400" y="228600"/>
            <a:ext cx="1981200" cy="457200"/>
            <a:chOff x="2133600" y="3019425"/>
            <a:chExt cx="4064000" cy="825500"/>
          </a:xfrm>
        </p:grpSpPr>
        <p:pic>
          <p:nvPicPr>
            <p:cNvPr id="7291"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7292"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7172" name="Titre 11"/>
          <p:cNvSpPr>
            <a:spLocks noGrp="1"/>
          </p:cNvSpPr>
          <p:nvPr>
            <p:ph type="title"/>
          </p:nvPr>
        </p:nvSpPr>
        <p:spPr>
          <a:xfrm>
            <a:off x="1101725" y="-762000"/>
            <a:ext cx="8042275" cy="1336675"/>
          </a:xfrm>
        </p:spPr>
        <p:txBody>
          <a:bodyPr/>
          <a:lstStyle/>
          <a:p>
            <a:pPr eaLnBrk="1" hangingPunct="1"/>
            <a:r>
              <a:rPr lang="fr-FR" sz="2800" dirty="0" err="1">
                <a:ea typeface="ＭＳ Ｐゴシック" pitchFamily="-105" charset="-128"/>
                <a:cs typeface="ＭＳ Ｐゴシック" pitchFamily="-105" charset="-128"/>
              </a:rPr>
              <a:t>Membership</a:t>
            </a:r>
            <a:r>
              <a:rPr lang="fr-FR" sz="2800" dirty="0">
                <a:ea typeface="ＭＳ Ｐゴシック" pitchFamily="-105" charset="-128"/>
                <a:cs typeface="ＭＳ Ｐゴシック" pitchFamily="-105" charset="-128"/>
              </a:rPr>
              <a:t> </a:t>
            </a:r>
            <a:r>
              <a:rPr lang="fr-FR" sz="2800" dirty="0" err="1" smtClean="0">
                <a:ea typeface="ＭＳ Ｐゴシック" pitchFamily="-105" charset="-128"/>
                <a:cs typeface="ＭＳ Ｐゴシック" pitchFamily="-105" charset="-128"/>
              </a:rPr>
              <a:t>summary</a:t>
            </a:r>
            <a:endParaRPr lang="fr-FR" sz="2800" dirty="0">
              <a:ea typeface="ＭＳ Ｐゴシック" pitchFamily="-105" charset="-128"/>
              <a:cs typeface="ＭＳ Ｐゴシック" pitchFamily="-105" charset="-128"/>
            </a:endParaRPr>
          </a:p>
        </p:txBody>
      </p:sp>
      <p:sp>
        <p:nvSpPr>
          <p:cNvPr id="16" name="ZoneTexte 15"/>
          <p:cNvSpPr txBox="1"/>
          <p:nvPr/>
        </p:nvSpPr>
        <p:spPr>
          <a:xfrm>
            <a:off x="685800" y="1600200"/>
            <a:ext cx="1066800" cy="369332"/>
          </a:xfrm>
          <a:prstGeom prst="rect">
            <a:avLst/>
          </a:prstGeom>
          <a:noFill/>
        </p:spPr>
        <p:txBody>
          <a:bodyPr wrap="square" rtlCol="0">
            <a:spAutoFit/>
          </a:bodyPr>
          <a:lstStyle/>
          <a:p>
            <a:r>
              <a:rPr lang="fr-FR" dirty="0" smtClean="0"/>
              <a:t>2012</a:t>
            </a:r>
            <a:endParaRPr lang="fr-FR" dirty="0"/>
          </a:p>
        </p:txBody>
      </p:sp>
      <p:sp>
        <p:nvSpPr>
          <p:cNvPr id="17" name="ZoneTexte 16"/>
          <p:cNvSpPr txBox="1"/>
          <p:nvPr/>
        </p:nvSpPr>
        <p:spPr>
          <a:xfrm>
            <a:off x="609600" y="4419600"/>
            <a:ext cx="1828800" cy="1200329"/>
          </a:xfrm>
          <a:prstGeom prst="rect">
            <a:avLst/>
          </a:prstGeom>
          <a:noFill/>
        </p:spPr>
        <p:txBody>
          <a:bodyPr wrap="square" rtlCol="0">
            <a:spAutoFit/>
          </a:bodyPr>
          <a:lstStyle/>
          <a:p>
            <a:r>
              <a:rPr lang="fr-FR" dirty="0" smtClean="0"/>
              <a:t>2013 ( </a:t>
            </a:r>
            <a:r>
              <a:rPr lang="fr-FR" dirty="0" err="1" smtClean="0"/>
              <a:t>membership</a:t>
            </a:r>
            <a:r>
              <a:rPr lang="fr-FR" dirty="0" smtClean="0"/>
              <a:t> up to date </a:t>
            </a:r>
            <a:r>
              <a:rPr lang="fr-FR" dirty="0" err="1" smtClean="0"/>
              <a:t>at</a:t>
            </a:r>
            <a:r>
              <a:rPr lang="fr-FR" dirty="0" smtClean="0"/>
              <a:t> Sept 25, )</a:t>
            </a:r>
            <a:endParaRPr lang="fr-FR" dirty="0"/>
          </a:p>
        </p:txBody>
      </p:sp>
      <p:graphicFrame>
        <p:nvGraphicFramePr>
          <p:cNvPr id="10" name="Graphique 9"/>
          <p:cNvGraphicFramePr/>
          <p:nvPr/>
        </p:nvGraphicFramePr>
        <p:xfrm>
          <a:off x="2667000" y="762000"/>
          <a:ext cx="5257800" cy="2971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p:nvPr/>
        </p:nvGraphicFramePr>
        <p:xfrm>
          <a:off x="2667000" y="3581400"/>
          <a:ext cx="5181600" cy="2971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er 5"/>
          <p:cNvGrpSpPr>
            <a:grpSpLocks/>
          </p:cNvGrpSpPr>
          <p:nvPr/>
        </p:nvGrpSpPr>
        <p:grpSpPr bwMode="auto">
          <a:xfrm>
            <a:off x="152400" y="228600"/>
            <a:ext cx="1981200" cy="457200"/>
            <a:chOff x="2133600" y="3019425"/>
            <a:chExt cx="4064000" cy="825500"/>
          </a:xfrm>
        </p:grpSpPr>
        <p:pic>
          <p:nvPicPr>
            <p:cNvPr id="7291" name="Image 3"/>
            <p:cNvPicPr>
              <a:picLocks noChangeAspect="1"/>
            </p:cNvPicPr>
            <p:nvPr/>
          </p:nvPicPr>
          <p:blipFill>
            <a:blip r:embed="rId3"/>
            <a:srcRect/>
            <a:stretch>
              <a:fillRect/>
            </a:stretch>
          </p:blipFill>
          <p:spPr bwMode="auto">
            <a:xfrm>
              <a:off x="2946400" y="3019425"/>
              <a:ext cx="3251200" cy="825500"/>
            </a:xfrm>
            <a:prstGeom prst="rect">
              <a:avLst/>
            </a:prstGeom>
            <a:noFill/>
            <a:ln w="9525">
              <a:noFill/>
              <a:miter lim="800000"/>
              <a:headEnd/>
              <a:tailEnd/>
            </a:ln>
          </p:spPr>
        </p:pic>
        <p:pic>
          <p:nvPicPr>
            <p:cNvPr id="7292" name="Image 4"/>
            <p:cNvPicPr>
              <a:picLocks noChangeAspect="1"/>
            </p:cNvPicPr>
            <p:nvPr/>
          </p:nvPicPr>
          <p:blipFill>
            <a:blip r:embed="rId4"/>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7173" name="Espace réservé du contenu 10"/>
          <p:cNvSpPr>
            <a:spLocks noGrp="1"/>
          </p:cNvSpPr>
          <p:nvPr>
            <p:ph idx="1"/>
          </p:nvPr>
        </p:nvSpPr>
        <p:spPr>
          <a:xfrm>
            <a:off x="393001" y="838200"/>
            <a:ext cx="8686800" cy="5715000"/>
          </a:xfrm>
        </p:spPr>
        <p:txBody>
          <a:bodyPr/>
          <a:lstStyle/>
          <a:p>
            <a:pPr eaLnBrk="1" hangingPunct="1">
              <a:buNone/>
            </a:pPr>
            <a:endParaRPr lang="fr-FR" dirty="0" smtClean="0">
              <a:ea typeface="ＭＳ Ｐゴシック" pitchFamily="-105" charset="-128"/>
              <a:cs typeface="ＭＳ Ｐゴシック" pitchFamily="-105" charset="-128"/>
            </a:endParaRPr>
          </a:p>
          <a:p>
            <a:pPr eaLnBrk="1" hangingPunct="1">
              <a:buNone/>
            </a:pPr>
            <a:endParaRPr lang="fr-FR" dirty="0">
              <a:ea typeface="ＭＳ Ｐゴシック" pitchFamily="-105" charset="-128"/>
              <a:cs typeface="ＭＳ Ｐゴシック" pitchFamily="-105" charset="-128"/>
            </a:endParaRPr>
          </a:p>
        </p:txBody>
      </p:sp>
      <p:sp>
        <p:nvSpPr>
          <p:cNvPr id="12" name="Titre 11"/>
          <p:cNvSpPr>
            <a:spLocks noGrp="1"/>
          </p:cNvSpPr>
          <p:nvPr>
            <p:ph type="title"/>
          </p:nvPr>
        </p:nvSpPr>
        <p:spPr>
          <a:xfrm>
            <a:off x="1254125" y="-668338"/>
            <a:ext cx="8042275" cy="1336675"/>
          </a:xfrm>
        </p:spPr>
        <p:txBody>
          <a:bodyPr/>
          <a:lstStyle/>
          <a:p>
            <a:r>
              <a:rPr lang="fr-FR" sz="3200" dirty="0" err="1" smtClean="0"/>
              <a:t>Members</a:t>
            </a:r>
            <a:r>
              <a:rPr lang="fr-FR" sz="3200" dirty="0" smtClean="0"/>
              <a:t> and </a:t>
            </a:r>
            <a:r>
              <a:rPr lang="fr-FR" sz="3200" dirty="0" err="1" smtClean="0"/>
              <a:t>Partners</a:t>
            </a:r>
            <a:endParaRPr lang="fr-FR" sz="3200" dirty="0"/>
          </a:p>
        </p:txBody>
      </p:sp>
      <p:graphicFrame>
        <p:nvGraphicFramePr>
          <p:cNvPr id="13" name="Graphique 12"/>
          <p:cNvGraphicFramePr/>
          <p:nvPr/>
        </p:nvGraphicFramePr>
        <p:xfrm>
          <a:off x="228600" y="838200"/>
          <a:ext cx="4800600" cy="30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886297035"/>
              </p:ext>
            </p:extLst>
          </p:nvPr>
        </p:nvGraphicFramePr>
        <p:xfrm>
          <a:off x="2699792" y="2060848"/>
          <a:ext cx="6010275" cy="6519863"/>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5940152" y="3429000"/>
            <a:ext cx="697627" cy="369332"/>
          </a:xfrm>
          <a:prstGeom prst="rect">
            <a:avLst/>
          </a:prstGeom>
          <a:noFill/>
        </p:spPr>
        <p:txBody>
          <a:bodyPr wrap="none" rtlCol="0">
            <a:spAutoFit/>
          </a:bodyPr>
          <a:lstStyle/>
          <a:p>
            <a:r>
              <a:rPr lang="en-US" b="1" dirty="0" smtClean="0"/>
              <a:t>2013</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1">
        <p:bldAsOne/>
      </p:bldGraphic>
      <p:bldGraphic spid="10" grpId="0">
        <p:bldAsOne/>
      </p:bldGraphic>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er 5"/>
          <p:cNvGrpSpPr>
            <a:grpSpLocks/>
          </p:cNvGrpSpPr>
          <p:nvPr/>
        </p:nvGrpSpPr>
        <p:grpSpPr bwMode="auto">
          <a:xfrm>
            <a:off x="152400" y="228600"/>
            <a:ext cx="1981200" cy="457200"/>
            <a:chOff x="2133600" y="3019425"/>
            <a:chExt cx="4064000" cy="825500"/>
          </a:xfrm>
        </p:grpSpPr>
        <p:pic>
          <p:nvPicPr>
            <p:cNvPr id="11272" name="Image 3"/>
            <p:cNvPicPr>
              <a:picLocks noChangeAspect="1"/>
            </p:cNvPicPr>
            <p:nvPr/>
          </p:nvPicPr>
          <p:blipFill>
            <a:blip r:embed="rId2"/>
            <a:srcRect/>
            <a:stretch>
              <a:fillRect/>
            </a:stretch>
          </p:blipFill>
          <p:spPr bwMode="auto">
            <a:xfrm>
              <a:off x="2946400" y="3019425"/>
              <a:ext cx="3251200" cy="825500"/>
            </a:xfrm>
            <a:prstGeom prst="rect">
              <a:avLst/>
            </a:prstGeom>
            <a:noFill/>
            <a:ln w="9525">
              <a:noFill/>
              <a:miter lim="800000"/>
              <a:headEnd/>
              <a:tailEnd/>
            </a:ln>
          </p:spPr>
        </p:pic>
        <p:pic>
          <p:nvPicPr>
            <p:cNvPr id="11273" name="Image 4"/>
            <p:cNvPicPr>
              <a:picLocks noChangeAspect="1"/>
            </p:cNvPicPr>
            <p:nvPr/>
          </p:nvPicPr>
          <p:blipFill>
            <a:blip r:embed="rId3"/>
            <a:srcRect/>
            <a:stretch>
              <a:fillRect/>
            </a:stretch>
          </p:blipFill>
          <p:spPr bwMode="auto">
            <a:xfrm>
              <a:off x="2133600" y="3032125"/>
              <a:ext cx="762000" cy="800100"/>
            </a:xfrm>
            <a:prstGeom prst="rect">
              <a:avLst/>
            </a:prstGeom>
            <a:noFill/>
            <a:ln w="9525">
              <a:noFill/>
              <a:miter lim="800000"/>
              <a:headEnd/>
              <a:tailEnd/>
            </a:ln>
          </p:spPr>
        </p:pic>
      </p:grpSp>
      <p:cxnSp>
        <p:nvCxnSpPr>
          <p:cNvPr id="20" name="Connecteur droit 19"/>
          <p:cNvCxnSpPr/>
          <p:nvPr/>
        </p:nvCxnSpPr>
        <p:spPr>
          <a:xfrm>
            <a:off x="0" y="836613"/>
            <a:ext cx="9144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Image 13"/>
          <p:cNvPicPr>
            <a:picLocks noChangeAspect="1"/>
          </p:cNvPicPr>
          <p:nvPr/>
        </p:nvPicPr>
        <p:blipFill>
          <a:blip r:embed="rId4"/>
          <a:stretch>
            <a:fillRect/>
          </a:stretch>
        </p:blipFill>
        <p:spPr>
          <a:xfrm>
            <a:off x="2209800" y="1524000"/>
            <a:ext cx="5080000" cy="4279900"/>
          </a:xfrm>
          <a:prstGeom prst="rect">
            <a:avLst/>
          </a:prstGeom>
        </p:spPr>
      </p:pic>
      <p:pic>
        <p:nvPicPr>
          <p:cNvPr id="15" name="Image 14"/>
          <p:cNvPicPr>
            <a:picLocks noChangeAspect="1"/>
          </p:cNvPicPr>
          <p:nvPr/>
        </p:nvPicPr>
        <p:blipFill>
          <a:blip r:embed="rId5"/>
          <a:stretch>
            <a:fillRect/>
          </a:stretch>
        </p:blipFill>
        <p:spPr>
          <a:xfrm>
            <a:off x="1905000" y="914400"/>
            <a:ext cx="5715000" cy="5715000"/>
          </a:xfrm>
          <a:prstGeom prst="rect">
            <a:avLst/>
          </a:prstGeom>
        </p:spPr>
      </p:pic>
      <p:sp>
        <p:nvSpPr>
          <p:cNvPr id="16" name="Espace réservé du contenu 12"/>
          <p:cNvSpPr txBox="1">
            <a:spLocks/>
          </p:cNvSpPr>
          <p:nvPr/>
        </p:nvSpPr>
        <p:spPr bwMode="auto">
          <a:xfrm>
            <a:off x="5257800" y="5715000"/>
            <a:ext cx="3657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9250" marR="0" lvl="0" indent="-349250" algn="l" defTabSz="914400" rtl="0" eaLnBrk="1" fontAlgn="base" latinLnBrk="0" hangingPunct="1">
              <a:lnSpc>
                <a:spcPct val="100000"/>
              </a:lnSpc>
              <a:spcBef>
                <a:spcPts val="2000"/>
              </a:spcBef>
              <a:spcAft>
                <a:spcPct val="0"/>
              </a:spcAft>
              <a:buClr>
                <a:srgbClr val="6FB7D7"/>
              </a:buClr>
              <a:buSzPct val="110000"/>
              <a:buFont typeface="Wingdings 2" pitchFamily="-105" charset="2"/>
              <a:buNone/>
              <a:tabLst/>
              <a:defRPr/>
            </a:pPr>
            <a:r>
              <a:rPr kumimoji="0" lang="en-US" sz="4000" b="0" i="0" u="none" strike="noStrike" kern="1200" cap="none" spc="0" normalizeH="0" baseline="0" noProof="0" dirty="0" smtClean="0">
                <a:ln>
                  <a:noFill/>
                </a:ln>
                <a:solidFill>
                  <a:srgbClr val="008000"/>
                </a:solidFill>
                <a:effectLst/>
                <a:uLnTx/>
                <a:uFillTx/>
                <a:latin typeface="+mn-lt"/>
                <a:ea typeface="ＭＳ Ｐゴシック" pitchFamily="-105" charset="-128"/>
                <a:cs typeface="ＭＳ Ｐゴシック" pitchFamily="-105" charset="-128"/>
              </a:rPr>
              <a:t>Thank You !</a:t>
            </a:r>
          </a:p>
          <a:p>
            <a:pPr marL="349250" marR="0" lvl="0" indent="-349250" algn="l" defTabSz="914400" rtl="0" eaLnBrk="1" fontAlgn="base" latinLnBrk="0" hangingPunct="1">
              <a:lnSpc>
                <a:spcPct val="100000"/>
              </a:lnSpc>
              <a:spcBef>
                <a:spcPts val="2000"/>
              </a:spcBef>
              <a:spcAft>
                <a:spcPct val="0"/>
              </a:spcAft>
              <a:buClr>
                <a:srgbClr val="6FB7D7"/>
              </a:buClr>
              <a:buSzPct val="110000"/>
              <a:buFont typeface="Wingdings 2" pitchFamily="-105" charset="2"/>
              <a:buChar char=""/>
              <a:tabLst/>
              <a:defRPr/>
            </a:pPr>
            <a:endParaRPr kumimoji="0" lang="en-US" sz="4000" b="0" i="0" u="none" strike="noStrike" kern="1200" cap="none" spc="0" normalizeH="0" baseline="0" noProof="0" dirty="0">
              <a:ln>
                <a:noFill/>
              </a:ln>
              <a:solidFill>
                <a:srgbClr val="008000"/>
              </a:solidFill>
              <a:effectLst/>
              <a:uLnTx/>
              <a:uFillTx/>
              <a:latin typeface="+mn-lt"/>
              <a:ea typeface="ＭＳ Ｐゴシック" pitchFamily="-105" charset="-128"/>
              <a:cs typeface="ＭＳ Ｐゴシック" pitchFamily="-105" charset="-128"/>
            </a:endParaRPr>
          </a:p>
        </p:txBody>
      </p:sp>
      <p:sp>
        <p:nvSpPr>
          <p:cNvPr id="18" name="Titre 11"/>
          <p:cNvSpPr txBox="1">
            <a:spLocks/>
          </p:cNvSpPr>
          <p:nvPr/>
        </p:nvSpPr>
        <p:spPr bwMode="auto">
          <a:xfrm>
            <a:off x="457200" y="990600"/>
            <a:ext cx="4343400"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000" b="0" i="0" u="none" strike="noStrike" kern="1200" cap="none" spc="0" normalizeH="0" baseline="0" noProof="0" smtClean="0">
                <a:ln>
                  <a:noFill/>
                </a:ln>
                <a:solidFill>
                  <a:schemeClr val="accent1"/>
                </a:solidFill>
                <a:effectLst/>
                <a:uLnTx/>
                <a:uFillTx/>
                <a:latin typeface="+mj-lt"/>
                <a:ea typeface="ＭＳ Ｐゴシック" pitchFamily="-105" charset="-128"/>
                <a:cs typeface="ＭＳ Ｐゴシック" pitchFamily="-105" charset="-128"/>
              </a:rPr>
              <a:t>Questions ?</a:t>
            </a:r>
            <a:endParaRPr kumimoji="0" lang="fr-FR" sz="4000" b="0" i="0" u="none" strike="noStrike" kern="1200" cap="none" spc="0" normalizeH="0" baseline="0" noProof="0" dirty="0">
              <a:ln>
                <a:noFill/>
              </a:ln>
              <a:solidFill>
                <a:schemeClr val="accent1"/>
              </a:solidFill>
              <a:effectLst/>
              <a:uLnTx/>
              <a:uFillTx/>
              <a:latin typeface="+mj-lt"/>
              <a:ea typeface="ＭＳ Ｐゴシック" pitchFamily="-105" charset="-128"/>
              <a:cs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3055</TotalTime>
  <Words>807</Words>
  <Application>Microsoft Office PowerPoint</Application>
  <PresentationFormat>On-screen Show (4:3)</PresentationFormat>
  <Paragraphs>157</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Brise</vt:lpstr>
      <vt:lpstr>Treasurer update</vt:lpstr>
      <vt:lpstr>Treasurer update</vt:lpstr>
      <vt:lpstr>Purpose</vt:lpstr>
      <vt:lpstr>Financials </vt:lpstr>
      <vt:lpstr>General rules</vt:lpstr>
      <vt:lpstr>Membership summary</vt:lpstr>
      <vt:lpstr>Members and Partners</vt:lpstr>
      <vt:lpstr>PowerPoint Presentation</vt:lpstr>
    </vt:vector>
  </TitlesOfParts>
  <Company>Bristol-Myers Squibb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Laymand, Dominique</dc:creator>
  <cp:lastModifiedBy>Sue Egan</cp:lastModifiedBy>
  <cp:revision>26</cp:revision>
  <dcterms:created xsi:type="dcterms:W3CDTF">2013-09-22T15:26:57Z</dcterms:created>
  <dcterms:modified xsi:type="dcterms:W3CDTF">2013-09-25T21:06:53Z</dcterms:modified>
</cp:coreProperties>
</file>