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usset, Cecile PH/FR" initials="G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15T09:38:41.331" idx="1">
    <p:pos x="5328" y="1363"/>
    <p:text>To be disucssed with the Strategic Committee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FD52-DD09-4D29-A29A-3DEF421C7232}" type="datetimeFigureOut">
              <a:rPr lang="en-GB" smtClean="0"/>
              <a:t>03/10/2014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64FE-B25F-4A98-9095-F6BA4E6E5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9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764FE-B25F-4A98-9095-F6BA4E6E596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8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764FE-B25F-4A98-9095-F6BA4E6E596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6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764FE-B25F-4A98-9095-F6BA4E6E59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62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3429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7681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969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79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75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48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122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4D4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7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15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224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2" descr="Ethic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3634" y="6334475"/>
            <a:ext cx="2880320" cy="508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673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457200" indent="-342900" algn="l" defTabSz="457200" rtl="0" eaLnBrk="1" latinLnBrk="0" hangingPunct="1">
        <a:spcBef>
          <a:spcPct val="20000"/>
        </a:spcBef>
        <a:buSzPct val="100000"/>
        <a:buFont typeface="Arial" panose="020B0604020202020204" pitchFamily="34" charset="0"/>
        <a:buBlip>
          <a:blip r:embed="rId14"/>
        </a:buBlip>
        <a:defRPr lang="en-US" sz="2400" b="0" kern="1200" dirty="0" smtClean="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lzFX-qGQdKs&amp;list=PLO7SodxCJyn56Zo27JwZFKDhwauzeBSKs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96" y="404664"/>
            <a:ext cx="8229600" cy="2511152"/>
          </a:xfrm>
        </p:spPr>
        <p:txBody>
          <a:bodyPr>
            <a:normAutofit fontScale="90000"/>
          </a:bodyPr>
          <a:lstStyle/>
          <a:p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/>
              <a:t/>
            </a:r>
            <a:br>
              <a:rPr lang="de-CH" b="1" dirty="0"/>
            </a:b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>Education Best </a:t>
            </a:r>
            <a:r>
              <a:rPr lang="de-CH" b="1" dirty="0"/>
              <a:t>P</a:t>
            </a:r>
            <a:r>
              <a:rPr lang="de-CH" b="1" dirty="0" smtClean="0"/>
              <a:t>ractices Sharing</a:t>
            </a:r>
            <a:br>
              <a:rPr lang="de-CH" b="1" dirty="0" smtClean="0"/>
            </a:b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/>
              <a:t/>
            </a:r>
            <a:br>
              <a:rPr lang="de-CH" b="1" dirty="0"/>
            </a:br>
            <a:endParaRPr lang="en-GB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331640" y="5373216"/>
            <a:ext cx="6768752" cy="720080"/>
          </a:xfrm>
          <a:prstGeom prst="roundRect">
            <a:avLst/>
          </a:prstGeom>
          <a:solidFill>
            <a:srgbClr val="F8B3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Ingrid </a:t>
            </a:r>
            <a:r>
              <a:rPr lang="fr-FR" sz="2000" b="1" dirty="0" err="1" smtClean="0"/>
              <a:t>Callies</a:t>
            </a:r>
            <a:r>
              <a:rPr lang="fr-FR" sz="2000" b="1" dirty="0" smtClean="0"/>
              <a:t>, Cécile Gousset, Piergiorgio Pepe,</a:t>
            </a:r>
          </a:p>
          <a:p>
            <a:pPr algn="ctr"/>
            <a:r>
              <a:rPr lang="fr-FR" sz="2000" b="1" dirty="0" err="1"/>
              <a:t>w</a:t>
            </a:r>
            <a:r>
              <a:rPr lang="fr-FR" sz="2000" b="1" dirty="0" err="1" smtClean="0"/>
              <a:t>ith</a:t>
            </a:r>
            <a:r>
              <a:rPr lang="fr-FR" sz="2000" b="1" dirty="0" smtClean="0"/>
              <a:t> the support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Sue Egan</a:t>
            </a:r>
            <a:endParaRPr lang="en-US" sz="2000" b="1" dirty="0"/>
          </a:p>
        </p:txBody>
      </p:sp>
      <p:pic>
        <p:nvPicPr>
          <p:cNvPr id="2050" name="Picture 2" descr="C:\Users\fr21695\Documents\EFPIA -  IFPMA - ETHICS - Other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0608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r21695\Documents\EFPIA -  IFPMA - ETHICS - Other\DoingTheRightTh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54" y="2543770"/>
            <a:ext cx="3132000" cy="250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emi-tour 3"/>
          <p:cNvSpPr/>
          <p:nvPr/>
        </p:nvSpPr>
        <p:spPr>
          <a:xfrm>
            <a:off x="1835696" y="2543770"/>
            <a:ext cx="4464496" cy="360040"/>
          </a:xfrm>
          <a:prstGeom prst="uturnArrow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Brochure</a:t>
            </a:r>
            <a:endParaRPr lang="en-GB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16832"/>
            <a:ext cx="2307455" cy="45008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Brochure to be distributed to external experts to share the company  standards and values, and support daily activity of the company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00808"/>
            <a:ext cx="6364900" cy="4500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170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Video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10034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u="sng" dirty="0" err="1" smtClean="0">
                <a:hlinkClick r:id="rId2"/>
              </a:rPr>
              <a:t>Example</a:t>
            </a:r>
            <a:r>
              <a:rPr lang="fr-FR" sz="2800" u="sng" dirty="0" smtClean="0">
                <a:hlinkClick r:id="rId2"/>
              </a:rPr>
              <a:t> of a </a:t>
            </a:r>
            <a:r>
              <a:rPr lang="fr-FR" sz="2800" u="sng" dirty="0" err="1" smtClean="0">
                <a:hlinkClick r:id="rId2"/>
              </a:rPr>
              <a:t>video</a:t>
            </a:r>
            <a:r>
              <a:rPr lang="fr-FR" sz="2800" u="sng" dirty="0" smtClean="0">
                <a:hlinkClick r:id="rId2"/>
              </a:rPr>
              <a:t> accessible </a:t>
            </a:r>
            <a:r>
              <a:rPr lang="fr-FR" sz="2800" u="sng" dirty="0" err="1" smtClean="0">
                <a:hlinkClick r:id="rId2"/>
              </a:rPr>
              <a:t>through</a:t>
            </a:r>
            <a:r>
              <a:rPr lang="fr-FR" sz="2800" u="sng" dirty="0">
                <a:hlinkClick r:id="rId2"/>
              </a:rPr>
              <a:t> </a:t>
            </a:r>
            <a:r>
              <a:rPr lang="fr-FR" sz="2800" u="sng" dirty="0" smtClean="0">
                <a:hlinkClick r:id="rId2"/>
              </a:rPr>
              <a:t>You Tube about </a:t>
            </a:r>
            <a:r>
              <a:rPr lang="fr-FR" sz="2800" u="sng" dirty="0" err="1" smtClean="0">
                <a:hlinkClick r:id="rId2"/>
              </a:rPr>
              <a:t>insider</a:t>
            </a:r>
            <a:r>
              <a:rPr lang="fr-FR" sz="2800" u="sng" dirty="0" smtClean="0">
                <a:hlinkClick r:id="rId2"/>
              </a:rPr>
              <a:t> </a:t>
            </a:r>
            <a:r>
              <a:rPr lang="fr-FR" sz="2800" u="sng" dirty="0" err="1" smtClean="0">
                <a:hlinkClick r:id="rId2"/>
              </a:rPr>
              <a:t>dealing</a:t>
            </a:r>
            <a:endParaRPr lang="en-US" sz="2800" u="sng" dirty="0">
              <a:hlinkClick r:id="rId2"/>
            </a:endParaRPr>
          </a:p>
          <a:p>
            <a:r>
              <a:rPr lang="en-US" sz="2800" u="sng" dirty="0" smtClean="0">
                <a:hlinkClick r:id="rId2"/>
              </a:rPr>
              <a:t>http</a:t>
            </a:r>
            <a:r>
              <a:rPr lang="en-US" sz="2800" u="sng" dirty="0">
                <a:hlinkClick r:id="rId2"/>
              </a:rPr>
              <a:t>://www.youtube.com/watch?v=lzFX-qGQdKs&amp;list=PLO7SodxCJyn56Zo27JwZFKDhwauzeBSKs</a:t>
            </a:r>
            <a:endParaRPr lang="en-US" sz="2800" dirty="0"/>
          </a:p>
          <a:p>
            <a:pPr lvl="0"/>
            <a:endParaRPr lang="en-US" sz="3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F4BC8C-605D-406D-8BF0-48A035A2A582}" type="slidenum">
              <a:rPr lang="en-GB" smtClean="0"/>
              <a:t>11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0" t="26666" r="42750" b="15112"/>
          <a:stretch/>
        </p:blipFill>
        <p:spPr bwMode="auto">
          <a:xfrm>
            <a:off x="2952192" y="3429000"/>
            <a:ext cx="3348000" cy="2626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8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2511152"/>
          </a:xfrm>
        </p:spPr>
        <p:txBody>
          <a:bodyPr>
            <a:normAutofit/>
          </a:bodyPr>
          <a:lstStyle/>
          <a:p>
            <a:r>
              <a:rPr lang="de-CH" b="1" dirty="0" err="1" smtClean="0"/>
              <a:t>Examples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err="1" smtClean="0"/>
              <a:t>of</a:t>
            </a:r>
            <a:r>
              <a:rPr lang="de-CH" b="1" dirty="0" smtClean="0"/>
              <a:t> links </a:t>
            </a:r>
            <a:r>
              <a:rPr lang="de-CH" b="1" dirty="0" err="1" smtClean="0"/>
              <a:t>to</a:t>
            </a:r>
            <a:r>
              <a:rPr lang="de-CH" b="1" dirty="0" smtClean="0"/>
              <a:t> </a:t>
            </a:r>
            <a:r>
              <a:rPr lang="de-CH" b="1" dirty="0" err="1" smtClean="0"/>
              <a:t>other</a:t>
            </a:r>
            <a:r>
              <a:rPr lang="de-CH" b="1" dirty="0" smtClean="0"/>
              <a:t> </a:t>
            </a:r>
            <a:r>
              <a:rPr lang="de-CH" b="1" dirty="0" err="1" smtClean="0"/>
              <a:t>websites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57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8" r="1332" b="9375"/>
          <a:stretch/>
        </p:blipFill>
        <p:spPr bwMode="auto">
          <a:xfrm>
            <a:off x="184723" y="2132856"/>
            <a:ext cx="8558530" cy="33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848" y="1482934"/>
            <a:ext cx="236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http://www.ifpma.org/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547664" y="284312"/>
            <a:ext cx="58326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/>
              <a:t>IFPMA </a:t>
            </a:r>
            <a:r>
              <a:rPr lang="fr-FR" sz="3600" b="1" dirty="0" err="1" smtClean="0"/>
              <a:t>Website</a:t>
            </a:r>
            <a:endParaRPr lang="en-US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6" r="2914" b="10439"/>
          <a:stretch/>
        </p:blipFill>
        <p:spPr bwMode="auto">
          <a:xfrm>
            <a:off x="206035" y="2174736"/>
            <a:ext cx="8421370" cy="319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2" r="1911" b="10133"/>
          <a:stretch/>
        </p:blipFill>
        <p:spPr bwMode="auto">
          <a:xfrm>
            <a:off x="234950" y="2204864"/>
            <a:ext cx="850830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1" r="1911" b="10133"/>
          <a:stretch/>
        </p:blipFill>
        <p:spPr bwMode="auto">
          <a:xfrm>
            <a:off x="179512" y="2174736"/>
            <a:ext cx="8508303" cy="319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Technical aspects, architecture</a:t>
            </a: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imple architecture in the member space:</a:t>
            </a:r>
          </a:p>
          <a:p>
            <a:pPr marL="400050" lvl="1" indent="0">
              <a:buNone/>
            </a:pPr>
            <a:endParaRPr lang="en-US" sz="900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lvl="1" indent="-342900"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Education Best Practice Sharing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pPr lvl="2" indent="-342900"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When we will have enough material, it could be filed in different sub-categories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sym typeface="Wingdings" pitchFamily="2" charset="2"/>
            </a:endParaRPr>
          </a:p>
          <a:p>
            <a:pPr marL="800100" lvl="2" indent="0">
              <a:buNone/>
            </a:pPr>
            <a:endParaRPr lang="en-US" sz="800" b="1" dirty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short news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will explain the </a:t>
            </a:r>
            <a:r>
              <a:rPr lang="en-US" sz="25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purpose /objective of 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each material posted</a:t>
            </a:r>
          </a:p>
          <a:p>
            <a:pPr marL="0" indent="0">
              <a:buNone/>
            </a:pPr>
            <a:endParaRPr lang="en-US" sz="2500" dirty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en-US" sz="2500" dirty="0" smtClean="0">
                <a:solidFill>
                  <a:schemeClr val="tx2"/>
                </a:solidFill>
                <a:sym typeface="Wingdings" pitchFamily="2" charset="2"/>
              </a:rPr>
              <a:t>Search </a:t>
            </a:r>
            <a:r>
              <a:rPr lang="en-US" sz="2500" dirty="0">
                <a:solidFill>
                  <a:schemeClr val="tx2"/>
                </a:solidFill>
                <a:sym typeface="Wingdings" pitchFamily="2" charset="2"/>
              </a:rPr>
              <a:t>can be facilitated using Key Words in each </a:t>
            </a:r>
            <a:r>
              <a:rPr lang="en-US" sz="2500" dirty="0" smtClean="0">
                <a:solidFill>
                  <a:schemeClr val="tx2"/>
                </a:solidFill>
                <a:sym typeface="Wingdings" pitchFamily="2" charset="2"/>
              </a:rPr>
              <a:t>material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62" y="790439"/>
            <a:ext cx="9214324" cy="52771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44208" y="5877272"/>
            <a:ext cx="2304256" cy="19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Submission </a:t>
            </a:r>
            <a:r>
              <a:rPr lang="en-US" dirty="0" smtClean="0"/>
              <a:t>ground rules</a:t>
            </a: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Short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content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summary, </a:t>
            </a:r>
            <a:r>
              <a:rPr lang="en-US" sz="2400" dirty="0">
                <a:solidFill>
                  <a:schemeClr val="tx2"/>
                </a:solidFill>
              </a:rPr>
              <a:t>including key words for the </a:t>
            </a:r>
            <a:r>
              <a:rPr lang="en-US" sz="2400" dirty="0" smtClean="0">
                <a:solidFill>
                  <a:schemeClr val="tx2"/>
                </a:solidFill>
              </a:rPr>
              <a:t>search functionality, for each submission </a:t>
            </a:r>
          </a:p>
          <a:p>
            <a:pPr marL="0" indent="0">
              <a:buNone/>
            </a:pPr>
            <a:endParaRPr lang="fr-FR" sz="800" dirty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Disclaimer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include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any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material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submission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2400" dirty="0"/>
              <a:t>“The materials submitted do not contain any information which is commercially sensitive, sensitive from a competitive perspective, IP-protected, confidential or proprietary to this company. They are suitable for sharing among the members of Ethics and have been cleared for this purpose in line with the applicable </a:t>
            </a:r>
            <a:r>
              <a:rPr lang="en-GB" sz="2400" dirty="0" smtClean="0"/>
              <a:t>company/organization </a:t>
            </a:r>
            <a:r>
              <a:rPr lang="en-GB" sz="2400" dirty="0"/>
              <a:t>policy”.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Process for submitting, reviewing and posting  material</a:t>
            </a:r>
            <a:r>
              <a:rPr lang="en-US" sz="4900" dirty="0"/>
              <a:t/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8512"/>
          </a:xfrm>
        </p:spPr>
        <p:txBody>
          <a:bodyPr>
            <a:normAutofit fontScale="62500" lnSpcReduction="20000"/>
          </a:bodyPr>
          <a:lstStyle/>
          <a:p>
            <a:pPr lvl="0"/>
            <a:endParaRPr lang="fr-FR" sz="1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Submission to … (central contact address); including content summary </a:t>
            </a:r>
            <a:endParaRPr lang="fr-FR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Content review by … till … (e.g. Strategic Committee or team members with the support of </a:t>
            </a:r>
            <a:r>
              <a:rPr lang="en-US" sz="3800" dirty="0" smtClean="0">
                <a:solidFill>
                  <a:schemeClr val="tx2"/>
                </a:solidFill>
              </a:rPr>
              <a:t>Sue</a:t>
            </a:r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, 4 weeks after entry date)</a:t>
            </a:r>
            <a:endParaRPr lang="fr-FR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Feedback to submitter [accepted or rejected (with reasons)]  </a:t>
            </a:r>
            <a:endParaRPr lang="fr-FR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The team members up-load the selected material on the ETHICS website</a:t>
            </a:r>
            <a:endParaRPr lang="fr-FR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Submitter gets e-mail notification about up-load </a:t>
            </a:r>
            <a:endParaRPr lang="fr-FR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New document gets a NEW flash for … days </a:t>
            </a:r>
            <a:endParaRPr lang="fr-FR" sz="3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800" dirty="0" smtClean="0">
                <a:solidFill>
                  <a:schemeClr val="accent1">
                    <a:lumMod val="75000"/>
                  </a:schemeClr>
                </a:solidFill>
              </a:rPr>
              <a:t>After … months submitter gets e-mail notification to delete/revise/continue material as relevant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187624" y="6237312"/>
            <a:ext cx="6840760" cy="54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ym typeface="Wingdings" panose="05000000000000000000" pitchFamily="2" charset="2"/>
              </a:rPr>
              <a:t> Guidance to </a:t>
            </a:r>
            <a:r>
              <a:rPr lang="fr-FR" sz="2800" b="1" dirty="0" err="1" smtClean="0">
                <a:sym typeface="Wingdings" panose="05000000000000000000" pitchFamily="2" charset="2"/>
              </a:rPr>
              <a:t>be</a:t>
            </a:r>
            <a:r>
              <a:rPr lang="fr-FR" sz="2800" b="1" dirty="0" smtClean="0"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sym typeface="Wingdings" panose="05000000000000000000" pitchFamily="2" charset="2"/>
              </a:rPr>
              <a:t>provided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8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CH" sz="4000" dirty="0" smtClean="0"/>
              <a:t>Best </a:t>
            </a:r>
            <a:r>
              <a:rPr lang="de-CH" sz="4000" dirty="0" err="1" smtClean="0"/>
              <a:t>practices</a:t>
            </a:r>
            <a:r>
              <a:rPr lang="de-CH" sz="4000" dirty="0" smtClean="0"/>
              <a:t> </a:t>
            </a:r>
            <a:r>
              <a:rPr lang="de-CH" sz="4000" dirty="0" err="1" smtClean="0"/>
              <a:t>sharing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395536" y="1124744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2"/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Without the contributions from Ethics members, this cannot happen. </a:t>
            </a:r>
          </a:p>
          <a:p>
            <a:pPr marL="571500" lvl="2"/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So let’s discuss at the break with volunteers!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</p:txBody>
      </p:sp>
      <p:pic>
        <p:nvPicPr>
          <p:cNvPr id="1028" name="Picture 4" descr="https://encrypted-tbn2.gstatic.com/images?q=tbn:ANd9GcRatqlBPasmzCpdXr9kqoy8Gi74ja2m9Zh8biiT393DonvhQh9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16" y="450912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400" dirty="0" smtClean="0">
              <a:solidFill>
                <a:srgbClr val="5E5E5E"/>
              </a:solidFill>
            </a:endParaRPr>
          </a:p>
          <a:p>
            <a:r>
              <a:rPr lang="fr-FR" sz="2400" dirty="0" err="1" smtClean="0">
                <a:solidFill>
                  <a:srgbClr val="5E5E5E"/>
                </a:solidFill>
              </a:rPr>
              <a:t>Purpose</a:t>
            </a:r>
            <a:endParaRPr lang="fr-FR" sz="2400" dirty="0" smtClean="0">
              <a:solidFill>
                <a:srgbClr val="5E5E5E"/>
              </a:solidFill>
            </a:endParaRPr>
          </a:p>
          <a:p>
            <a:r>
              <a:rPr lang="fr-FR" sz="2400" dirty="0" err="1" smtClean="0">
                <a:solidFill>
                  <a:srgbClr val="5E5E5E"/>
                </a:solidFill>
              </a:rPr>
              <a:t>Which</a:t>
            </a:r>
            <a:r>
              <a:rPr lang="fr-FR" sz="2400" dirty="0" smtClean="0">
                <a:solidFill>
                  <a:srgbClr val="5E5E5E"/>
                </a:solidFill>
              </a:rPr>
              <a:t> format</a:t>
            </a:r>
          </a:p>
          <a:p>
            <a:r>
              <a:rPr lang="fr-FR" sz="2400" dirty="0" err="1" smtClean="0">
                <a:solidFill>
                  <a:srgbClr val="5E5E5E"/>
                </a:solidFill>
              </a:rPr>
              <a:t>Examples</a:t>
            </a:r>
            <a:endParaRPr lang="fr-FR" sz="2400" dirty="0" smtClean="0">
              <a:solidFill>
                <a:srgbClr val="5E5E5E"/>
              </a:solidFill>
            </a:endParaRPr>
          </a:p>
          <a:p>
            <a:r>
              <a:rPr lang="fr-FR" sz="2400" dirty="0" err="1" smtClean="0">
                <a:solidFill>
                  <a:srgbClr val="5E5E5E"/>
                </a:solidFill>
              </a:rPr>
              <a:t>Technical</a:t>
            </a:r>
            <a:r>
              <a:rPr lang="fr-FR" sz="2400" dirty="0" smtClean="0">
                <a:solidFill>
                  <a:srgbClr val="5E5E5E"/>
                </a:solidFill>
              </a:rPr>
              <a:t> aspects, architecture</a:t>
            </a:r>
          </a:p>
          <a:p>
            <a:r>
              <a:rPr lang="fr-FR" sz="2400" dirty="0" smtClean="0">
                <a:solidFill>
                  <a:srgbClr val="5E5E5E"/>
                </a:solidFill>
              </a:rPr>
              <a:t>How to engage </a:t>
            </a:r>
            <a:r>
              <a:rPr lang="fr-FR" sz="2400" dirty="0" err="1" smtClean="0">
                <a:solidFill>
                  <a:srgbClr val="5E5E5E"/>
                </a:solidFill>
              </a:rPr>
              <a:t>together</a:t>
            </a:r>
            <a:endParaRPr lang="en-US" sz="2400" dirty="0" smtClean="0">
              <a:solidFill>
                <a:srgbClr val="5E5E5E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5E5E5E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5E5E5E"/>
              </a:solidFill>
            </a:endParaRPr>
          </a:p>
          <a:p>
            <a:pPr>
              <a:lnSpc>
                <a:spcPct val="80000"/>
              </a:lnSpc>
            </a:pPr>
            <a:endParaRPr lang="fr-FR" sz="20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Purpose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rgbClr val="5E5E5E"/>
                </a:solidFill>
              </a:rPr>
              <a:t>Rather </a:t>
            </a:r>
            <a:r>
              <a:rPr lang="en-US" sz="2400" dirty="0">
                <a:solidFill>
                  <a:srgbClr val="5E5E5E"/>
                </a:solidFill>
              </a:rPr>
              <a:t>than reinvent the wheel, to share best practices on topics linked in particular to </a:t>
            </a:r>
            <a:r>
              <a:rPr lang="en-US" sz="2400" dirty="0" smtClean="0">
                <a:solidFill>
                  <a:srgbClr val="5E5E5E"/>
                </a:solidFill>
              </a:rPr>
              <a:t>education </a:t>
            </a:r>
            <a:r>
              <a:rPr lang="en-US" sz="2400" dirty="0">
                <a:solidFill>
                  <a:srgbClr val="5E5E5E"/>
                </a:solidFill>
              </a:rPr>
              <a:t>and </a:t>
            </a:r>
            <a:r>
              <a:rPr lang="en-US" sz="2400" dirty="0" smtClean="0">
                <a:solidFill>
                  <a:srgbClr val="5E5E5E"/>
                </a:solidFill>
              </a:rPr>
              <a:t>training:</a:t>
            </a:r>
          </a:p>
          <a:p>
            <a:pPr marL="0" indent="0">
              <a:buNone/>
            </a:pPr>
            <a:endParaRPr lang="en-US" sz="900" dirty="0" smtClean="0">
              <a:solidFill>
                <a:srgbClr val="5E5E5E"/>
              </a:solidFill>
            </a:endParaRPr>
          </a:p>
          <a:p>
            <a:pPr lvl="1"/>
            <a:r>
              <a:rPr lang="fr-FR" sz="2000" dirty="0" err="1">
                <a:solidFill>
                  <a:srgbClr val="5E5E5E"/>
                </a:solidFill>
              </a:rPr>
              <a:t>With</a:t>
            </a:r>
            <a:r>
              <a:rPr lang="fr-FR" sz="2000" dirty="0">
                <a:solidFill>
                  <a:srgbClr val="5E5E5E"/>
                </a:solidFill>
              </a:rPr>
              <a:t> no issue of </a:t>
            </a:r>
            <a:r>
              <a:rPr lang="fr-FR" sz="2000" dirty="0" err="1">
                <a:solidFill>
                  <a:srgbClr val="5E5E5E"/>
                </a:solidFill>
              </a:rPr>
              <a:t>i</a:t>
            </a:r>
            <a:r>
              <a:rPr lang="fr-FR" sz="2000" dirty="0" err="1" smtClean="0">
                <a:solidFill>
                  <a:srgbClr val="5E5E5E"/>
                </a:solidFill>
              </a:rPr>
              <a:t>ntellectual</a:t>
            </a:r>
            <a:r>
              <a:rPr lang="fr-FR" sz="2000" dirty="0" smtClean="0">
                <a:solidFill>
                  <a:srgbClr val="5E5E5E"/>
                </a:solidFill>
              </a:rPr>
              <a:t> </a:t>
            </a:r>
            <a:r>
              <a:rPr lang="fr-FR" sz="2000" dirty="0" err="1" smtClean="0">
                <a:solidFill>
                  <a:srgbClr val="5E5E5E"/>
                </a:solidFill>
              </a:rPr>
              <a:t>property</a:t>
            </a:r>
            <a:r>
              <a:rPr lang="fr-FR" sz="2000" dirty="0" smtClean="0">
                <a:solidFill>
                  <a:srgbClr val="5E5E5E"/>
                </a:solidFill>
              </a:rPr>
              <a:t> or </a:t>
            </a:r>
            <a:r>
              <a:rPr lang="fr-FR" sz="2000" dirty="0" err="1" smtClean="0">
                <a:solidFill>
                  <a:srgbClr val="5E5E5E"/>
                </a:solidFill>
              </a:rPr>
              <a:t>confidentiality</a:t>
            </a:r>
            <a:r>
              <a:rPr lang="fr-FR" sz="2000" dirty="0" smtClean="0">
                <a:solidFill>
                  <a:srgbClr val="5E5E5E"/>
                </a:solidFill>
              </a:rPr>
              <a:t>,</a:t>
            </a:r>
          </a:p>
          <a:p>
            <a:pPr lvl="1"/>
            <a:r>
              <a:rPr lang="fr-FR" sz="2000" dirty="0" err="1" smtClean="0">
                <a:solidFill>
                  <a:srgbClr val="5E5E5E"/>
                </a:solidFill>
              </a:rPr>
              <a:t>With</a:t>
            </a:r>
            <a:r>
              <a:rPr lang="fr-FR" sz="2000" dirty="0" smtClean="0">
                <a:solidFill>
                  <a:srgbClr val="5E5E5E"/>
                </a:solidFill>
              </a:rPr>
              <a:t> no </a:t>
            </a:r>
            <a:r>
              <a:rPr lang="fr-FR" sz="2000" dirty="0" err="1" smtClean="0">
                <a:solidFill>
                  <a:srgbClr val="5E5E5E"/>
                </a:solidFill>
              </a:rPr>
              <a:t>commercially</a:t>
            </a:r>
            <a:r>
              <a:rPr lang="fr-FR" sz="2000" dirty="0" smtClean="0">
                <a:solidFill>
                  <a:srgbClr val="5E5E5E"/>
                </a:solidFill>
              </a:rPr>
              <a:t> sensitive information </a:t>
            </a:r>
            <a:r>
              <a:rPr lang="fr-FR" sz="2000" dirty="0" err="1" smtClean="0">
                <a:solidFill>
                  <a:srgbClr val="5E5E5E"/>
                </a:solidFill>
              </a:rPr>
              <a:t>from</a:t>
            </a:r>
            <a:r>
              <a:rPr lang="fr-FR" sz="2000" dirty="0" smtClean="0">
                <a:solidFill>
                  <a:srgbClr val="5E5E5E"/>
                </a:solidFill>
              </a:rPr>
              <a:t> a </a:t>
            </a:r>
            <a:r>
              <a:rPr lang="fr-FR" sz="2000" dirty="0" err="1" smtClean="0">
                <a:solidFill>
                  <a:srgbClr val="5E5E5E"/>
                </a:solidFill>
              </a:rPr>
              <a:t>competition</a:t>
            </a:r>
            <a:r>
              <a:rPr lang="fr-FR" sz="2000" dirty="0" smtClean="0">
                <a:solidFill>
                  <a:srgbClr val="5E5E5E"/>
                </a:solidFill>
              </a:rPr>
              <a:t> </a:t>
            </a:r>
            <a:r>
              <a:rPr lang="fr-FR" sz="2000" dirty="0" err="1" smtClean="0">
                <a:solidFill>
                  <a:srgbClr val="5E5E5E"/>
                </a:solidFill>
              </a:rPr>
              <a:t>law</a:t>
            </a:r>
            <a:r>
              <a:rPr lang="fr-FR" sz="2000" smtClean="0">
                <a:solidFill>
                  <a:srgbClr val="5E5E5E"/>
                </a:solidFill>
              </a:rPr>
              <a:t> perspective,</a:t>
            </a:r>
            <a:endParaRPr lang="fr-FR" sz="2000" dirty="0">
              <a:solidFill>
                <a:srgbClr val="5E5E5E"/>
              </a:solidFill>
            </a:endParaRPr>
          </a:p>
          <a:p>
            <a:pPr lvl="1"/>
            <a:r>
              <a:rPr lang="fr-FR" sz="2000" dirty="0">
                <a:solidFill>
                  <a:srgbClr val="5E5E5E"/>
                </a:solidFill>
              </a:rPr>
              <a:t>That </a:t>
            </a:r>
            <a:r>
              <a:rPr lang="fr-FR" sz="2000" dirty="0" err="1">
                <a:solidFill>
                  <a:srgbClr val="5E5E5E"/>
                </a:solidFill>
              </a:rPr>
              <a:t>we</a:t>
            </a:r>
            <a:r>
              <a:rPr lang="fr-FR" sz="2000" dirty="0">
                <a:solidFill>
                  <a:srgbClr val="5E5E5E"/>
                </a:solidFill>
              </a:rPr>
              <a:t> know </a:t>
            </a:r>
            <a:r>
              <a:rPr lang="fr-FR" sz="2000" dirty="0" err="1">
                <a:solidFill>
                  <a:srgbClr val="5E5E5E"/>
                </a:solidFill>
              </a:rPr>
              <a:t>works</a:t>
            </a:r>
            <a:r>
              <a:rPr lang="fr-FR" sz="2000" dirty="0">
                <a:solidFill>
                  <a:srgbClr val="5E5E5E"/>
                </a:solidFill>
              </a:rPr>
              <a:t> </a:t>
            </a:r>
            <a:r>
              <a:rPr lang="fr-FR" sz="2000" dirty="0" err="1" smtClean="0">
                <a:solidFill>
                  <a:srgbClr val="5E5E5E"/>
                </a:solidFill>
              </a:rPr>
              <a:t>well</a:t>
            </a:r>
            <a:r>
              <a:rPr lang="fr-FR" sz="2000" dirty="0" smtClean="0">
                <a:solidFill>
                  <a:srgbClr val="5E5E5E"/>
                </a:solidFill>
              </a:rPr>
              <a:t>,</a:t>
            </a:r>
            <a:endParaRPr lang="en-US" sz="2000" dirty="0">
              <a:solidFill>
                <a:srgbClr val="5E5E5E"/>
              </a:solidFill>
            </a:endParaRPr>
          </a:p>
          <a:p>
            <a:pPr lvl="1"/>
            <a:r>
              <a:rPr lang="fr-FR" sz="2000" dirty="0" smtClean="0">
                <a:solidFill>
                  <a:srgbClr val="5E5E5E"/>
                </a:solidFill>
              </a:rPr>
              <a:t>And </a:t>
            </a:r>
            <a:r>
              <a:rPr lang="fr-FR" sz="2000" dirty="0" err="1" smtClean="0">
                <a:solidFill>
                  <a:srgbClr val="5E5E5E"/>
                </a:solidFill>
              </a:rPr>
              <a:t>that</a:t>
            </a:r>
            <a:r>
              <a:rPr lang="fr-FR" sz="2000" dirty="0" smtClean="0">
                <a:solidFill>
                  <a:srgbClr val="5E5E5E"/>
                </a:solidFill>
              </a:rPr>
              <a:t> </a:t>
            </a:r>
            <a:r>
              <a:rPr lang="fr-FR" sz="2000" dirty="0" err="1">
                <a:solidFill>
                  <a:srgbClr val="5E5E5E"/>
                </a:solidFill>
              </a:rPr>
              <a:t>can</a:t>
            </a:r>
            <a:r>
              <a:rPr lang="fr-FR" sz="2000" dirty="0">
                <a:solidFill>
                  <a:srgbClr val="5E5E5E"/>
                </a:solidFill>
              </a:rPr>
              <a:t> </a:t>
            </a:r>
            <a:r>
              <a:rPr lang="fr-FR" sz="2000" dirty="0" err="1">
                <a:solidFill>
                  <a:srgbClr val="5E5E5E"/>
                </a:solidFill>
              </a:rPr>
              <a:t>be</a:t>
            </a:r>
            <a:r>
              <a:rPr lang="fr-FR" sz="2000" dirty="0">
                <a:solidFill>
                  <a:srgbClr val="5E5E5E"/>
                </a:solidFill>
              </a:rPr>
              <a:t> </a:t>
            </a:r>
            <a:r>
              <a:rPr lang="fr-FR" sz="2000" dirty="0" err="1">
                <a:solidFill>
                  <a:srgbClr val="5E5E5E"/>
                </a:solidFill>
              </a:rPr>
              <a:t>customized</a:t>
            </a:r>
            <a:r>
              <a:rPr lang="fr-FR" sz="2000" dirty="0">
                <a:solidFill>
                  <a:srgbClr val="5E5E5E"/>
                </a:solidFill>
              </a:rPr>
              <a:t> by </a:t>
            </a:r>
            <a:r>
              <a:rPr lang="fr-FR" sz="2000" dirty="0" err="1">
                <a:solidFill>
                  <a:srgbClr val="5E5E5E"/>
                </a:solidFill>
              </a:rPr>
              <a:t>each</a:t>
            </a:r>
            <a:r>
              <a:rPr lang="fr-FR" sz="2000" dirty="0">
                <a:solidFill>
                  <a:srgbClr val="5E5E5E"/>
                </a:solidFill>
              </a:rPr>
              <a:t> </a:t>
            </a:r>
            <a:r>
              <a:rPr lang="fr-FR" sz="2000" dirty="0" err="1" smtClean="0">
                <a:solidFill>
                  <a:srgbClr val="5E5E5E"/>
                </a:solidFill>
              </a:rPr>
              <a:t>member</a:t>
            </a:r>
            <a:r>
              <a:rPr lang="fr-FR" sz="2000" dirty="0" smtClean="0">
                <a:solidFill>
                  <a:srgbClr val="5E5E5E"/>
                </a:solidFill>
              </a:rPr>
              <a:t>.</a:t>
            </a:r>
            <a:endParaRPr lang="en-US" sz="2000" dirty="0">
              <a:solidFill>
                <a:srgbClr val="5E5E5E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5E5E5E"/>
              </a:solidFill>
            </a:endParaRPr>
          </a:p>
          <a:p>
            <a:pPr>
              <a:buFont typeface="Wingdings"/>
              <a:buChar char="à"/>
            </a:pPr>
            <a:r>
              <a:rPr lang="fr-FR" sz="2400" dirty="0" smtClean="0">
                <a:solidFill>
                  <a:srgbClr val="5E5E5E"/>
                </a:solidFill>
              </a:rPr>
              <a:t>To </a:t>
            </a:r>
            <a:r>
              <a:rPr lang="fr-FR" sz="2400" dirty="0" err="1" smtClean="0">
                <a:solidFill>
                  <a:srgbClr val="5E5E5E"/>
                </a:solidFill>
              </a:rPr>
              <a:t>foster</a:t>
            </a:r>
            <a:r>
              <a:rPr lang="fr-FR" sz="2400" dirty="0" smtClean="0">
                <a:solidFill>
                  <a:srgbClr val="5E5E5E"/>
                </a:solidFill>
              </a:rPr>
              <a:t> a </a:t>
            </a:r>
            <a:r>
              <a:rPr lang="fr-FR" sz="2400" dirty="0">
                <a:solidFill>
                  <a:srgbClr val="5E5E5E"/>
                </a:solidFill>
              </a:rPr>
              <a:t>compliance </a:t>
            </a:r>
            <a:r>
              <a:rPr lang="fr-FR" sz="2400" dirty="0" err="1">
                <a:solidFill>
                  <a:srgbClr val="5E5E5E"/>
                </a:solidFill>
              </a:rPr>
              <a:t>mindset</a:t>
            </a:r>
            <a:r>
              <a:rPr lang="fr-FR" sz="2400" dirty="0">
                <a:solidFill>
                  <a:srgbClr val="5E5E5E"/>
                </a:solidFill>
              </a:rPr>
              <a:t>, </a:t>
            </a:r>
            <a:r>
              <a:rPr lang="fr-FR" sz="2400" dirty="0" err="1">
                <a:solidFill>
                  <a:srgbClr val="5E5E5E"/>
                </a:solidFill>
              </a:rPr>
              <a:t>it</a:t>
            </a:r>
            <a:r>
              <a:rPr lang="fr-FR" sz="2400" dirty="0">
                <a:solidFill>
                  <a:srgbClr val="5E5E5E"/>
                </a:solidFill>
              </a:rPr>
              <a:t> </a:t>
            </a:r>
            <a:r>
              <a:rPr lang="fr-FR" sz="2400" dirty="0" err="1">
                <a:solidFill>
                  <a:srgbClr val="5E5E5E"/>
                </a:solidFill>
              </a:rPr>
              <a:t>is</a:t>
            </a:r>
            <a:r>
              <a:rPr lang="fr-FR" sz="2400" dirty="0">
                <a:solidFill>
                  <a:srgbClr val="5E5E5E"/>
                </a:solidFill>
              </a:rPr>
              <a:t> </a:t>
            </a:r>
            <a:r>
              <a:rPr lang="fr-FR" sz="2400" dirty="0" err="1">
                <a:solidFill>
                  <a:srgbClr val="5E5E5E"/>
                </a:solidFill>
              </a:rPr>
              <a:t>critical</a:t>
            </a:r>
            <a:r>
              <a:rPr lang="fr-FR" sz="2400" dirty="0">
                <a:solidFill>
                  <a:srgbClr val="5E5E5E"/>
                </a:solidFill>
              </a:rPr>
              <a:t> to </a:t>
            </a:r>
            <a:r>
              <a:rPr lang="fr-FR" sz="2400" dirty="0" err="1">
                <a:solidFill>
                  <a:srgbClr val="5E5E5E"/>
                </a:solidFill>
              </a:rPr>
              <a:t>deliver</a:t>
            </a:r>
            <a:r>
              <a:rPr lang="fr-FR" sz="2400" dirty="0">
                <a:solidFill>
                  <a:srgbClr val="5E5E5E"/>
                </a:solidFill>
              </a:rPr>
              <a:t> </a:t>
            </a:r>
            <a:r>
              <a:rPr lang="fr-FR" sz="2400" dirty="0" smtClean="0">
                <a:solidFill>
                  <a:srgbClr val="5E5E5E"/>
                </a:solidFill>
              </a:rPr>
              <a:t>training </a:t>
            </a:r>
            <a:r>
              <a:rPr lang="fr-FR" sz="2400" dirty="0">
                <a:solidFill>
                  <a:srgbClr val="5E5E5E"/>
                </a:solidFill>
              </a:rPr>
              <a:t>in </a:t>
            </a:r>
            <a:r>
              <a:rPr lang="fr-FR" sz="2400" dirty="0" err="1">
                <a:solidFill>
                  <a:srgbClr val="5E5E5E"/>
                </a:solidFill>
              </a:rPr>
              <a:t>different</a:t>
            </a:r>
            <a:r>
              <a:rPr lang="fr-FR" sz="2400" dirty="0">
                <a:solidFill>
                  <a:srgbClr val="5E5E5E"/>
                </a:solidFill>
              </a:rPr>
              <a:t> </a:t>
            </a:r>
            <a:r>
              <a:rPr lang="fr-FR" sz="2400" dirty="0" err="1">
                <a:solidFill>
                  <a:srgbClr val="5E5E5E"/>
                </a:solidFill>
              </a:rPr>
              <a:t>ways</a:t>
            </a:r>
            <a:r>
              <a:rPr lang="fr-FR" sz="2400" dirty="0">
                <a:solidFill>
                  <a:srgbClr val="5E5E5E"/>
                </a:solidFill>
              </a:rPr>
              <a:t> and </a:t>
            </a:r>
            <a:r>
              <a:rPr lang="fr-FR" sz="2400" dirty="0" err="1">
                <a:solidFill>
                  <a:srgbClr val="5E5E5E"/>
                </a:solidFill>
              </a:rPr>
              <a:t>through</a:t>
            </a:r>
            <a:r>
              <a:rPr lang="fr-FR" sz="2400" dirty="0">
                <a:solidFill>
                  <a:srgbClr val="5E5E5E"/>
                </a:solidFill>
              </a:rPr>
              <a:t> </a:t>
            </a:r>
            <a:r>
              <a:rPr lang="fr-FR" sz="2400" dirty="0" err="1">
                <a:solidFill>
                  <a:srgbClr val="5E5E5E"/>
                </a:solidFill>
              </a:rPr>
              <a:t>different</a:t>
            </a:r>
            <a:r>
              <a:rPr lang="fr-FR" sz="2400" dirty="0">
                <a:solidFill>
                  <a:srgbClr val="5E5E5E"/>
                </a:solidFill>
              </a:rPr>
              <a:t> </a:t>
            </a:r>
            <a:r>
              <a:rPr lang="fr-FR" sz="2400" dirty="0" err="1">
                <a:solidFill>
                  <a:srgbClr val="5E5E5E"/>
                </a:solidFill>
              </a:rPr>
              <a:t>channels</a:t>
            </a:r>
            <a:endParaRPr lang="en-US" sz="2400" dirty="0">
              <a:solidFill>
                <a:srgbClr val="5E5E5E"/>
              </a:solidFill>
            </a:endParaRPr>
          </a:p>
          <a:p>
            <a:pPr>
              <a:buFont typeface="Wingdings"/>
              <a:buChar char="à"/>
            </a:pPr>
            <a:r>
              <a:rPr lang="en-US" sz="2400" dirty="0" smtClean="0">
                <a:solidFill>
                  <a:srgbClr val="5E5E5E"/>
                </a:solidFill>
              </a:rPr>
              <a:t>Training &amp; education = One pillar of a compliance program</a:t>
            </a:r>
          </a:p>
          <a:p>
            <a:pPr marL="0" indent="0">
              <a:buNone/>
            </a:pPr>
            <a:endParaRPr lang="en-US" sz="2400" dirty="0" smtClean="0">
              <a:solidFill>
                <a:srgbClr val="5E5E5E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5E5E5E"/>
              </a:solidFill>
            </a:endParaRPr>
          </a:p>
          <a:p>
            <a:pPr>
              <a:lnSpc>
                <a:spcPct val="80000"/>
              </a:lnSpc>
            </a:pPr>
            <a:endParaRPr lang="fr-FR" sz="2000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Which format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96544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be very variable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ready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57250" lvl="2" indent="0">
              <a:buNone/>
            </a:pP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Case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2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Power point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Brochure</a:t>
            </a:r>
          </a:p>
          <a:p>
            <a:pPr lvl="2"/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Video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Link to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websites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« 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ideas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»</a:t>
            </a:r>
          </a:p>
          <a:p>
            <a:pPr marL="857250" lvl="2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1200150" lvl="2" indent="-342900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 associations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Websites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-&gt;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e-learning</a:t>
            </a:r>
          </a:p>
          <a:p>
            <a:pPr marL="1200150" lvl="2" indent="-342900"/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Law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firm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Website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has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developed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educational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film about </a:t>
            </a:r>
            <a:r>
              <a:rPr lang="fr-F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ethics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compliance</a:t>
            </a:r>
          </a:p>
          <a:p>
            <a:pPr marL="857250" lvl="2" indent="0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65920"/>
            <a:ext cx="8229600" cy="2511152"/>
          </a:xfrm>
        </p:spPr>
        <p:txBody>
          <a:bodyPr>
            <a:normAutofit/>
          </a:bodyPr>
          <a:lstStyle/>
          <a:p>
            <a:r>
              <a:rPr lang="de-CH" b="1" dirty="0" err="1" smtClean="0"/>
              <a:t>Examples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err="1" smtClean="0"/>
              <a:t>of</a:t>
            </a:r>
            <a:r>
              <a:rPr lang="de-CH" b="1" dirty="0" smtClean="0"/>
              <a:t> material </a:t>
            </a:r>
            <a:r>
              <a:rPr lang="de-CH" b="1" dirty="0" err="1" smtClean="0"/>
              <a:t>ready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</a:t>
            </a:r>
            <a:r>
              <a:rPr lang="de-CH" b="1" dirty="0" err="1" smtClean="0"/>
              <a:t>share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181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958"/>
          </a:xfrm>
        </p:spPr>
        <p:txBody>
          <a:bodyPr>
            <a:noAutofit/>
          </a:bodyPr>
          <a:lstStyle/>
          <a:p>
            <a:r>
              <a:rPr lang="en-US" sz="4000" dirty="0" smtClean="0"/>
              <a:t>Case study</a:t>
            </a:r>
            <a:endParaRPr lang="en-GB" sz="4000" dirty="0"/>
          </a:p>
        </p:txBody>
      </p:sp>
      <p:pic>
        <p:nvPicPr>
          <p:cNvPr id="1026" name="Picture 2" descr="C:\Users\fr21695\Documents\Training\IFPMA Workshop Dubai May 4, 2014\04-Part1-Interactions with HCPs -Meetings Sponsorship  Fees for Services-incl Moderator Notes_Page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26619" r="10328" b="5641"/>
          <a:stretch/>
        </p:blipFill>
        <p:spPr bwMode="auto">
          <a:xfrm>
            <a:off x="2483768" y="1268760"/>
            <a:ext cx="4032000" cy="48788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717032"/>
            <a:ext cx="3312368" cy="868958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Case study</a:t>
            </a:r>
            <a:endParaRPr lang="en-GB" dirty="0"/>
          </a:p>
        </p:txBody>
      </p:sp>
      <p:pic>
        <p:nvPicPr>
          <p:cNvPr id="1027" name="Picture 3" descr="C:\Users\fr21695\Documents\Training\IFPMA Workshop Dubai May 4, 2014\04-Part1-Interactions with HCPs -Meetings Sponsorship  Fees for Services-incl Moderator Notes_Page_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9" t="8151" r="12614" b="60851"/>
          <a:stretch/>
        </p:blipFill>
        <p:spPr bwMode="auto">
          <a:xfrm>
            <a:off x="-108520" y="-99392"/>
            <a:ext cx="4822950" cy="27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21695\Documents\Training\IFPMA Workshop Dubai May 4, 2014\04-Part1-Interactions with HCPs -Meetings Sponsorship  Fees for Services-incl Moderator Notes_Page_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6" t="3637" r="11455" b="34768"/>
          <a:stretch/>
        </p:blipFill>
        <p:spPr bwMode="auto">
          <a:xfrm>
            <a:off x="4536504" y="849511"/>
            <a:ext cx="4644008" cy="538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00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Power point presentation</a:t>
            </a:r>
            <a:endParaRPr lang="en-GB" sz="4000" dirty="0"/>
          </a:p>
        </p:txBody>
      </p:sp>
      <p:pic>
        <p:nvPicPr>
          <p:cNvPr id="7" name="Picture 2" descr="C:\Users\fr21695\Documents\Training\IFPMA Workshop Dubai May 4, 2014\03-Defining_promotion_verF_Page_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4712" r="3275" b="15001"/>
          <a:stretch/>
        </p:blipFill>
        <p:spPr bwMode="auto">
          <a:xfrm>
            <a:off x="1547664" y="1772816"/>
            <a:ext cx="5986465" cy="38698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r21695\Documents\Training\IFPMA Workshop Dubai May 4, 2014\03-Defining_promotion_verF_Page_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3" t="91876" r="2813" b="3333"/>
          <a:stretch/>
        </p:blipFill>
        <p:spPr bwMode="auto">
          <a:xfrm>
            <a:off x="6281316" y="5260628"/>
            <a:ext cx="124301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Power point presentation</a:t>
            </a:r>
            <a:endParaRPr lang="en-GB" dirty="0"/>
          </a:p>
        </p:txBody>
      </p:sp>
      <p:pic>
        <p:nvPicPr>
          <p:cNvPr id="2051" name="Picture 3" descr="C:\Users\fr21695\Documents\Training\IFPMA Workshop Dubai May 4, 2014\03-Defining_promotion_verF_Pag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1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H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ETHICS Template</Template>
  <TotalTime>59</TotalTime>
  <Words>404</Words>
  <Application>Microsoft Office PowerPoint</Application>
  <PresentationFormat>On-screen Show (4:3)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ETHICS</vt:lpstr>
      <vt:lpstr>   Education Best Practices Sharing    </vt:lpstr>
      <vt:lpstr>Agenda</vt:lpstr>
      <vt:lpstr>Purpose</vt:lpstr>
      <vt:lpstr>Which format </vt:lpstr>
      <vt:lpstr>Examples of material ready to share</vt:lpstr>
      <vt:lpstr>Case study</vt:lpstr>
      <vt:lpstr>Case study</vt:lpstr>
      <vt:lpstr>Power point presentation</vt:lpstr>
      <vt:lpstr>Power point presentation</vt:lpstr>
      <vt:lpstr>Brochure</vt:lpstr>
      <vt:lpstr>Video</vt:lpstr>
      <vt:lpstr>Examples of links to other websites</vt:lpstr>
      <vt:lpstr>PowerPoint Presentation</vt:lpstr>
      <vt:lpstr> Technical aspects, architecture </vt:lpstr>
      <vt:lpstr>PowerPoint Presentation</vt:lpstr>
      <vt:lpstr> Submission ground rules </vt:lpstr>
      <vt:lpstr> Process for submitting, reviewing and posting  material </vt:lpstr>
      <vt:lpstr>Best practices sharing</vt:lpstr>
    </vt:vector>
  </TitlesOfParts>
  <Company>Bristol-Myers Squibb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Assembly Paris, FR 3rd October 2014</dc:title>
  <dc:creator>Sue Egan</dc:creator>
  <cp:lastModifiedBy>Sue Egan</cp:lastModifiedBy>
  <cp:revision>7</cp:revision>
  <dcterms:created xsi:type="dcterms:W3CDTF">2014-10-01T18:16:59Z</dcterms:created>
  <dcterms:modified xsi:type="dcterms:W3CDTF">2014-10-03T06:09:02Z</dcterms:modified>
</cp:coreProperties>
</file>