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28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3050BA-DE29-4A30-A7AE-73DC0C33E556}" type="datetimeFigureOut">
              <a:rPr lang="en-GB" smtClean="0"/>
              <a:t>01/10/2014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D0356D-D3ED-4C4B-A639-6751720E303A}" type="slidenum">
              <a:rPr lang="en-GB" smtClean="0"/>
              <a:t>‹#›</a:t>
            </a:fld>
            <a:endParaRPr lang="en-GB"/>
          </a:p>
        </p:txBody>
      </p:sp>
    </p:spTree>
    <p:extLst>
      <p:ext uri="{BB962C8B-B14F-4D97-AF65-F5344CB8AC3E}">
        <p14:creationId xmlns:p14="http://schemas.microsoft.com/office/powerpoint/2010/main" val="38396831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9D0356D-D3ED-4C4B-A639-6751720E303A}" type="slidenum">
              <a:rPr lang="en-GB" smtClean="0"/>
              <a:t>1</a:t>
            </a:fld>
            <a:endParaRPr lang="en-GB"/>
          </a:p>
        </p:txBody>
      </p:sp>
    </p:spTree>
    <p:extLst>
      <p:ext uri="{BB962C8B-B14F-4D97-AF65-F5344CB8AC3E}">
        <p14:creationId xmlns:p14="http://schemas.microsoft.com/office/powerpoint/2010/main" val="1066852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D18F10-FF11-49C1-A4E6-358DE7B4D2E0}" type="slidenum">
              <a:rPr lang="en-US" smtClean="0"/>
              <a:t>2</a:t>
            </a:fld>
            <a:endParaRPr lang="en-US"/>
          </a:p>
        </p:txBody>
      </p:sp>
    </p:spTree>
    <p:extLst>
      <p:ext uri="{BB962C8B-B14F-4D97-AF65-F5344CB8AC3E}">
        <p14:creationId xmlns:p14="http://schemas.microsoft.com/office/powerpoint/2010/main" val="2212412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D18F10-FF11-49C1-A4E6-358DE7B4D2E0}" type="slidenum">
              <a:rPr lang="en-US" smtClean="0"/>
              <a:t>3</a:t>
            </a:fld>
            <a:endParaRPr lang="en-US"/>
          </a:p>
        </p:txBody>
      </p:sp>
    </p:spTree>
    <p:extLst>
      <p:ext uri="{BB962C8B-B14F-4D97-AF65-F5344CB8AC3E}">
        <p14:creationId xmlns:p14="http://schemas.microsoft.com/office/powerpoint/2010/main" val="1787968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85000"/>
                    <a:lumOff val="15000"/>
                  </a:schemeClr>
                </a:solidFil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marL="457200" indent="-342900">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3776812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689694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412776"/>
            <a:ext cx="5184576" cy="3096344"/>
          </a:xfrm>
        </p:spPr>
        <p:txBody>
          <a:bodyPr/>
          <a:lstStyle>
            <a:lvl1pPr>
              <a:defRPr>
                <a:solidFill>
                  <a:schemeClr val="accent6"/>
                </a:solidFill>
                <a:latin typeface="Tahoma" pitchFamily="34" charset="0"/>
                <a:ea typeface="Tahoma" pitchFamily="34" charset="0"/>
                <a:cs typeface="Tahoma" pitchFamily="34" charset="0"/>
              </a:defRPr>
            </a:lvl1pPr>
          </a:lstStyle>
          <a:p>
            <a:r>
              <a:rPr lang="en-US" smtClean="0"/>
              <a:t>Click to edit Master title style</a:t>
            </a:r>
            <a:endParaRPr lang="en-GB" dirty="0"/>
          </a:p>
        </p:txBody>
      </p:sp>
      <p:sp>
        <p:nvSpPr>
          <p:cNvPr id="3" name="Subtitle 2"/>
          <p:cNvSpPr>
            <a:spLocks noGrp="1"/>
          </p:cNvSpPr>
          <p:nvPr>
            <p:ph type="subTitle" idx="1"/>
          </p:nvPr>
        </p:nvSpPr>
        <p:spPr>
          <a:xfrm>
            <a:off x="251520" y="4797152"/>
            <a:ext cx="8496944" cy="1054968"/>
          </a:xfrm>
        </p:spPr>
        <p:txBody>
          <a:bodyPr/>
          <a:lstStyle>
            <a:lvl1pPr marL="0" indent="0" algn="ctr">
              <a:buNone/>
              <a:defRPr>
                <a:solidFill>
                  <a:schemeClr val="bg1">
                    <a:lumMod val="50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3795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762757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4114862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2711226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73481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rgbClr val="4D4D4D"/>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3974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62155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2422243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pic>
        <p:nvPicPr>
          <p:cNvPr id="6" name="Picture 2" descr="Ethics"/>
          <p:cNvPicPr>
            <a:picLocks noChangeAspect="1" noChangeArrowheads="1"/>
          </p:cNvPicPr>
          <p:nvPr/>
        </p:nvPicPr>
        <p:blipFill>
          <a:blip r:embed="rId14" cstate="print"/>
          <a:srcRect/>
          <a:stretch>
            <a:fillRect/>
          </a:stretch>
        </p:blipFill>
        <p:spPr bwMode="auto">
          <a:xfrm>
            <a:off x="3163634" y="6334475"/>
            <a:ext cx="2880320" cy="508292"/>
          </a:xfrm>
          <a:prstGeom prst="rect">
            <a:avLst/>
          </a:prstGeom>
          <a:noFill/>
        </p:spPr>
      </p:pic>
    </p:spTree>
    <p:extLst>
      <p:ext uri="{BB962C8B-B14F-4D97-AF65-F5344CB8AC3E}">
        <p14:creationId xmlns:p14="http://schemas.microsoft.com/office/powerpoint/2010/main" val="17067395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ctr" defTabSz="914400" rtl="0" eaLnBrk="1" latinLnBrk="0" hangingPunct="1">
        <a:spcBef>
          <a:spcPct val="0"/>
        </a:spcBef>
        <a:buNone/>
        <a:defRPr sz="4400" kern="1200">
          <a:solidFill>
            <a:schemeClr val="tx1">
              <a:lumMod val="85000"/>
              <a:lumOff val="15000"/>
            </a:schemeClr>
          </a:solidFill>
          <a:latin typeface="Arial Narrow" panose="020B0606020202030204" pitchFamily="34" charset="0"/>
          <a:ea typeface="+mj-ea"/>
          <a:cs typeface="+mj-cs"/>
        </a:defRPr>
      </a:lvl1pPr>
    </p:titleStyle>
    <p:bodyStyle>
      <a:lvl1pPr marL="457200" indent="-342900" algn="l" defTabSz="457200" rtl="0" eaLnBrk="1" latinLnBrk="0" hangingPunct="1">
        <a:spcBef>
          <a:spcPct val="20000"/>
        </a:spcBef>
        <a:buSzPct val="100000"/>
        <a:buFont typeface="Arial" panose="020B0604020202020204" pitchFamily="34" charset="0"/>
        <a:buBlip>
          <a:blip r:embed="rId15"/>
        </a:buBlip>
        <a:defRPr lang="en-US" sz="2400" b="0" kern="1200" dirty="0" smtClean="0">
          <a:solidFill>
            <a:schemeClr val="tx1">
              <a:lumMod val="85000"/>
              <a:lumOff val="15000"/>
            </a:schemeClr>
          </a:solidFill>
          <a:latin typeface="Arial Narrow" panose="020B0606020202030204" pitchFamily="34" charset="0"/>
          <a:ea typeface="+mn-ea"/>
          <a:cs typeface="Arial"/>
        </a:defRPr>
      </a:lvl1pPr>
      <a:lvl2pPr marL="742950" indent="-285750" algn="l" defTabSz="914400" rtl="0" eaLnBrk="1" latinLnBrk="0" hangingPunct="1">
        <a:spcBef>
          <a:spcPct val="20000"/>
        </a:spcBef>
        <a:buFont typeface="Arial" panose="020B0604020202020204" pitchFamily="34" charset="0"/>
        <a:buChar char="–"/>
        <a:defRPr sz="2200" kern="1200">
          <a:solidFill>
            <a:schemeClr val="tx1">
              <a:lumMod val="85000"/>
              <a:lumOff val="15000"/>
            </a:schemeClr>
          </a:solidFill>
          <a:latin typeface="Arial Narrow" panose="020B0606020202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lumMod val="85000"/>
              <a:lumOff val="15000"/>
            </a:schemeClr>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lumMod val="85000"/>
              <a:lumOff val="15000"/>
            </a:schemeClr>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43000"/>
            <a:ext cx="9130140" cy="3936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524000" y="5410200"/>
            <a:ext cx="6096000" cy="106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b="1" dirty="0" smtClean="0">
                <a:solidFill>
                  <a:schemeClr val="tx1">
                    <a:lumMod val="75000"/>
                    <a:lumOff val="25000"/>
                  </a:schemeClr>
                </a:solidFill>
              </a:rPr>
              <a:t>General Assembly </a:t>
            </a:r>
          </a:p>
          <a:p>
            <a:pPr algn="ctr"/>
            <a:r>
              <a:rPr lang="de-CH" b="1" dirty="0" smtClean="0">
                <a:solidFill>
                  <a:schemeClr val="tx1">
                    <a:lumMod val="75000"/>
                    <a:lumOff val="25000"/>
                  </a:schemeClr>
                </a:solidFill>
              </a:rPr>
              <a:t>Paris, 3rd October 2014</a:t>
            </a:r>
            <a:endParaRPr lang="en-US" b="1" dirty="0">
              <a:solidFill>
                <a:schemeClr val="tx1">
                  <a:lumMod val="75000"/>
                  <a:lumOff val="25000"/>
                </a:schemeClr>
              </a:solidFill>
            </a:endParaRPr>
          </a:p>
        </p:txBody>
      </p:sp>
    </p:spTree>
    <p:extLst>
      <p:ext uri="{BB962C8B-B14F-4D97-AF65-F5344CB8AC3E}">
        <p14:creationId xmlns:p14="http://schemas.microsoft.com/office/powerpoint/2010/main" val="34844212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828800"/>
            <a:ext cx="8839200" cy="4297364"/>
          </a:xfrm>
        </p:spPr>
        <p:txBody>
          <a:bodyPr>
            <a:normAutofit/>
          </a:bodyPr>
          <a:lstStyle/>
          <a:p>
            <a:pPr marL="0" indent="0" algn="ctr">
              <a:buNone/>
            </a:pPr>
            <a:r>
              <a:rPr lang="de-CH" sz="3600" b="1" dirty="0" smtClean="0">
                <a:solidFill>
                  <a:schemeClr val="accent1">
                    <a:lumMod val="75000"/>
                  </a:schemeClr>
                </a:solidFill>
              </a:rPr>
              <a:t>Discussion Roundtable</a:t>
            </a:r>
          </a:p>
          <a:p>
            <a:pPr marL="0" indent="0" algn="ctr">
              <a:buNone/>
            </a:pPr>
            <a:endParaRPr lang="en-US" sz="2600" b="1" dirty="0" smtClean="0">
              <a:solidFill>
                <a:schemeClr val="accent1">
                  <a:lumMod val="75000"/>
                </a:schemeClr>
              </a:solidFill>
            </a:endParaRPr>
          </a:p>
          <a:p>
            <a:pPr marL="0" indent="0" algn="ctr">
              <a:buNone/>
            </a:pPr>
            <a:r>
              <a:rPr lang="en-US" sz="2600" b="1" dirty="0" smtClean="0">
                <a:solidFill>
                  <a:schemeClr val="accent1">
                    <a:lumMod val="75000"/>
                  </a:schemeClr>
                </a:solidFill>
              </a:rPr>
              <a:t>“</a:t>
            </a:r>
            <a:r>
              <a:rPr lang="en-US" sz="2600" b="1" dirty="0">
                <a:solidFill>
                  <a:schemeClr val="accent1">
                    <a:lumMod val="75000"/>
                  </a:schemeClr>
                </a:solidFill>
              </a:rPr>
              <a:t>Ethical Blindness - Why good managers make bad decisions” </a:t>
            </a:r>
            <a:endParaRPr lang="de-CH" sz="2600" b="1" dirty="0">
              <a:solidFill>
                <a:schemeClr val="accent1">
                  <a:lumMod val="75000"/>
                </a:schemeClr>
              </a:solidFill>
            </a:endParaRPr>
          </a:p>
          <a:p>
            <a:pPr marL="0" indent="0" algn="ctr">
              <a:buNone/>
            </a:pPr>
            <a:endParaRPr lang="en-US" sz="2600" b="1" dirty="0" smtClean="0">
              <a:solidFill>
                <a:schemeClr val="accent1">
                  <a:lumMod val="75000"/>
                </a:schemeClr>
              </a:solidFill>
            </a:endParaRPr>
          </a:p>
          <a:p>
            <a:pPr marL="0" indent="0" algn="ctr">
              <a:buNone/>
            </a:pPr>
            <a:r>
              <a:rPr lang="en-US" sz="2600" b="1" dirty="0" smtClean="0">
                <a:solidFill>
                  <a:schemeClr val="accent1">
                    <a:lumMod val="75000"/>
                  </a:schemeClr>
                </a:solidFill>
              </a:rPr>
              <a:t> </a:t>
            </a:r>
            <a:r>
              <a:rPr lang="en-US" sz="2600" b="1" dirty="0">
                <a:solidFill>
                  <a:schemeClr val="accent1">
                    <a:lumMod val="75000"/>
                  </a:schemeClr>
                </a:solidFill>
              </a:rPr>
              <a:t>“Preventing Corruption and Bribery: Perspectives from the Regulators” </a:t>
            </a:r>
            <a:endParaRPr lang="en-US" sz="2600" b="1" dirty="0" smtClean="0">
              <a:solidFill>
                <a:schemeClr val="accent1">
                  <a:lumMod val="75000"/>
                </a:schemeClr>
              </a:solidFill>
            </a:endParaRPr>
          </a:p>
          <a:p>
            <a:pPr marL="0" indent="0" algn="ctr">
              <a:buNone/>
            </a:pPr>
            <a:endParaRPr lang="en-US" sz="2600" b="1" dirty="0" smtClean="0">
              <a:solidFill>
                <a:schemeClr val="accent1">
                  <a:lumMod val="75000"/>
                </a:schemeClr>
              </a:solidFill>
            </a:endParaRPr>
          </a:p>
          <a:p>
            <a:pPr marL="0" indent="0" algn="ctr">
              <a:buNone/>
            </a:pPr>
            <a:r>
              <a:rPr lang="en-US" sz="2600" b="1" dirty="0" smtClean="0">
                <a:solidFill>
                  <a:schemeClr val="accent1">
                    <a:lumMod val="75000"/>
                  </a:schemeClr>
                </a:solidFill>
              </a:rPr>
              <a:t>“</a:t>
            </a:r>
            <a:r>
              <a:rPr lang="en-US" sz="2600" b="1" dirty="0">
                <a:solidFill>
                  <a:schemeClr val="accent1">
                    <a:lumMod val="75000"/>
                  </a:schemeClr>
                </a:solidFill>
              </a:rPr>
              <a:t>Values vs. rules based approach on Business Ethics” </a:t>
            </a:r>
            <a:endParaRPr lang="de-CH" sz="2600" b="1" dirty="0">
              <a:solidFill>
                <a:schemeClr val="accent1">
                  <a:lumMod val="75000"/>
                </a:schemeClr>
              </a:solidFill>
            </a:endParaRPr>
          </a:p>
          <a:p>
            <a:pPr marL="0" indent="0" algn="ctr">
              <a:buNone/>
            </a:pPr>
            <a:endParaRPr lang="de-CH" sz="3600" b="1" dirty="0" smtClean="0">
              <a:solidFill>
                <a:schemeClr val="accent1">
                  <a:lumMod val="75000"/>
                </a:schemeClr>
              </a:solidFill>
            </a:endParaRPr>
          </a:p>
          <a:p>
            <a:pPr marL="0" indent="0">
              <a:buNone/>
            </a:pPr>
            <a:endParaRPr lang="en-US" dirty="0"/>
          </a:p>
        </p:txBody>
      </p:sp>
    </p:spTree>
    <p:extLst>
      <p:ext uri="{BB962C8B-B14F-4D97-AF65-F5344CB8AC3E}">
        <p14:creationId xmlns:p14="http://schemas.microsoft.com/office/powerpoint/2010/main" val="6278830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28650"/>
            <a:ext cx="8991600" cy="5497514"/>
          </a:xfrm>
        </p:spPr>
        <p:txBody>
          <a:bodyPr>
            <a:normAutofit/>
          </a:bodyPr>
          <a:lstStyle/>
          <a:p>
            <a:pPr marL="0" indent="0" algn="ctr">
              <a:buNone/>
            </a:pPr>
            <a:endParaRPr lang="de-CH" sz="2600" b="1" dirty="0">
              <a:solidFill>
                <a:schemeClr val="accent1">
                  <a:lumMod val="75000"/>
                </a:schemeClr>
              </a:solidFill>
            </a:endParaRPr>
          </a:p>
          <a:p>
            <a:pPr marL="0" indent="0" algn="ctr">
              <a:buNone/>
            </a:pPr>
            <a:endParaRPr lang="de-CH" sz="2600" b="1" dirty="0" smtClean="0">
              <a:solidFill>
                <a:schemeClr val="accent1">
                  <a:lumMod val="75000"/>
                </a:schemeClr>
              </a:solidFill>
            </a:endParaRPr>
          </a:p>
          <a:p>
            <a:pPr marL="0" indent="0" algn="ctr">
              <a:buNone/>
            </a:pPr>
            <a:endParaRPr lang="de-CH" sz="2600" b="1" dirty="0" smtClean="0">
              <a:solidFill>
                <a:schemeClr val="accent1">
                  <a:lumMod val="75000"/>
                </a:schemeClr>
              </a:solidFill>
            </a:endParaRPr>
          </a:p>
          <a:p>
            <a:pPr marL="0" indent="0" algn="ctr">
              <a:buNone/>
            </a:pPr>
            <a:endParaRPr lang="de-CH" sz="2600" b="1" dirty="0">
              <a:solidFill>
                <a:schemeClr val="accent1">
                  <a:lumMod val="75000"/>
                </a:schemeClr>
              </a:solidFill>
            </a:endParaRPr>
          </a:p>
          <a:p>
            <a:pPr marL="0" indent="0" algn="ctr">
              <a:buNone/>
            </a:pPr>
            <a:endParaRPr lang="de-CH" sz="2600" b="1" dirty="0" smtClean="0">
              <a:solidFill>
                <a:schemeClr val="accent1">
                  <a:lumMod val="75000"/>
                </a:schemeClr>
              </a:solidFill>
            </a:endParaRPr>
          </a:p>
          <a:p>
            <a:pPr marL="0" indent="0" algn="ctr">
              <a:buNone/>
            </a:pPr>
            <a:endParaRPr lang="de-CH" sz="2600" b="1" dirty="0" smtClean="0">
              <a:solidFill>
                <a:schemeClr val="accent1">
                  <a:lumMod val="75000"/>
                </a:schemeClr>
              </a:solidFill>
            </a:endParaRPr>
          </a:p>
          <a:p>
            <a:pPr marL="0" indent="0" algn="ctr">
              <a:buNone/>
            </a:pPr>
            <a:endParaRPr lang="de-CH" sz="1600" b="1" dirty="0" smtClean="0">
              <a:solidFill>
                <a:schemeClr val="accent1">
                  <a:lumMod val="75000"/>
                </a:schemeClr>
              </a:solidFill>
            </a:endParaRPr>
          </a:p>
          <a:p>
            <a:pPr marL="0" indent="0" algn="ctr">
              <a:buNone/>
            </a:pPr>
            <a:endParaRPr lang="de-CH" sz="1600" b="1" dirty="0" smtClean="0">
              <a:solidFill>
                <a:schemeClr val="accent1">
                  <a:lumMod val="75000"/>
                </a:schemeClr>
              </a:solidFill>
            </a:endParaRPr>
          </a:p>
          <a:p>
            <a:pPr marL="0" indent="0" algn="ctr">
              <a:buNone/>
            </a:pPr>
            <a:r>
              <a:rPr lang="de-CH" sz="1800" b="1" dirty="0" smtClean="0">
                <a:solidFill>
                  <a:schemeClr val="accent1">
                    <a:lumMod val="75000"/>
                  </a:schemeClr>
                </a:solidFill>
              </a:rPr>
              <a:t>Prof</a:t>
            </a:r>
            <a:r>
              <a:rPr lang="de-CH" sz="1800" b="1" dirty="0">
                <a:solidFill>
                  <a:schemeClr val="accent1">
                    <a:lumMod val="75000"/>
                  </a:schemeClr>
                </a:solidFill>
              </a:rPr>
              <a:t>. Alain Anquetil, l’ESSCA, Business Ethics, Paris, France </a:t>
            </a:r>
          </a:p>
          <a:p>
            <a:pPr marL="0" indent="0" algn="ctr">
              <a:buNone/>
            </a:pPr>
            <a:endParaRPr lang="de-CH" sz="1800" b="1" dirty="0" smtClean="0">
              <a:solidFill>
                <a:schemeClr val="accent1">
                  <a:lumMod val="75000"/>
                </a:schemeClr>
              </a:solidFill>
            </a:endParaRPr>
          </a:p>
          <a:p>
            <a:pPr marL="0" indent="0" algn="ctr">
              <a:buNone/>
            </a:pPr>
            <a:r>
              <a:rPr lang="de-CH" sz="1800" b="1" dirty="0" smtClean="0">
                <a:solidFill>
                  <a:schemeClr val="accent1">
                    <a:lumMod val="75000"/>
                  </a:schemeClr>
                </a:solidFill>
              </a:rPr>
              <a:t>Paul </a:t>
            </a:r>
            <a:r>
              <a:rPr lang="de-CH" sz="1800" b="1" dirty="0">
                <a:solidFill>
                  <a:schemeClr val="accent1">
                    <a:lumMod val="75000"/>
                  </a:schemeClr>
                </a:solidFill>
              </a:rPr>
              <a:t>Vincke Managing Director, European Healthcare Fraud Corruption Network, Brussels, Belgium </a:t>
            </a:r>
          </a:p>
          <a:p>
            <a:pPr marL="0" indent="0" algn="ctr">
              <a:buNone/>
            </a:pPr>
            <a:endParaRPr lang="de-CH" sz="1800" b="1" dirty="0" smtClean="0">
              <a:solidFill>
                <a:schemeClr val="accent1">
                  <a:lumMod val="75000"/>
                </a:schemeClr>
              </a:solidFill>
            </a:endParaRPr>
          </a:p>
          <a:p>
            <a:pPr marL="0" indent="0" algn="ctr">
              <a:buNone/>
            </a:pPr>
            <a:r>
              <a:rPr lang="de-CH" sz="1800" b="1" dirty="0" smtClean="0">
                <a:solidFill>
                  <a:schemeClr val="accent1">
                    <a:lumMod val="75000"/>
                  </a:schemeClr>
                </a:solidFill>
              </a:rPr>
              <a:t>Prof</a:t>
            </a:r>
            <a:r>
              <a:rPr lang="de-CH" sz="1800" b="1" dirty="0">
                <a:solidFill>
                  <a:schemeClr val="accent1">
                    <a:lumMod val="75000"/>
                  </a:schemeClr>
                </a:solidFill>
              </a:rPr>
              <a:t>. Dr. Guido Palazzo, HEC Lausanne, Business Ethics, Lausanne, Switzerland</a:t>
            </a:r>
          </a:p>
          <a:p>
            <a:pPr marL="0" indent="0" algn="ctr">
              <a:buNone/>
            </a:pPr>
            <a:endParaRPr lang="de-CH" sz="1800" b="1" dirty="0">
              <a:solidFill>
                <a:schemeClr val="accent1">
                  <a:lumMod val="75000"/>
                </a:schemeClr>
              </a:solidFill>
            </a:endParaRPr>
          </a:p>
          <a:p>
            <a:pPr marL="0" indent="0" algn="ctr">
              <a:buNone/>
            </a:pPr>
            <a:endParaRPr lang="de-CH" sz="2600" b="1" dirty="0" smtClean="0">
              <a:solidFill>
                <a:schemeClr val="accent1">
                  <a:lumMod val="75000"/>
                </a:schemeClr>
              </a:solidFill>
            </a:endParaRPr>
          </a:p>
          <a:p>
            <a:pPr marL="0" indent="0" algn="ctr">
              <a:buNone/>
            </a:pPr>
            <a:endParaRPr lang="de-CH" sz="3600" b="1" dirty="0" smtClean="0">
              <a:solidFill>
                <a:schemeClr val="accent1">
                  <a:lumMod val="75000"/>
                </a:schemeClr>
              </a:solidFill>
            </a:endParaRPr>
          </a:p>
          <a:p>
            <a:pPr marL="0" indent="0">
              <a:buNone/>
            </a:pP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2049" y="1682115"/>
            <a:ext cx="914400" cy="10515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9521" y="1523996"/>
            <a:ext cx="827723" cy="13306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05595" y="1503288"/>
            <a:ext cx="1031558" cy="13301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554928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lstStyle/>
          <a:p>
            <a:pPr marL="0" lvl="0" indent="0" algn="ctr">
              <a:buNone/>
            </a:pPr>
            <a:endParaRPr lang="de-CH" sz="2600" b="1" dirty="0" smtClean="0">
              <a:solidFill>
                <a:srgbClr val="4F81BD">
                  <a:lumMod val="75000"/>
                </a:srgbClr>
              </a:solidFill>
            </a:endParaRPr>
          </a:p>
          <a:p>
            <a:pPr marL="0" lvl="0" indent="0" algn="ctr">
              <a:buNone/>
            </a:pPr>
            <a:endParaRPr lang="de-CH" sz="2600" b="1" dirty="0">
              <a:solidFill>
                <a:srgbClr val="4F81BD">
                  <a:lumMod val="75000"/>
                </a:srgbClr>
              </a:solidFill>
            </a:endParaRPr>
          </a:p>
          <a:p>
            <a:pPr marL="0" lvl="0" indent="0" algn="ctr">
              <a:buNone/>
            </a:pPr>
            <a:endParaRPr lang="de-CH" sz="2600" b="1" dirty="0" smtClean="0">
              <a:solidFill>
                <a:srgbClr val="4F81BD">
                  <a:lumMod val="75000"/>
                </a:srgbClr>
              </a:solidFill>
            </a:endParaRPr>
          </a:p>
          <a:p>
            <a:pPr marL="0" lvl="0" indent="0" algn="ctr">
              <a:buNone/>
            </a:pPr>
            <a:endParaRPr lang="de-CH" b="1" dirty="0">
              <a:solidFill>
                <a:srgbClr val="4F81BD">
                  <a:lumMod val="75000"/>
                </a:srgbClr>
              </a:solidFill>
            </a:endParaRPr>
          </a:p>
          <a:p>
            <a:pPr marL="0" lvl="0" indent="0" algn="ctr">
              <a:buNone/>
            </a:pPr>
            <a:r>
              <a:rPr lang="de-CH" b="1" dirty="0" smtClean="0">
                <a:solidFill>
                  <a:srgbClr val="4F81BD">
                    <a:lumMod val="75000"/>
                  </a:srgbClr>
                </a:solidFill>
              </a:rPr>
              <a:t>Moderators</a:t>
            </a:r>
            <a:r>
              <a:rPr lang="de-CH" b="1" dirty="0">
                <a:solidFill>
                  <a:srgbClr val="4F81BD">
                    <a:lumMod val="75000"/>
                  </a:srgbClr>
                </a:solidFill>
              </a:rPr>
              <a:t>: Thomas Hauser and Tamara Tubin</a:t>
            </a:r>
          </a:p>
          <a:p>
            <a:endParaRPr lang="en-US" dirty="0"/>
          </a:p>
        </p:txBody>
      </p:sp>
    </p:spTree>
    <p:extLst>
      <p:ext uri="{BB962C8B-B14F-4D97-AF65-F5344CB8AC3E}">
        <p14:creationId xmlns:p14="http://schemas.microsoft.com/office/powerpoint/2010/main" val="20015448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dirty="0" smtClean="0">
                <a:solidFill>
                  <a:schemeClr val="accent1">
                    <a:lumMod val="75000"/>
                  </a:schemeClr>
                </a:solidFill>
              </a:rPr>
              <a:t>Introductory Questions</a:t>
            </a:r>
            <a:endParaRPr lang="en-US" dirty="0">
              <a:solidFill>
                <a:schemeClr val="accent1">
                  <a:lumMod val="75000"/>
                </a:schemeClr>
              </a:solidFill>
            </a:endParaRPr>
          </a:p>
        </p:txBody>
      </p:sp>
      <p:sp>
        <p:nvSpPr>
          <p:cNvPr id="3" name="Content Placeholder 2"/>
          <p:cNvSpPr>
            <a:spLocks noGrp="1"/>
          </p:cNvSpPr>
          <p:nvPr>
            <p:ph idx="1"/>
          </p:nvPr>
        </p:nvSpPr>
        <p:spPr/>
        <p:txBody>
          <a:bodyPr>
            <a:normAutofit lnSpcReduction="10000"/>
          </a:bodyPr>
          <a:lstStyle/>
          <a:p>
            <a:r>
              <a:rPr lang="en-US" sz="1800" dirty="0" smtClean="0">
                <a:solidFill>
                  <a:schemeClr val="accent1">
                    <a:lumMod val="75000"/>
                  </a:schemeClr>
                </a:solidFill>
              </a:rPr>
              <a:t>Has </a:t>
            </a:r>
            <a:r>
              <a:rPr lang="en-US" sz="1800" dirty="0">
                <a:solidFill>
                  <a:schemeClr val="accent1">
                    <a:lumMod val="75000"/>
                  </a:schemeClr>
                </a:solidFill>
              </a:rPr>
              <a:t>Professor Palazzo received feedback from any of the companies (including Siemens) that changes within the organization occurred due to his presentation on “Ethical Blindness”? Did you see any changes in manager´s behavior in the last years in regards to ethical standards</a:t>
            </a:r>
            <a:r>
              <a:rPr lang="en-US" sz="1800" dirty="0" smtClean="0">
                <a:solidFill>
                  <a:schemeClr val="accent1">
                    <a:lumMod val="75000"/>
                  </a:schemeClr>
                </a:solidFill>
              </a:rPr>
              <a:t>?</a:t>
            </a:r>
          </a:p>
          <a:p>
            <a:endParaRPr lang="de-CH" sz="1800" dirty="0">
              <a:solidFill>
                <a:schemeClr val="accent1">
                  <a:lumMod val="75000"/>
                </a:schemeClr>
              </a:solidFill>
            </a:endParaRPr>
          </a:p>
          <a:p>
            <a:endParaRPr lang="en-US" sz="1800" dirty="0">
              <a:solidFill>
                <a:schemeClr val="accent1">
                  <a:lumMod val="75000"/>
                </a:schemeClr>
              </a:solidFill>
            </a:endParaRPr>
          </a:p>
          <a:p>
            <a:r>
              <a:rPr lang="en-US" sz="1800" dirty="0">
                <a:solidFill>
                  <a:schemeClr val="accent1">
                    <a:lumMod val="75000"/>
                  </a:schemeClr>
                </a:solidFill>
              </a:rPr>
              <a:t>Prof. </a:t>
            </a:r>
            <a:r>
              <a:rPr lang="en-US" sz="1800" dirty="0" err="1">
                <a:solidFill>
                  <a:schemeClr val="accent1">
                    <a:lumMod val="75000"/>
                  </a:schemeClr>
                </a:solidFill>
              </a:rPr>
              <a:t>Anquetil</a:t>
            </a:r>
            <a:r>
              <a:rPr lang="en-US" sz="1800" dirty="0">
                <a:solidFill>
                  <a:schemeClr val="accent1">
                    <a:lumMod val="75000"/>
                  </a:schemeClr>
                </a:solidFill>
              </a:rPr>
              <a:t>: </a:t>
            </a:r>
            <a:r>
              <a:rPr lang="en-US" sz="1800" dirty="0" smtClean="0">
                <a:solidFill>
                  <a:schemeClr val="accent1">
                    <a:lumMod val="75000"/>
                  </a:schemeClr>
                </a:solidFill>
              </a:rPr>
              <a:t>Ethics </a:t>
            </a:r>
            <a:r>
              <a:rPr lang="en-US" sz="1800" dirty="0">
                <a:solidFill>
                  <a:schemeClr val="accent1">
                    <a:lumMod val="75000"/>
                  </a:schemeClr>
                </a:solidFill>
              </a:rPr>
              <a:t>and Compliance as a function needs to be a strategic partner within the organization. How should a function establish their standing so that they don’t appear to exist only for window dressing purposes from the philosophical point of view? How do you measure behavior and values based approaches? </a:t>
            </a:r>
            <a:endParaRPr lang="en-US" sz="1800" dirty="0" smtClean="0">
              <a:solidFill>
                <a:schemeClr val="accent1">
                  <a:lumMod val="75000"/>
                </a:schemeClr>
              </a:solidFill>
            </a:endParaRPr>
          </a:p>
          <a:p>
            <a:pPr marL="0" indent="0">
              <a:buNone/>
            </a:pPr>
            <a:endParaRPr lang="de-CH" sz="1800" dirty="0">
              <a:solidFill>
                <a:schemeClr val="accent1">
                  <a:lumMod val="75000"/>
                </a:schemeClr>
              </a:solidFill>
            </a:endParaRPr>
          </a:p>
          <a:p>
            <a:pPr marL="0" indent="0">
              <a:buNone/>
            </a:pPr>
            <a:endParaRPr lang="en-US" sz="1800" dirty="0">
              <a:solidFill>
                <a:schemeClr val="accent1">
                  <a:lumMod val="75000"/>
                </a:schemeClr>
              </a:solidFill>
            </a:endParaRPr>
          </a:p>
          <a:p>
            <a:r>
              <a:rPr lang="en-US" sz="1800" dirty="0">
                <a:solidFill>
                  <a:schemeClr val="accent1">
                    <a:lumMod val="75000"/>
                  </a:schemeClr>
                </a:solidFill>
              </a:rPr>
              <a:t>Mr. Paul Vincke: Could you please give us an example of a successful practical approach on how preventive corruption and bribery measures and / or tools have been used? (i.e. integrity management; dilemma training etc.). Do you believe that self-regulation is an effective tool to prevent bribery and corruption?</a:t>
            </a:r>
          </a:p>
          <a:p>
            <a:endParaRPr lang="en-US" sz="1400" dirty="0">
              <a:solidFill>
                <a:schemeClr val="accent1">
                  <a:lumMod val="75000"/>
                </a:schemeClr>
              </a:solidFill>
            </a:endParaRPr>
          </a:p>
        </p:txBody>
      </p:sp>
    </p:spTree>
    <p:extLst>
      <p:ext uri="{BB962C8B-B14F-4D97-AF65-F5344CB8AC3E}">
        <p14:creationId xmlns:p14="http://schemas.microsoft.com/office/powerpoint/2010/main" val="2379537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dirty="0" smtClean="0">
                <a:solidFill>
                  <a:schemeClr val="accent1">
                    <a:lumMod val="75000"/>
                  </a:schemeClr>
                </a:solidFill>
              </a:rPr>
              <a:t>BACK UP </a:t>
            </a:r>
            <a:endParaRPr lang="en-US" dirty="0">
              <a:solidFill>
                <a:schemeClr val="accent1">
                  <a:lumMod val="75000"/>
                </a:schemeClr>
              </a:solidFill>
            </a:endParaRPr>
          </a:p>
        </p:txBody>
      </p:sp>
      <p:sp>
        <p:nvSpPr>
          <p:cNvPr id="3" name="Content Placeholder 2"/>
          <p:cNvSpPr>
            <a:spLocks noGrp="1"/>
          </p:cNvSpPr>
          <p:nvPr>
            <p:ph idx="1"/>
          </p:nvPr>
        </p:nvSpPr>
        <p:spPr>
          <a:xfrm>
            <a:off x="457200" y="1295400"/>
            <a:ext cx="8229600" cy="4830763"/>
          </a:xfrm>
        </p:spPr>
        <p:txBody>
          <a:bodyPr>
            <a:noAutofit/>
          </a:bodyPr>
          <a:lstStyle/>
          <a:p>
            <a:pPr marL="0" indent="0">
              <a:buNone/>
            </a:pPr>
            <a:r>
              <a:rPr lang="en-US" sz="1200" dirty="0">
                <a:solidFill>
                  <a:schemeClr val="accent1">
                    <a:lumMod val="75000"/>
                  </a:schemeClr>
                </a:solidFill>
              </a:rPr>
              <a:t>Prof. Dr. Guido Palazzo, HEC Lausanne, Business Ethics, Lausanne, Switzerland</a:t>
            </a:r>
          </a:p>
          <a:p>
            <a:pPr marL="0" indent="0">
              <a:buNone/>
            </a:pPr>
            <a:r>
              <a:rPr lang="en-US" sz="1200" b="1" dirty="0" smtClean="0">
                <a:solidFill>
                  <a:schemeClr val="accent1">
                    <a:lumMod val="75000"/>
                  </a:schemeClr>
                </a:solidFill>
              </a:rPr>
              <a:t>“</a:t>
            </a:r>
            <a:r>
              <a:rPr lang="en-US" sz="1200" b="1" dirty="0">
                <a:solidFill>
                  <a:schemeClr val="accent1">
                    <a:lumMod val="75000"/>
                  </a:schemeClr>
                </a:solidFill>
              </a:rPr>
              <a:t>Ethical Blindness - Why good managers make bad decisions” </a:t>
            </a:r>
          </a:p>
          <a:p>
            <a:endParaRPr lang="en-US" sz="1200" dirty="0">
              <a:solidFill>
                <a:schemeClr val="accent1">
                  <a:lumMod val="75000"/>
                </a:schemeClr>
              </a:solidFill>
            </a:endParaRPr>
          </a:p>
          <a:p>
            <a:pPr marL="0" indent="0">
              <a:buNone/>
            </a:pPr>
            <a:r>
              <a:rPr lang="en-US" sz="1200" dirty="0" smtClean="0">
                <a:solidFill>
                  <a:schemeClr val="accent1">
                    <a:lumMod val="75000"/>
                  </a:schemeClr>
                </a:solidFill>
              </a:rPr>
              <a:t>1.Has </a:t>
            </a:r>
            <a:r>
              <a:rPr lang="en-US" sz="1200" dirty="0">
                <a:solidFill>
                  <a:schemeClr val="accent1">
                    <a:lumMod val="75000"/>
                  </a:schemeClr>
                </a:solidFill>
              </a:rPr>
              <a:t>Professor Palazzo received feedback from any of the companies (including Siemens) that changes within the organization occurred due to his presentation on “Ethical Blindness”? Did you see any changes in manager´s behavior in the last years in regards to ethical standards?</a:t>
            </a:r>
          </a:p>
          <a:p>
            <a:endParaRPr lang="en-US" sz="1200" dirty="0">
              <a:solidFill>
                <a:schemeClr val="accent1">
                  <a:lumMod val="75000"/>
                </a:schemeClr>
              </a:solidFill>
            </a:endParaRPr>
          </a:p>
          <a:p>
            <a:pPr marL="0" indent="0">
              <a:buNone/>
            </a:pPr>
            <a:r>
              <a:rPr lang="en-US" sz="1200" dirty="0" smtClean="0">
                <a:solidFill>
                  <a:schemeClr val="accent1">
                    <a:lumMod val="75000"/>
                  </a:schemeClr>
                </a:solidFill>
              </a:rPr>
              <a:t>2.What </a:t>
            </a:r>
            <a:r>
              <a:rPr lang="en-US" sz="1200" dirty="0">
                <a:solidFill>
                  <a:schemeClr val="accent1">
                    <a:lumMod val="75000"/>
                  </a:schemeClr>
                </a:solidFill>
              </a:rPr>
              <a:t>attributes make a manager a good manager – in the past, presence and future? How would that be seen by company shareholders (manager’s employer) and other key stakeholders such as consumer groups?</a:t>
            </a:r>
          </a:p>
          <a:p>
            <a:endParaRPr lang="en-US" sz="1200" dirty="0">
              <a:solidFill>
                <a:schemeClr val="accent1">
                  <a:lumMod val="75000"/>
                </a:schemeClr>
              </a:solidFill>
            </a:endParaRPr>
          </a:p>
          <a:p>
            <a:pPr marL="0" indent="0">
              <a:buNone/>
            </a:pPr>
            <a:r>
              <a:rPr lang="en-US" sz="1200" dirty="0" smtClean="0">
                <a:solidFill>
                  <a:schemeClr val="accent1">
                    <a:lumMod val="75000"/>
                  </a:schemeClr>
                </a:solidFill>
              </a:rPr>
              <a:t>3.Ethics </a:t>
            </a:r>
            <a:r>
              <a:rPr lang="en-US" sz="1200" dirty="0">
                <a:solidFill>
                  <a:schemeClr val="accent1">
                    <a:lumMod val="75000"/>
                  </a:schemeClr>
                </a:solidFill>
              </a:rPr>
              <a:t>is about doing the right thing also when no one is watching. How can the Compliance Officer contribute/drive the right decision-making process within an organization and how should grey areas be managed?</a:t>
            </a:r>
          </a:p>
          <a:p>
            <a:endParaRPr lang="en-US" sz="1200" dirty="0">
              <a:solidFill>
                <a:schemeClr val="accent1">
                  <a:lumMod val="75000"/>
                </a:schemeClr>
              </a:solidFill>
            </a:endParaRPr>
          </a:p>
          <a:p>
            <a:pPr marL="0" indent="0">
              <a:buNone/>
            </a:pPr>
            <a:r>
              <a:rPr lang="en-US" sz="1200" dirty="0" smtClean="0">
                <a:solidFill>
                  <a:schemeClr val="accent1">
                    <a:lumMod val="75000"/>
                  </a:schemeClr>
                </a:solidFill>
              </a:rPr>
              <a:t>4.How </a:t>
            </a:r>
            <a:r>
              <a:rPr lang="en-US" sz="1200" dirty="0">
                <a:solidFill>
                  <a:schemeClr val="accent1">
                    <a:lumMod val="75000"/>
                  </a:schemeClr>
                </a:solidFill>
              </a:rPr>
              <a:t>can you train, educate and build awareness to managers in order to avoid that they make bad decisions based on the ethical blindness? Could you please provide examples of how these managers could also educate themselves? What are efficient ways to do that?</a:t>
            </a:r>
          </a:p>
          <a:p>
            <a:endParaRPr lang="en-US" sz="1200" dirty="0">
              <a:solidFill>
                <a:schemeClr val="accent1">
                  <a:lumMod val="75000"/>
                </a:schemeClr>
              </a:solidFill>
            </a:endParaRPr>
          </a:p>
          <a:p>
            <a:pPr marL="0" indent="0">
              <a:buNone/>
            </a:pPr>
            <a:r>
              <a:rPr lang="en-US" sz="1200" dirty="0" smtClean="0">
                <a:solidFill>
                  <a:schemeClr val="accent1">
                    <a:lumMod val="75000"/>
                  </a:schemeClr>
                </a:solidFill>
              </a:rPr>
              <a:t>5.How </a:t>
            </a:r>
            <a:r>
              <a:rPr lang="en-US" sz="1200" dirty="0">
                <a:solidFill>
                  <a:schemeClr val="accent1">
                    <a:lumMod val="75000"/>
                  </a:schemeClr>
                </a:solidFill>
              </a:rPr>
              <a:t>much is childhood-upbringing related to “character” and the individual’s behavior, and can you change behavior through gaining of additional “technical skills” ‘</a:t>
            </a:r>
          </a:p>
          <a:p>
            <a:endParaRPr lang="en-US" sz="1200" dirty="0">
              <a:solidFill>
                <a:schemeClr val="accent1">
                  <a:lumMod val="75000"/>
                </a:schemeClr>
              </a:solidFill>
            </a:endParaRPr>
          </a:p>
          <a:p>
            <a:pPr marL="0" indent="0">
              <a:buNone/>
            </a:pPr>
            <a:r>
              <a:rPr lang="en-US" sz="1200" dirty="0" smtClean="0">
                <a:solidFill>
                  <a:schemeClr val="accent1">
                    <a:lumMod val="75000"/>
                  </a:schemeClr>
                </a:solidFill>
              </a:rPr>
              <a:t>6.Is </a:t>
            </a:r>
            <a:r>
              <a:rPr lang="en-US" sz="1200" dirty="0">
                <a:solidFill>
                  <a:schemeClr val="accent1">
                    <a:lumMod val="75000"/>
                  </a:schemeClr>
                </a:solidFill>
              </a:rPr>
              <a:t>the traditional focus on organizational controls winning the battles, but losing the war? (“Culture eats strategy for breakfast”). </a:t>
            </a:r>
          </a:p>
          <a:p>
            <a:endParaRPr lang="en-US" sz="1200" dirty="0">
              <a:solidFill>
                <a:schemeClr val="accent1">
                  <a:lumMod val="75000"/>
                </a:schemeClr>
              </a:solidFill>
            </a:endParaRPr>
          </a:p>
          <a:p>
            <a:pPr marL="0" indent="0">
              <a:buNone/>
            </a:pPr>
            <a:r>
              <a:rPr lang="en-US" sz="1200" dirty="0" smtClean="0">
                <a:solidFill>
                  <a:schemeClr val="accent1">
                    <a:lumMod val="75000"/>
                  </a:schemeClr>
                </a:solidFill>
              </a:rPr>
              <a:t>7.Based </a:t>
            </a:r>
            <a:r>
              <a:rPr lang="en-US" sz="1200" dirty="0">
                <a:solidFill>
                  <a:schemeClr val="accent1">
                    <a:lumMod val="75000"/>
                  </a:schemeClr>
                </a:solidFill>
              </a:rPr>
              <a:t>on your experiences what would be your recommendation when sharing within the organization examples of unethical conduct due to ethical blindness? Would you recommend that an organization does it in a transparent way by also naming the individuals or should this be done on an anonymous way also due to data privacy related issues of these individuals? Which way would have the most impact.</a:t>
            </a:r>
          </a:p>
          <a:p>
            <a:endParaRPr lang="en-US" sz="1200" dirty="0">
              <a:solidFill>
                <a:schemeClr val="accent1">
                  <a:lumMod val="75000"/>
                </a:schemeClr>
              </a:solidFill>
            </a:endParaRPr>
          </a:p>
          <a:p>
            <a:endParaRPr lang="en-US" sz="1200" dirty="0">
              <a:solidFill>
                <a:schemeClr val="accent1">
                  <a:lumMod val="75000"/>
                </a:schemeClr>
              </a:solidFill>
            </a:endParaRPr>
          </a:p>
          <a:p>
            <a:endParaRPr lang="en-US" sz="1200" dirty="0">
              <a:solidFill>
                <a:schemeClr val="accent1">
                  <a:lumMod val="75000"/>
                </a:schemeClr>
              </a:solidFill>
            </a:endParaRPr>
          </a:p>
          <a:p>
            <a:endParaRPr lang="en-US" sz="1200" dirty="0">
              <a:solidFill>
                <a:schemeClr val="accent1">
                  <a:lumMod val="75000"/>
                </a:schemeClr>
              </a:solidFill>
            </a:endParaRPr>
          </a:p>
          <a:p>
            <a:endParaRPr lang="en-US" sz="1200" dirty="0">
              <a:solidFill>
                <a:schemeClr val="accent1">
                  <a:lumMod val="75000"/>
                </a:schemeClr>
              </a:solidFill>
            </a:endParaRPr>
          </a:p>
          <a:p>
            <a:endParaRPr lang="en-US" sz="1200" dirty="0">
              <a:solidFill>
                <a:schemeClr val="accent1">
                  <a:lumMod val="75000"/>
                </a:schemeClr>
              </a:solidFill>
            </a:endParaRPr>
          </a:p>
          <a:p>
            <a:endParaRPr lang="en-US" sz="1200" dirty="0">
              <a:solidFill>
                <a:schemeClr val="accent1">
                  <a:lumMod val="75000"/>
                </a:schemeClr>
              </a:solidFill>
            </a:endParaRPr>
          </a:p>
          <a:p>
            <a:endParaRPr lang="en-US" sz="1200" dirty="0">
              <a:solidFill>
                <a:schemeClr val="accent1">
                  <a:lumMod val="75000"/>
                </a:schemeClr>
              </a:solidFill>
            </a:endParaRPr>
          </a:p>
          <a:p>
            <a:endParaRPr lang="en-US" sz="1200" dirty="0">
              <a:solidFill>
                <a:schemeClr val="accent1">
                  <a:lumMod val="75000"/>
                </a:schemeClr>
              </a:solidFill>
            </a:endParaRPr>
          </a:p>
          <a:p>
            <a:endParaRPr lang="en-US" sz="1200" dirty="0">
              <a:solidFill>
                <a:schemeClr val="accent1">
                  <a:lumMod val="75000"/>
                </a:schemeClr>
              </a:solidFill>
            </a:endParaRPr>
          </a:p>
        </p:txBody>
      </p:sp>
    </p:spTree>
    <p:extLst>
      <p:ext uri="{BB962C8B-B14F-4D97-AF65-F5344CB8AC3E}">
        <p14:creationId xmlns:p14="http://schemas.microsoft.com/office/powerpoint/2010/main" val="10009718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dirty="0" smtClean="0">
                <a:solidFill>
                  <a:schemeClr val="accent1">
                    <a:lumMod val="75000"/>
                  </a:schemeClr>
                </a:solidFill>
              </a:rPr>
              <a:t>BACK UP</a:t>
            </a:r>
            <a:endParaRPr lang="en-US" dirty="0">
              <a:solidFill>
                <a:schemeClr val="accent1">
                  <a:lumMod val="75000"/>
                </a:schemeClr>
              </a:solidFill>
            </a:endParaRPr>
          </a:p>
        </p:txBody>
      </p:sp>
      <p:sp>
        <p:nvSpPr>
          <p:cNvPr id="3" name="Content Placeholder 2"/>
          <p:cNvSpPr>
            <a:spLocks noGrp="1"/>
          </p:cNvSpPr>
          <p:nvPr>
            <p:ph idx="1"/>
          </p:nvPr>
        </p:nvSpPr>
        <p:spPr>
          <a:xfrm>
            <a:off x="457200" y="1295400"/>
            <a:ext cx="8229600" cy="4830763"/>
          </a:xfrm>
        </p:spPr>
        <p:txBody>
          <a:bodyPr>
            <a:normAutofit fontScale="25000" lnSpcReduction="20000"/>
          </a:bodyPr>
          <a:lstStyle/>
          <a:p>
            <a:pPr marL="0" indent="0">
              <a:buNone/>
            </a:pPr>
            <a:r>
              <a:rPr lang="en-US" sz="4800" dirty="0">
                <a:solidFill>
                  <a:schemeClr val="accent1">
                    <a:lumMod val="75000"/>
                  </a:schemeClr>
                </a:solidFill>
              </a:rPr>
              <a:t>Paul Vincke Managing Director, European Healthcare Fraud Corruption Network, Brussels, Belgium </a:t>
            </a:r>
          </a:p>
          <a:p>
            <a:pPr marL="0" indent="0">
              <a:buNone/>
            </a:pPr>
            <a:r>
              <a:rPr lang="en-US" sz="4800" dirty="0" smtClean="0">
                <a:solidFill>
                  <a:schemeClr val="accent1">
                    <a:lumMod val="75000"/>
                  </a:schemeClr>
                </a:solidFill>
              </a:rPr>
              <a:t> </a:t>
            </a:r>
            <a:r>
              <a:rPr lang="en-US" sz="4800" b="1" dirty="0">
                <a:solidFill>
                  <a:schemeClr val="accent1">
                    <a:lumMod val="75000"/>
                  </a:schemeClr>
                </a:solidFill>
              </a:rPr>
              <a:t>“Preventing Corruption and Bribery: Perspectives from the Regulators” </a:t>
            </a:r>
            <a:endParaRPr lang="en-US" sz="4800" b="1" dirty="0" smtClean="0">
              <a:solidFill>
                <a:schemeClr val="accent1">
                  <a:lumMod val="75000"/>
                </a:schemeClr>
              </a:solidFill>
            </a:endParaRPr>
          </a:p>
          <a:p>
            <a:pPr marL="0" indent="0">
              <a:buNone/>
            </a:pPr>
            <a:endParaRPr lang="en-US" sz="4800" b="1" dirty="0">
              <a:solidFill>
                <a:schemeClr val="accent1">
                  <a:lumMod val="75000"/>
                </a:schemeClr>
              </a:solidFill>
            </a:endParaRPr>
          </a:p>
          <a:p>
            <a:pPr marL="0" indent="0">
              <a:buNone/>
            </a:pPr>
            <a:r>
              <a:rPr lang="en-US" sz="4800" dirty="0" smtClean="0">
                <a:solidFill>
                  <a:schemeClr val="accent1">
                    <a:lumMod val="75000"/>
                  </a:schemeClr>
                </a:solidFill>
              </a:rPr>
              <a:t>1.Could </a:t>
            </a:r>
            <a:r>
              <a:rPr lang="en-US" sz="4800" dirty="0">
                <a:solidFill>
                  <a:schemeClr val="accent1">
                    <a:lumMod val="75000"/>
                  </a:schemeClr>
                </a:solidFill>
              </a:rPr>
              <a:t>you please give us an example of a successful practical approach on how preventive corruption and bribery measures and / or tools have been used? (i.e. integrity management; dilemma training etc.). Do you believe that self-regulation is an effective tool to prevent bribery and corruption?</a:t>
            </a:r>
          </a:p>
          <a:p>
            <a:pPr marL="0" indent="0">
              <a:buNone/>
            </a:pPr>
            <a:endParaRPr lang="en-US" sz="4800" dirty="0">
              <a:solidFill>
                <a:schemeClr val="accent1">
                  <a:lumMod val="75000"/>
                </a:schemeClr>
              </a:solidFill>
            </a:endParaRPr>
          </a:p>
          <a:p>
            <a:pPr marL="0" indent="0">
              <a:buNone/>
            </a:pPr>
            <a:r>
              <a:rPr lang="en-US" sz="4800" dirty="0" smtClean="0">
                <a:solidFill>
                  <a:schemeClr val="accent1">
                    <a:lumMod val="75000"/>
                  </a:schemeClr>
                </a:solidFill>
              </a:rPr>
              <a:t>2.What </a:t>
            </a:r>
            <a:r>
              <a:rPr lang="en-US" sz="4800" dirty="0">
                <a:solidFill>
                  <a:schemeClr val="accent1">
                    <a:lumMod val="75000"/>
                  </a:schemeClr>
                </a:solidFill>
              </a:rPr>
              <a:t>have you seen as effective measures to prevent corruption and bribery? Is transparency (such as transparency during public tender submissions) one of these measures? Would you say that addressing potential conflict of interests that may occur is also part of transparency? </a:t>
            </a:r>
          </a:p>
          <a:p>
            <a:pPr marL="0" indent="0">
              <a:buNone/>
            </a:pPr>
            <a:endParaRPr lang="en-US" sz="4800" dirty="0">
              <a:solidFill>
                <a:schemeClr val="accent1">
                  <a:lumMod val="75000"/>
                </a:schemeClr>
              </a:solidFill>
            </a:endParaRPr>
          </a:p>
          <a:p>
            <a:pPr marL="0" indent="0">
              <a:buNone/>
            </a:pPr>
            <a:r>
              <a:rPr lang="en-US" sz="4800" dirty="0" smtClean="0">
                <a:solidFill>
                  <a:schemeClr val="accent1">
                    <a:lumMod val="75000"/>
                  </a:schemeClr>
                </a:solidFill>
              </a:rPr>
              <a:t>3.When </a:t>
            </a:r>
            <a:r>
              <a:rPr lang="en-US" sz="4800" dirty="0">
                <a:solidFill>
                  <a:schemeClr val="accent1">
                    <a:lumMod val="75000"/>
                  </a:schemeClr>
                </a:solidFill>
              </a:rPr>
              <a:t>abuse happens in an industry sector and the companies don’t succeed to agree on a self-regulation, often they become regulated by the government. Then sometimes, the governments can’t get aligned because each country has its own interests, which may lead to inconsistency amongst countries when specific issues are being addressed. For global companies this is challenging also from the operational perspective to address all the different regulations. What could be done to avoid these inconsistencies and the appearance of overregulation?  Could you please share an example of a successful coordination within the government and how alignment has been reached?   </a:t>
            </a:r>
          </a:p>
          <a:p>
            <a:pPr marL="0" indent="0">
              <a:buNone/>
            </a:pPr>
            <a:endParaRPr lang="en-US" sz="4800" dirty="0">
              <a:solidFill>
                <a:schemeClr val="accent1">
                  <a:lumMod val="75000"/>
                </a:schemeClr>
              </a:solidFill>
            </a:endParaRPr>
          </a:p>
          <a:p>
            <a:pPr marL="0" indent="0">
              <a:buNone/>
            </a:pPr>
            <a:r>
              <a:rPr lang="en-US" sz="4800" dirty="0" smtClean="0">
                <a:solidFill>
                  <a:schemeClr val="accent1">
                    <a:lumMod val="75000"/>
                  </a:schemeClr>
                </a:solidFill>
              </a:rPr>
              <a:t>4.There </a:t>
            </a:r>
            <a:r>
              <a:rPr lang="en-US" sz="4800" dirty="0">
                <a:solidFill>
                  <a:schemeClr val="accent1">
                    <a:lumMod val="75000"/>
                  </a:schemeClr>
                </a:solidFill>
              </a:rPr>
              <a:t>may be occasions where a Compliance Officer reaches its limits with the Management and there may be many reasons for that: missing tone at the top and the middle; no walk the talk; issues with the organizational culture, no independence of the Compliance Officer or pressure on reaching the sales targets for the shareholders. What are the strategies that you may recommend to a Compliance Officer in order to influence without authority the Management in ethical decision making? </a:t>
            </a:r>
          </a:p>
          <a:p>
            <a:pPr marL="0" indent="0">
              <a:buNone/>
            </a:pPr>
            <a:endParaRPr lang="en-US" sz="4800" dirty="0">
              <a:solidFill>
                <a:schemeClr val="accent1">
                  <a:lumMod val="75000"/>
                </a:schemeClr>
              </a:solidFill>
            </a:endParaRPr>
          </a:p>
          <a:p>
            <a:pPr marL="0" indent="0">
              <a:buNone/>
            </a:pPr>
            <a:r>
              <a:rPr lang="en-US" sz="4800" dirty="0" smtClean="0">
                <a:solidFill>
                  <a:schemeClr val="accent1">
                    <a:lumMod val="75000"/>
                  </a:schemeClr>
                </a:solidFill>
              </a:rPr>
              <a:t>5.In </a:t>
            </a:r>
            <a:r>
              <a:rPr lang="en-US" sz="4800" dirty="0">
                <a:solidFill>
                  <a:schemeClr val="accent1">
                    <a:lumMod val="75000"/>
                  </a:schemeClr>
                </a:solidFill>
              </a:rPr>
              <a:t>the US whistleblowers are protected from prosecution and they may be eligible for a reward that may be up to 30 % of the deal with the government that the company has to pay. What is your opinion on that? Concerning the protection and the reward?</a:t>
            </a:r>
          </a:p>
          <a:p>
            <a:pPr marL="0" indent="0">
              <a:buNone/>
            </a:pPr>
            <a:endParaRPr lang="en-US" sz="4800" dirty="0">
              <a:solidFill>
                <a:schemeClr val="accent1">
                  <a:lumMod val="75000"/>
                </a:schemeClr>
              </a:solidFill>
            </a:endParaRPr>
          </a:p>
          <a:p>
            <a:pPr marL="0" indent="0">
              <a:buNone/>
            </a:pPr>
            <a:r>
              <a:rPr lang="en-US" sz="4800" dirty="0" smtClean="0">
                <a:solidFill>
                  <a:schemeClr val="accent1">
                    <a:lumMod val="75000"/>
                  </a:schemeClr>
                </a:solidFill>
              </a:rPr>
              <a:t>6.Are </a:t>
            </a:r>
            <a:r>
              <a:rPr lang="en-US" sz="4800" dirty="0">
                <a:solidFill>
                  <a:schemeClr val="accent1">
                    <a:lumMod val="75000"/>
                  </a:schemeClr>
                </a:solidFill>
              </a:rPr>
              <a:t>there efficient ways to learn from the mistakes of the past and what can associations do to prevent corruption and bribery for industry sectors?</a:t>
            </a:r>
          </a:p>
          <a:p>
            <a:pPr marL="0" indent="0">
              <a:buNone/>
            </a:pPr>
            <a:endParaRPr lang="en-US" sz="4800" dirty="0">
              <a:solidFill>
                <a:schemeClr val="accent1">
                  <a:lumMod val="75000"/>
                </a:schemeClr>
              </a:solidFill>
            </a:endParaRPr>
          </a:p>
          <a:p>
            <a:pPr marL="0" indent="0">
              <a:buNone/>
            </a:pPr>
            <a:r>
              <a:rPr lang="en-US" sz="4800" dirty="0" smtClean="0">
                <a:solidFill>
                  <a:schemeClr val="accent1">
                    <a:lumMod val="75000"/>
                  </a:schemeClr>
                </a:solidFill>
              </a:rPr>
              <a:t>7.Institutional </a:t>
            </a:r>
            <a:r>
              <a:rPr lang="en-US" sz="4800" dirty="0">
                <a:solidFill>
                  <a:schemeClr val="accent1">
                    <a:lumMod val="75000"/>
                  </a:schemeClr>
                </a:solidFill>
              </a:rPr>
              <a:t>corruption goes very much into the area of ethical blindness because the activities appear to be legal. What is your opinion on that?</a:t>
            </a:r>
          </a:p>
          <a:p>
            <a:pPr marL="0" indent="0">
              <a:buNone/>
            </a:pPr>
            <a:endParaRPr lang="en-US" sz="370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7993506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dirty="0" smtClean="0">
                <a:solidFill>
                  <a:schemeClr val="accent1">
                    <a:lumMod val="75000"/>
                  </a:schemeClr>
                </a:solidFill>
              </a:rPr>
              <a:t>BACK UP</a:t>
            </a:r>
            <a:endParaRPr lang="en-US" dirty="0">
              <a:solidFill>
                <a:schemeClr val="accent1">
                  <a:lumMod val="75000"/>
                </a:schemeClr>
              </a:solidFill>
            </a:endParaRPr>
          </a:p>
        </p:txBody>
      </p:sp>
      <p:sp>
        <p:nvSpPr>
          <p:cNvPr id="3" name="Content Placeholder 2"/>
          <p:cNvSpPr>
            <a:spLocks noGrp="1"/>
          </p:cNvSpPr>
          <p:nvPr>
            <p:ph idx="1"/>
          </p:nvPr>
        </p:nvSpPr>
        <p:spPr/>
        <p:txBody>
          <a:bodyPr>
            <a:normAutofit fontScale="70000" lnSpcReduction="20000"/>
          </a:bodyPr>
          <a:lstStyle/>
          <a:p>
            <a:pPr marL="0" indent="0">
              <a:buNone/>
            </a:pPr>
            <a:r>
              <a:rPr lang="en-US" dirty="0">
                <a:solidFill>
                  <a:schemeClr val="accent1">
                    <a:lumMod val="75000"/>
                  </a:schemeClr>
                </a:solidFill>
              </a:rPr>
              <a:t>Prof. Alain </a:t>
            </a:r>
            <a:r>
              <a:rPr lang="en-US" dirty="0" err="1">
                <a:solidFill>
                  <a:schemeClr val="accent1">
                    <a:lumMod val="75000"/>
                  </a:schemeClr>
                </a:solidFill>
              </a:rPr>
              <a:t>Anquetil</a:t>
            </a:r>
            <a:r>
              <a:rPr lang="en-US" dirty="0">
                <a:solidFill>
                  <a:schemeClr val="accent1">
                    <a:lumMod val="75000"/>
                  </a:schemeClr>
                </a:solidFill>
              </a:rPr>
              <a:t>, </a:t>
            </a:r>
            <a:r>
              <a:rPr lang="en-US" dirty="0" err="1">
                <a:solidFill>
                  <a:schemeClr val="accent1">
                    <a:lumMod val="75000"/>
                  </a:schemeClr>
                </a:solidFill>
              </a:rPr>
              <a:t>l’ESSCA</a:t>
            </a:r>
            <a:r>
              <a:rPr lang="en-US" dirty="0">
                <a:solidFill>
                  <a:schemeClr val="accent1">
                    <a:lumMod val="75000"/>
                  </a:schemeClr>
                </a:solidFill>
              </a:rPr>
              <a:t>, Business Ethics, Paris, France </a:t>
            </a:r>
          </a:p>
          <a:p>
            <a:pPr marL="0" indent="0">
              <a:buNone/>
            </a:pPr>
            <a:r>
              <a:rPr lang="en-US" b="1" dirty="0" smtClean="0">
                <a:solidFill>
                  <a:schemeClr val="accent1">
                    <a:lumMod val="75000"/>
                  </a:schemeClr>
                </a:solidFill>
              </a:rPr>
              <a:t>“</a:t>
            </a:r>
            <a:r>
              <a:rPr lang="en-US" b="1" dirty="0">
                <a:solidFill>
                  <a:schemeClr val="accent1">
                    <a:lumMod val="75000"/>
                  </a:schemeClr>
                </a:solidFill>
              </a:rPr>
              <a:t>Values vs. rules based approach on Business Ethics” </a:t>
            </a:r>
          </a:p>
          <a:p>
            <a:pPr marL="0" indent="0">
              <a:buNone/>
            </a:pPr>
            <a:endParaRPr lang="en-US" dirty="0">
              <a:solidFill>
                <a:schemeClr val="accent1">
                  <a:lumMod val="75000"/>
                </a:schemeClr>
              </a:solidFill>
            </a:endParaRPr>
          </a:p>
          <a:p>
            <a:pPr marL="0" indent="0">
              <a:buNone/>
            </a:pPr>
            <a:r>
              <a:rPr lang="en-US" dirty="0" smtClean="0">
                <a:solidFill>
                  <a:schemeClr val="accent1">
                    <a:lumMod val="75000"/>
                  </a:schemeClr>
                </a:solidFill>
              </a:rPr>
              <a:t>1.Ethics </a:t>
            </a:r>
            <a:r>
              <a:rPr lang="en-US" dirty="0">
                <a:solidFill>
                  <a:schemeClr val="accent1">
                    <a:lumMod val="75000"/>
                  </a:schemeClr>
                </a:solidFill>
              </a:rPr>
              <a:t>and Compliance as a function needs to be a strategic partner within the organization. How should a function establish their standing so that they don’t appear to exist only for window dressing purposes from the philosophical point of view? How do you measure behavior and values based approaches? </a:t>
            </a:r>
          </a:p>
          <a:p>
            <a:pPr marL="0" indent="0">
              <a:buNone/>
            </a:pPr>
            <a:endParaRPr lang="en-US" dirty="0">
              <a:solidFill>
                <a:schemeClr val="accent1">
                  <a:lumMod val="75000"/>
                </a:schemeClr>
              </a:solidFill>
            </a:endParaRPr>
          </a:p>
          <a:p>
            <a:pPr marL="0" indent="0">
              <a:buNone/>
            </a:pPr>
            <a:r>
              <a:rPr lang="en-US" dirty="0" smtClean="0">
                <a:solidFill>
                  <a:schemeClr val="accent1">
                    <a:lumMod val="75000"/>
                  </a:schemeClr>
                </a:solidFill>
              </a:rPr>
              <a:t>2.How </a:t>
            </a:r>
            <a:r>
              <a:rPr lang="en-US" dirty="0">
                <a:solidFill>
                  <a:schemeClr val="accent1">
                    <a:lumMod val="75000"/>
                  </a:schemeClr>
                </a:solidFill>
              </a:rPr>
              <a:t>is a value-based culture and a culture of accountability within the organization reached from the philosophical point of view? </a:t>
            </a:r>
          </a:p>
          <a:p>
            <a:pPr marL="0" indent="0">
              <a:buNone/>
            </a:pPr>
            <a:endParaRPr lang="en-US" dirty="0">
              <a:solidFill>
                <a:schemeClr val="accent1">
                  <a:lumMod val="75000"/>
                </a:schemeClr>
              </a:solidFill>
            </a:endParaRPr>
          </a:p>
          <a:p>
            <a:pPr marL="0" indent="0">
              <a:buNone/>
            </a:pPr>
            <a:r>
              <a:rPr lang="en-US" dirty="0" smtClean="0">
                <a:solidFill>
                  <a:schemeClr val="accent1">
                    <a:lumMod val="75000"/>
                  </a:schemeClr>
                </a:solidFill>
              </a:rPr>
              <a:t>3.Finding </a:t>
            </a:r>
            <a:r>
              <a:rPr lang="en-US" dirty="0">
                <a:solidFill>
                  <a:schemeClr val="accent1">
                    <a:lumMod val="75000"/>
                  </a:schemeClr>
                </a:solidFill>
              </a:rPr>
              <a:t>the right attitude: The practical role of an executive’s conception of how to live. Leading by example.</a:t>
            </a:r>
          </a:p>
          <a:p>
            <a:pPr marL="0" indent="0">
              <a:buNone/>
            </a:pPr>
            <a:endParaRPr lang="en-US" dirty="0">
              <a:solidFill>
                <a:schemeClr val="accent1">
                  <a:lumMod val="75000"/>
                </a:schemeClr>
              </a:solidFill>
            </a:endParaRPr>
          </a:p>
          <a:p>
            <a:pPr marL="0" indent="0">
              <a:buNone/>
            </a:pPr>
            <a:r>
              <a:rPr lang="en-US" dirty="0" smtClean="0">
                <a:solidFill>
                  <a:schemeClr val="accent1">
                    <a:lumMod val="75000"/>
                  </a:schemeClr>
                </a:solidFill>
              </a:rPr>
              <a:t>4.This </a:t>
            </a:r>
            <a:r>
              <a:rPr lang="en-US" dirty="0">
                <a:solidFill>
                  <a:schemeClr val="accent1">
                    <a:lumMod val="75000"/>
                  </a:schemeClr>
                </a:solidFill>
              </a:rPr>
              <a:t>topic has been taken from one of your past presentations which we found very interesting: “Ethical practices in global </a:t>
            </a:r>
            <a:r>
              <a:rPr lang="en-US" dirty="0" err="1">
                <a:solidFill>
                  <a:schemeClr val="accent1">
                    <a:lumMod val="75000"/>
                  </a:schemeClr>
                </a:solidFill>
              </a:rPr>
              <a:t>organisations</a:t>
            </a:r>
            <a:r>
              <a:rPr lang="en-US" dirty="0">
                <a:solidFill>
                  <a:schemeClr val="accent1">
                    <a:lumMod val="75000"/>
                  </a:schemeClr>
                </a:solidFill>
              </a:rPr>
              <a:t>: The ambiguous </a:t>
            </a:r>
            <a:r>
              <a:rPr lang="en-US" dirty="0" err="1">
                <a:solidFill>
                  <a:schemeClr val="accent1">
                    <a:lumMod val="75000"/>
                  </a:schemeClr>
                </a:solidFill>
              </a:rPr>
              <a:t>organising</a:t>
            </a:r>
            <a:r>
              <a:rPr lang="en-US" dirty="0">
                <a:solidFill>
                  <a:schemeClr val="accent1">
                    <a:lumMod val="75000"/>
                  </a:schemeClr>
                </a:solidFill>
              </a:rPr>
              <a:t> power of the concept of solidarity”. Could you please explore a </a:t>
            </a:r>
            <a:r>
              <a:rPr lang="en-US" dirty="0" smtClean="0">
                <a:solidFill>
                  <a:schemeClr val="accent1">
                    <a:lumMod val="75000"/>
                  </a:schemeClr>
                </a:solidFill>
              </a:rPr>
              <a:t>bit on that?</a:t>
            </a:r>
            <a:endParaRPr lang="en-US" dirty="0">
              <a:solidFill>
                <a:schemeClr val="accent1">
                  <a:lumMod val="75000"/>
                </a:schemeClr>
              </a:solidFill>
            </a:endParaRPr>
          </a:p>
          <a:p>
            <a:pPr marL="0" indent="0">
              <a:buNone/>
            </a:pPr>
            <a:endParaRPr lang="en-US" dirty="0">
              <a:solidFill>
                <a:schemeClr val="accent1">
                  <a:lumMod val="75000"/>
                </a:schemeClr>
              </a:solidFill>
            </a:endParaRPr>
          </a:p>
          <a:p>
            <a:pPr marL="0" indent="0">
              <a:buNone/>
            </a:pPr>
            <a:endParaRPr lang="en-US" dirty="0">
              <a:solidFill>
                <a:schemeClr val="accent1">
                  <a:lumMod val="75000"/>
                </a:schemeClr>
              </a:solidFill>
            </a:endParaRPr>
          </a:p>
          <a:p>
            <a:pPr marL="0" indent="0">
              <a:buNone/>
            </a:pPr>
            <a:endParaRPr lang="en-US" dirty="0">
              <a:solidFill>
                <a:schemeClr val="accent1">
                  <a:lumMod val="75000"/>
                </a:schemeClr>
              </a:solidFill>
            </a:endParaRPr>
          </a:p>
          <a:p>
            <a:pPr marL="0" indent="0">
              <a:buNone/>
            </a:pPr>
            <a:endParaRPr lang="en-US" dirty="0">
              <a:solidFill>
                <a:schemeClr val="accent1">
                  <a:lumMod val="75000"/>
                </a:schemeClr>
              </a:solidFill>
            </a:endParaRPr>
          </a:p>
          <a:p>
            <a:pPr marL="0" indent="0">
              <a:buNone/>
            </a:pPr>
            <a:endParaRPr lang="en-US" dirty="0">
              <a:solidFill>
                <a:schemeClr val="accent1">
                  <a:lumMod val="75000"/>
                </a:schemeClr>
              </a:solidFill>
            </a:endParaRPr>
          </a:p>
          <a:p>
            <a:pPr marL="0" indent="0">
              <a:buNone/>
            </a:pPr>
            <a:endParaRPr lang="en-US" dirty="0">
              <a:solidFill>
                <a:schemeClr val="accent1">
                  <a:lumMod val="75000"/>
                </a:schemeClr>
              </a:solidFill>
            </a:endParaRPr>
          </a:p>
        </p:txBody>
      </p:sp>
    </p:spTree>
    <p:extLst>
      <p:ext uri="{BB962C8B-B14F-4D97-AF65-F5344CB8AC3E}">
        <p14:creationId xmlns:p14="http://schemas.microsoft.com/office/powerpoint/2010/main" val="2039864009"/>
      </p:ext>
    </p:extLst>
  </p:cSld>
  <p:clrMapOvr>
    <a:masterClrMapping/>
  </p:clrMapOvr>
  <p:timing>
    <p:tnLst>
      <p:par>
        <p:cTn id="1" dur="indefinite" restart="never" nodeType="tmRoot"/>
      </p:par>
    </p:tnLst>
  </p:timing>
</p:sld>
</file>

<file path=ppt/theme/theme1.xml><?xml version="1.0" encoding="utf-8"?>
<a:theme xmlns:a="http://schemas.openxmlformats.org/drawingml/2006/main" name="ETHIC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ETHICS Template</Template>
  <TotalTime>2</TotalTime>
  <Words>1159</Words>
  <Application>Microsoft Office PowerPoint</Application>
  <PresentationFormat>On-screen Show (4:3)</PresentationFormat>
  <Paragraphs>98</Paragraphs>
  <Slides>8</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Arial Narrow</vt:lpstr>
      <vt:lpstr>Calibri</vt:lpstr>
      <vt:lpstr>Tahoma</vt:lpstr>
      <vt:lpstr>ETHICS</vt:lpstr>
      <vt:lpstr>PowerPoint Presentation</vt:lpstr>
      <vt:lpstr>PowerPoint Presentation</vt:lpstr>
      <vt:lpstr>PowerPoint Presentation</vt:lpstr>
      <vt:lpstr>PowerPoint Presentation</vt:lpstr>
      <vt:lpstr>Introductory Questions</vt:lpstr>
      <vt:lpstr>BACK UP </vt:lpstr>
      <vt:lpstr>BACK UP</vt:lpstr>
      <vt:lpstr>BACK UP</vt:lpstr>
    </vt:vector>
  </TitlesOfParts>
  <Company>Bristol-Myers Squibb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Sue Egan</dc:creator>
  <cp:lastModifiedBy>Sue Egan</cp:lastModifiedBy>
  <cp:revision>1</cp:revision>
  <dcterms:created xsi:type="dcterms:W3CDTF">2014-10-01T18:25:51Z</dcterms:created>
  <dcterms:modified xsi:type="dcterms:W3CDTF">2014-10-01T18:28:02Z</dcterms:modified>
</cp:coreProperties>
</file>