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8" r:id="rId3"/>
    <p:sldId id="283" r:id="rId4"/>
    <p:sldId id="258" r:id="rId5"/>
    <p:sldId id="279" r:id="rId6"/>
    <p:sldId id="272" r:id="rId7"/>
    <p:sldId id="266" r:id="rId8"/>
    <p:sldId id="277" r:id="rId9"/>
    <p:sldId id="262" r:id="rId10"/>
    <p:sldId id="276" r:id="rId11"/>
    <p:sldId id="280" r:id="rId12"/>
    <p:sldId id="281" r:id="rId13"/>
    <p:sldId id="282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mara Tubin" initials="TT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D48614"/>
    <a:srgbClr val="FF9900"/>
    <a:srgbClr val="0B6EF3"/>
    <a:srgbClr val="084EAC"/>
    <a:srgbClr val="D16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23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16FC-E16A-4A16-8488-4B0DD2746822}" type="datetimeFigureOut">
              <a:rPr lang="de-CH" smtClean="0"/>
              <a:t>24.06.2014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A76D-5D18-4547-87CB-DBF5B72C74A0}" type="slidenum">
              <a:rPr lang="de-CH" smtClean="0"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16FC-E16A-4A16-8488-4B0DD2746822}" type="datetimeFigureOut">
              <a:rPr lang="de-CH" smtClean="0"/>
              <a:t>24.06.2014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A76D-5D18-4547-87CB-DBF5B72C74A0}" type="slidenum">
              <a:rPr lang="de-CH" smtClean="0"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16FC-E16A-4A16-8488-4B0DD2746822}" type="datetimeFigureOut">
              <a:rPr lang="de-CH" smtClean="0"/>
              <a:t>24.06.2014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A76D-5D18-4547-87CB-DBF5B72C74A0}" type="slidenum">
              <a:rPr lang="de-CH" smtClean="0"/>
              <a:t>‹#›</a:t>
            </a:fld>
            <a:endParaRPr lang="de-CH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575" y="139700"/>
            <a:ext cx="8229600" cy="1057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6575" y="1647825"/>
            <a:ext cx="8229600" cy="43465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607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16FC-E16A-4A16-8488-4B0DD2746822}" type="datetimeFigureOut">
              <a:rPr lang="de-CH" smtClean="0"/>
              <a:t>24.06.2014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A76D-5D18-4547-87CB-DBF5B72C74A0}" type="slidenum">
              <a:rPr lang="de-CH" smtClean="0"/>
              <a:t>‹#›</a:t>
            </a:fld>
            <a:endParaRPr lang="de-C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16FC-E16A-4A16-8488-4B0DD2746822}" type="datetimeFigureOut">
              <a:rPr lang="de-CH" smtClean="0"/>
              <a:t>24.06.2014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A76D-5D18-4547-87CB-DBF5B72C74A0}" type="slidenum">
              <a:rPr lang="de-CH" smtClean="0"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16FC-E16A-4A16-8488-4B0DD2746822}" type="datetimeFigureOut">
              <a:rPr lang="de-CH" smtClean="0"/>
              <a:t>24.06.2014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A76D-5D18-4547-87CB-DBF5B72C74A0}" type="slidenum">
              <a:rPr lang="de-CH" smtClean="0"/>
              <a:t>‹#›</a:t>
            </a:fld>
            <a:endParaRPr lang="de-C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16FC-E16A-4A16-8488-4B0DD2746822}" type="datetimeFigureOut">
              <a:rPr lang="de-CH" smtClean="0"/>
              <a:t>24.06.2014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A76D-5D18-4547-87CB-DBF5B72C74A0}" type="slidenum">
              <a:rPr lang="de-CH" smtClean="0"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16FC-E16A-4A16-8488-4B0DD2746822}" type="datetimeFigureOut">
              <a:rPr lang="de-CH" smtClean="0"/>
              <a:t>24.06.2014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A76D-5D18-4547-87CB-DBF5B72C74A0}" type="slidenum">
              <a:rPr lang="de-CH" smtClean="0"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16FC-E16A-4A16-8488-4B0DD2746822}" type="datetimeFigureOut">
              <a:rPr lang="de-CH" smtClean="0"/>
              <a:t>24.06.2014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A76D-5D18-4547-87CB-DBF5B72C74A0}" type="slidenum">
              <a:rPr lang="de-CH" smtClean="0"/>
              <a:t>‹#›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16FC-E16A-4A16-8488-4B0DD2746822}" type="datetimeFigureOut">
              <a:rPr lang="de-CH" smtClean="0"/>
              <a:t>24.06.2014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A76D-5D18-4547-87CB-DBF5B72C74A0}" type="slidenum">
              <a:rPr lang="de-CH" smtClean="0"/>
              <a:t>‹#›</a:t>
            </a:fld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16FC-E16A-4A16-8488-4B0DD2746822}" type="datetimeFigureOut">
              <a:rPr lang="de-CH" smtClean="0"/>
              <a:t>24.06.2014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8A76D-5D18-4547-87CB-DBF5B72C74A0}" type="slidenum">
              <a:rPr lang="de-CH" smtClean="0"/>
              <a:t>‹#›</a:t>
            </a:fld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DD416FC-E16A-4A16-8488-4B0DD2746822}" type="datetimeFigureOut">
              <a:rPr lang="de-CH" smtClean="0"/>
              <a:t>24.06.2014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AA8A76D-5D18-4547-87CB-DBF5B72C74A0}" type="slidenum">
              <a:rPr lang="de-CH" smtClean="0"/>
              <a:t>‹#›</a:t>
            </a:fld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3861048"/>
            <a:ext cx="8784976" cy="1780108"/>
          </a:xfrm>
        </p:spPr>
        <p:txBody>
          <a:bodyPr>
            <a:normAutofit fontScale="90000"/>
          </a:bodyPr>
          <a:lstStyle/>
          <a:p>
            <a:r>
              <a:rPr lang="de-CH" b="1" dirty="0" smtClean="0"/>
              <a:t>Ethics &amp; Compliance</a:t>
            </a:r>
            <a:br>
              <a:rPr lang="de-CH" b="1" dirty="0" smtClean="0"/>
            </a:br>
            <a:r>
              <a:rPr lang="de-CH" b="1" dirty="0" smtClean="0"/>
              <a:t>Professional Competency Model </a:t>
            </a:r>
            <a:br>
              <a:rPr lang="de-CH" b="1" dirty="0" smtClean="0"/>
            </a:b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dirty="0" smtClean="0"/>
              <a:t>Vision</a:t>
            </a:r>
            <a:r>
              <a:rPr lang="de-CH" dirty="0" smtClean="0"/>
              <a:t> </a:t>
            </a:r>
            <a:r>
              <a:rPr lang="hu-HU" dirty="0" smtClean="0"/>
              <a:t>/</a:t>
            </a:r>
            <a:r>
              <a:rPr lang="de-CH" dirty="0" smtClean="0"/>
              <a:t> M</a:t>
            </a:r>
            <a:r>
              <a:rPr lang="hu-HU" dirty="0" smtClean="0"/>
              <a:t>ission</a:t>
            </a:r>
            <a:r>
              <a:rPr lang="de-CH" dirty="0" smtClean="0"/>
              <a:t> </a:t>
            </a:r>
            <a:r>
              <a:rPr lang="hu-HU" dirty="0" smtClean="0"/>
              <a:t>/</a:t>
            </a:r>
            <a:r>
              <a:rPr lang="de-CH" dirty="0" smtClean="0"/>
              <a:t> </a:t>
            </a:r>
            <a:r>
              <a:rPr lang="hu-HU" dirty="0" smtClean="0"/>
              <a:t>Strategic pillars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/>
              <a:t/>
            </a:r>
            <a:br>
              <a:rPr lang="de-CH" dirty="0"/>
            </a:br>
            <a:r>
              <a:rPr lang="de-CH" sz="4000" dirty="0"/>
              <a:t>Tamara </a:t>
            </a:r>
            <a:r>
              <a:rPr lang="de-CH" sz="4000" dirty="0" smtClean="0"/>
              <a:t>Tubin &amp; </a:t>
            </a:r>
            <a:r>
              <a:rPr lang="de-CH" sz="4000" dirty="0"/>
              <a:t>Katalin Pungor</a:t>
            </a:r>
            <a:br>
              <a:rPr lang="de-CH" sz="4000" dirty="0"/>
            </a:br>
            <a:endParaRPr lang="de-CH" sz="4000" dirty="0"/>
          </a:p>
        </p:txBody>
      </p:sp>
    </p:spTree>
    <p:extLst>
      <p:ext uri="{BB962C8B-B14F-4D97-AF65-F5344CB8AC3E}">
        <p14:creationId xmlns:p14="http://schemas.microsoft.com/office/powerpoint/2010/main" val="264143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83568" y="1952835"/>
            <a:ext cx="3843949" cy="5040561"/>
          </a:xfrm>
        </p:spPr>
        <p:txBody>
          <a:bodyPr>
            <a:normAutofit/>
          </a:bodyPr>
          <a:lstStyle/>
          <a:p>
            <a:r>
              <a:rPr lang="de-CH" sz="2000" dirty="0" err="1" smtClean="0"/>
              <a:t>Role</a:t>
            </a:r>
            <a:r>
              <a:rPr lang="de-CH" sz="2000" dirty="0" smtClean="0"/>
              <a:t> Model </a:t>
            </a:r>
          </a:p>
          <a:p>
            <a:r>
              <a:rPr lang="de-CH" sz="2000" dirty="0" smtClean="0"/>
              <a:t>Political </a:t>
            </a:r>
            <a:r>
              <a:rPr lang="de-CH" sz="2000" dirty="0" err="1" smtClean="0"/>
              <a:t>savvy</a:t>
            </a:r>
            <a:r>
              <a:rPr lang="de-CH" sz="2000" dirty="0" smtClean="0"/>
              <a:t>  </a:t>
            </a:r>
            <a:r>
              <a:rPr lang="de-CH" sz="2000" dirty="0" err="1" smtClean="0"/>
              <a:t>and</a:t>
            </a:r>
            <a:r>
              <a:rPr lang="de-CH" sz="2000" dirty="0" smtClean="0"/>
              <a:t> </a:t>
            </a:r>
            <a:r>
              <a:rPr lang="de-CH" sz="2000" dirty="0" err="1" smtClean="0"/>
              <a:t>organizational</a:t>
            </a:r>
            <a:r>
              <a:rPr lang="de-CH" sz="2000" dirty="0" smtClean="0"/>
              <a:t> </a:t>
            </a:r>
            <a:r>
              <a:rPr lang="de-CH" sz="2000" dirty="0" err="1" smtClean="0"/>
              <a:t>agility</a:t>
            </a:r>
            <a:endParaRPr lang="de-CH" sz="2000" dirty="0" smtClean="0"/>
          </a:p>
          <a:p>
            <a:r>
              <a:rPr lang="de-CH" sz="2000" dirty="0" err="1" smtClean="0"/>
              <a:t>Conflict</a:t>
            </a:r>
            <a:r>
              <a:rPr lang="de-CH" sz="2000" dirty="0" smtClean="0"/>
              <a:t> </a:t>
            </a:r>
            <a:r>
              <a:rPr lang="de-CH" sz="2000" dirty="0" err="1" smtClean="0"/>
              <a:t>management</a:t>
            </a:r>
            <a:endParaRPr lang="de-CH" sz="2000" dirty="0" smtClean="0"/>
          </a:p>
          <a:p>
            <a:r>
              <a:rPr lang="de-CH" sz="2000" dirty="0" err="1" smtClean="0"/>
              <a:t>Intergity</a:t>
            </a:r>
            <a:r>
              <a:rPr lang="de-CH" sz="2000" dirty="0" smtClean="0"/>
              <a:t> </a:t>
            </a:r>
            <a:r>
              <a:rPr lang="de-CH" sz="2000" dirty="0" err="1" smtClean="0"/>
              <a:t>and</a:t>
            </a:r>
            <a:r>
              <a:rPr lang="de-CH" sz="2000" dirty="0" smtClean="0"/>
              <a:t> </a:t>
            </a:r>
            <a:r>
              <a:rPr lang="de-CH" sz="2000" dirty="0" err="1" smtClean="0"/>
              <a:t>trust</a:t>
            </a:r>
            <a:endParaRPr lang="de-CH" sz="2000" dirty="0" smtClean="0"/>
          </a:p>
          <a:p>
            <a:r>
              <a:rPr lang="de-CH" sz="2000" dirty="0" err="1" smtClean="0"/>
              <a:t>Ethics</a:t>
            </a:r>
            <a:r>
              <a:rPr lang="de-CH" sz="2000" dirty="0" smtClean="0"/>
              <a:t> </a:t>
            </a:r>
            <a:r>
              <a:rPr lang="de-CH" sz="2000" dirty="0" err="1" smtClean="0"/>
              <a:t>and</a:t>
            </a:r>
            <a:r>
              <a:rPr lang="de-CH" sz="2000" dirty="0" smtClean="0"/>
              <a:t> </a:t>
            </a:r>
            <a:r>
              <a:rPr lang="de-CH" sz="2000" dirty="0" err="1" smtClean="0"/>
              <a:t>values</a:t>
            </a:r>
            <a:endParaRPr lang="de-CH" sz="2000" dirty="0" smtClean="0"/>
          </a:p>
          <a:p>
            <a:r>
              <a:rPr lang="de-CH" sz="2000" dirty="0" smtClean="0"/>
              <a:t>Interpersonal </a:t>
            </a:r>
            <a:r>
              <a:rPr lang="de-CH" sz="2000" dirty="0" err="1" smtClean="0"/>
              <a:t>skills</a:t>
            </a:r>
            <a:endParaRPr lang="de-CH" sz="2000" dirty="0" smtClean="0"/>
          </a:p>
          <a:p>
            <a:r>
              <a:rPr lang="de-CH" sz="2000" dirty="0" smtClean="0"/>
              <a:t>Big </a:t>
            </a:r>
            <a:r>
              <a:rPr lang="de-CH" sz="2000" dirty="0" err="1" smtClean="0"/>
              <a:t>picture</a:t>
            </a:r>
            <a:r>
              <a:rPr lang="de-CH" sz="2000" dirty="0" smtClean="0"/>
              <a:t> </a:t>
            </a:r>
            <a:r>
              <a:rPr lang="de-CH" sz="2000" dirty="0" err="1" smtClean="0"/>
              <a:t>puts</a:t>
            </a:r>
            <a:r>
              <a:rPr lang="de-CH" sz="2000" dirty="0" smtClean="0"/>
              <a:t> </a:t>
            </a:r>
            <a:r>
              <a:rPr lang="de-CH" sz="2000" dirty="0" err="1" smtClean="0"/>
              <a:t>into</a:t>
            </a:r>
            <a:r>
              <a:rPr lang="de-CH" sz="2000" dirty="0" smtClean="0"/>
              <a:t> </a:t>
            </a:r>
            <a:r>
              <a:rPr lang="de-CH" sz="2000" dirty="0" err="1" smtClean="0"/>
              <a:t>perspectives</a:t>
            </a:r>
            <a:endParaRPr lang="de-CH" sz="2000" dirty="0" smtClean="0"/>
          </a:p>
          <a:p>
            <a:r>
              <a:rPr lang="de-CH" sz="2000" dirty="0" smtClean="0"/>
              <a:t>Cross </a:t>
            </a:r>
            <a:r>
              <a:rPr lang="de-CH" sz="2000" dirty="0" err="1" smtClean="0"/>
              <a:t>cultural</a:t>
            </a:r>
            <a:r>
              <a:rPr lang="de-CH" sz="2000" dirty="0" smtClean="0"/>
              <a:t> </a:t>
            </a:r>
            <a:r>
              <a:rPr lang="de-CH" sz="2000" dirty="0" err="1" smtClean="0"/>
              <a:t>resourcefulness</a:t>
            </a:r>
            <a:endParaRPr lang="de-CH" sz="2000" dirty="0" smtClean="0"/>
          </a:p>
          <a:p>
            <a:r>
              <a:rPr lang="de-CH" sz="2000" dirty="0" smtClean="0"/>
              <a:t>Understanding </a:t>
            </a:r>
            <a:r>
              <a:rPr lang="de-CH" sz="2000" dirty="0" err="1" smtClean="0"/>
              <a:t>others</a:t>
            </a:r>
            <a:endParaRPr lang="de-CH" sz="2000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Personal Skills / Development</a:t>
            </a:r>
            <a:endParaRPr lang="de-CH" dirty="0"/>
          </a:p>
        </p:txBody>
      </p:sp>
      <p:sp>
        <p:nvSpPr>
          <p:cNvPr id="4" name="Inhaltsplatzhalter 1"/>
          <p:cNvSpPr txBox="1">
            <a:spLocks/>
          </p:cNvSpPr>
          <p:nvPr/>
        </p:nvSpPr>
        <p:spPr>
          <a:xfrm>
            <a:off x="4161390" y="1916832"/>
            <a:ext cx="4752528" cy="54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2000" dirty="0" err="1" smtClean="0"/>
              <a:t>Foresees</a:t>
            </a:r>
            <a:r>
              <a:rPr lang="de-CH" sz="2000" dirty="0" smtClean="0"/>
              <a:t> </a:t>
            </a:r>
            <a:r>
              <a:rPr lang="de-CH" sz="2000" dirty="0" err="1" smtClean="0"/>
              <a:t>trends</a:t>
            </a:r>
            <a:endParaRPr lang="de-CH" sz="2000" dirty="0" smtClean="0"/>
          </a:p>
          <a:p>
            <a:r>
              <a:rPr lang="de-CH" sz="2000" dirty="0" err="1" smtClean="0"/>
              <a:t>Self</a:t>
            </a:r>
            <a:r>
              <a:rPr lang="de-CH" sz="2000" dirty="0" smtClean="0"/>
              <a:t> </a:t>
            </a:r>
            <a:r>
              <a:rPr lang="de-CH" sz="2000" dirty="0" err="1" smtClean="0"/>
              <a:t>Awareness</a:t>
            </a:r>
            <a:r>
              <a:rPr lang="de-CH" sz="2000" dirty="0" smtClean="0"/>
              <a:t> / Emotion Management</a:t>
            </a:r>
          </a:p>
          <a:p>
            <a:r>
              <a:rPr lang="de-CH" sz="2000" dirty="0" smtClean="0"/>
              <a:t>Learning </a:t>
            </a:r>
            <a:r>
              <a:rPr lang="de-CH" sz="2000" dirty="0" err="1" smtClean="0"/>
              <a:t>Agility</a:t>
            </a:r>
            <a:endParaRPr lang="de-CH" sz="2000" dirty="0" smtClean="0"/>
          </a:p>
          <a:p>
            <a:r>
              <a:rPr lang="de-CH" sz="2000" dirty="0" smtClean="0"/>
              <a:t>Negotiation Skill</a:t>
            </a:r>
          </a:p>
          <a:p>
            <a:r>
              <a:rPr lang="de-CH" sz="2000" dirty="0" smtClean="0"/>
              <a:t>Qualitative and quantitative analytical skills</a:t>
            </a:r>
          </a:p>
          <a:p>
            <a:r>
              <a:rPr lang="de-CH" sz="2000" dirty="0" smtClean="0"/>
              <a:t>Curious (the why and the how)</a:t>
            </a:r>
          </a:p>
          <a:p>
            <a:r>
              <a:rPr lang="de-CH" sz="2000" dirty="0" smtClean="0"/>
              <a:t>Adaptive </a:t>
            </a:r>
            <a:r>
              <a:rPr lang="de-CH" sz="2000" dirty="0" err="1" smtClean="0"/>
              <a:t>behavior</a:t>
            </a:r>
            <a:r>
              <a:rPr lang="de-CH" sz="2000" dirty="0" smtClean="0"/>
              <a:t> </a:t>
            </a:r>
          </a:p>
          <a:p>
            <a:r>
              <a:rPr lang="de-CH" sz="2000" dirty="0" err="1" smtClean="0"/>
              <a:t>Intellectually</a:t>
            </a:r>
            <a:r>
              <a:rPr lang="de-CH" sz="2000" dirty="0" smtClean="0"/>
              <a:t> flexible</a:t>
            </a:r>
          </a:p>
          <a:p>
            <a:r>
              <a:rPr lang="de-CH" sz="2000" dirty="0" smtClean="0"/>
              <a:t>Hig conceptual</a:t>
            </a:r>
            <a:r>
              <a:rPr lang="de-CH" sz="2000" dirty="0"/>
              <a:t> </a:t>
            </a:r>
            <a:r>
              <a:rPr lang="de-CH" sz="2000" dirty="0" smtClean="0"/>
              <a:t>complexity and broad thinker</a:t>
            </a:r>
          </a:p>
          <a:p>
            <a:r>
              <a:rPr lang="de-CH" sz="2000" dirty="0" smtClean="0"/>
              <a:t>Brings </a:t>
            </a:r>
            <a:r>
              <a:rPr lang="de-CH" sz="2000" dirty="0" err="1" smtClean="0"/>
              <a:t>value</a:t>
            </a:r>
            <a:r>
              <a:rPr lang="de-CH" sz="2000" dirty="0" smtClean="0"/>
              <a:t> </a:t>
            </a:r>
            <a:r>
              <a:rPr lang="de-CH" sz="2000" dirty="0" err="1" smtClean="0"/>
              <a:t>add</a:t>
            </a:r>
            <a:r>
              <a:rPr lang="de-CH" sz="2000" dirty="0" smtClean="0"/>
              <a:t> </a:t>
            </a:r>
            <a:r>
              <a:rPr lang="de-CH" sz="2000" dirty="0" err="1" smtClean="0"/>
              <a:t>to</a:t>
            </a:r>
            <a:r>
              <a:rPr lang="de-CH" sz="2000" dirty="0" smtClean="0"/>
              <a:t> </a:t>
            </a:r>
            <a:r>
              <a:rPr lang="de-CH" sz="2000" dirty="0" err="1" smtClean="0"/>
              <a:t>the</a:t>
            </a:r>
            <a:r>
              <a:rPr lang="de-CH" sz="2000" dirty="0" smtClean="0"/>
              <a:t> </a:t>
            </a:r>
            <a:r>
              <a:rPr lang="de-CH" sz="2000" dirty="0" err="1" smtClean="0"/>
              <a:t>business</a:t>
            </a:r>
            <a:endParaRPr lang="de-CH" sz="2000" dirty="0"/>
          </a:p>
          <a:p>
            <a:endParaRPr lang="de-CH" sz="2200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1739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+mn-lt"/>
              </a:rPr>
              <a:t>Skills &amp; </a:t>
            </a:r>
            <a:r>
              <a:rPr lang="de-CH" b="1" dirty="0" smtClean="0">
                <a:latin typeface="+mn-lt"/>
              </a:rPr>
              <a:t>K</a:t>
            </a:r>
            <a:r>
              <a:rPr lang="hu-HU" b="1" dirty="0" smtClean="0">
                <a:latin typeface="+mn-lt"/>
              </a:rPr>
              <a:t>nowledge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7" y="1844824"/>
            <a:ext cx="7884864" cy="428133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b="1" dirty="0" smtClean="0"/>
              <a:t>Knowledge</a:t>
            </a:r>
          </a:p>
          <a:p>
            <a:pPr>
              <a:buNone/>
            </a:pPr>
            <a:r>
              <a:rPr lang="hu-HU" sz="2000" dirty="0" smtClean="0"/>
              <a:t>	- HCC </a:t>
            </a:r>
            <a:r>
              <a:rPr lang="hu-HU" sz="2000" dirty="0" err="1" smtClean="0"/>
              <a:t>content</a:t>
            </a:r>
            <a:r>
              <a:rPr lang="hu-HU" sz="2000" dirty="0" smtClean="0"/>
              <a:t> (guide, </a:t>
            </a:r>
            <a:r>
              <a:rPr lang="hu-HU" sz="2000" dirty="0" err="1" smtClean="0"/>
              <a:t>framework</a:t>
            </a:r>
            <a:r>
              <a:rPr lang="hu-HU" sz="2000" dirty="0" smtClean="0"/>
              <a:t>, </a:t>
            </a:r>
            <a:r>
              <a:rPr lang="hu-HU" sz="2000" dirty="0" err="1" smtClean="0"/>
              <a:t>SOPs</a:t>
            </a:r>
            <a:r>
              <a:rPr lang="hu-HU" sz="2000" dirty="0" smtClean="0"/>
              <a:t>)</a:t>
            </a:r>
          </a:p>
          <a:p>
            <a:pPr>
              <a:buNone/>
            </a:pPr>
            <a:r>
              <a:rPr lang="hu-HU" sz="2000" dirty="0" smtClean="0"/>
              <a:t>	- Systems </a:t>
            </a:r>
          </a:p>
          <a:p>
            <a:pPr>
              <a:buNone/>
            </a:pPr>
            <a:r>
              <a:rPr lang="hu-HU" sz="2000" dirty="0" smtClean="0"/>
              <a:t>	- Business</a:t>
            </a:r>
          </a:p>
          <a:p>
            <a:pPr>
              <a:buNone/>
            </a:pPr>
            <a:r>
              <a:rPr lang="hu-HU" sz="2000" dirty="0" smtClean="0"/>
              <a:t>	- Legal</a:t>
            </a:r>
          </a:p>
          <a:p>
            <a:endParaRPr lang="hu-HU" dirty="0" smtClean="0"/>
          </a:p>
          <a:p>
            <a:pPr>
              <a:buNone/>
            </a:pPr>
            <a:r>
              <a:rPr lang="hu-HU" b="1" dirty="0" err="1" smtClean="0"/>
              <a:t>Skills</a:t>
            </a:r>
            <a:r>
              <a:rPr lang="hu-HU" b="1" dirty="0" smtClean="0"/>
              <a:t> </a:t>
            </a:r>
            <a:r>
              <a:rPr lang="hu-HU" b="1" dirty="0" err="1" smtClean="0"/>
              <a:t>to</a:t>
            </a:r>
            <a:r>
              <a:rPr lang="hu-HU" b="1" dirty="0" smtClean="0"/>
              <a:t> be a </a:t>
            </a:r>
            <a:r>
              <a:rPr lang="hu-HU" b="1" dirty="0" err="1" smtClean="0"/>
              <a:t>strategic</a:t>
            </a:r>
            <a:r>
              <a:rPr lang="hu-HU" b="1" dirty="0" smtClean="0"/>
              <a:t> partner</a:t>
            </a:r>
          </a:p>
          <a:p>
            <a:pPr lvl="1">
              <a:buNone/>
            </a:pPr>
            <a:r>
              <a:rPr lang="hu-HU" dirty="0" smtClean="0"/>
              <a:t>-  To manage day to day work </a:t>
            </a:r>
          </a:p>
          <a:p>
            <a:pPr lvl="1">
              <a:buFontTx/>
              <a:buChar char="-"/>
            </a:pPr>
            <a:r>
              <a:rPr lang="hu-HU" dirty="0" smtClean="0"/>
              <a:t>To manage the change (from rules to values) – demanding </a:t>
            </a:r>
            <a:r>
              <a:rPr lang="hu-HU" dirty="0" err="1" smtClean="0"/>
              <a:t>repositioning</a:t>
            </a:r>
            <a:r>
              <a:rPr lang="hu-HU" dirty="0" smtClean="0"/>
              <a:t> </a:t>
            </a:r>
            <a:r>
              <a:rPr lang="hu-HU" dirty="0" err="1" smtClean="0"/>
              <a:t>exercise</a:t>
            </a:r>
            <a:endParaRPr lang="hu-HU" dirty="0" smtClean="0"/>
          </a:p>
          <a:p>
            <a:pPr marL="0" indent="0">
              <a:buNone/>
            </a:pPr>
            <a:r>
              <a:rPr lang="hu-HU" b="1" dirty="0" err="1" smtClean="0">
                <a:solidFill>
                  <a:schemeClr val="bg2">
                    <a:lumMod val="75000"/>
                  </a:schemeClr>
                </a:solidFill>
              </a:rPr>
              <a:t>Clarity</a:t>
            </a:r>
            <a:r>
              <a:rPr lang="hu-HU" b="1" dirty="0" smtClean="0">
                <a:solidFill>
                  <a:schemeClr val="bg2">
                    <a:lumMod val="75000"/>
                  </a:schemeClr>
                </a:solidFill>
              </a:rPr>
              <a:t> may make the job more attractive (for HCC &amp; outside)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2120" y="1916832"/>
            <a:ext cx="3036156" cy="2253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8126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de-CH" b="1" dirty="0" smtClean="0">
                <a:solidFill>
                  <a:schemeClr val="bg1"/>
                </a:solidFill>
                <a:latin typeface="+mn-lt"/>
              </a:rPr>
            </a:br>
            <a:r>
              <a:rPr lang="hu-HU" b="1" dirty="0" smtClean="0">
                <a:solidFill>
                  <a:schemeClr val="bg1"/>
                </a:solidFill>
                <a:latin typeface="+mn-lt"/>
              </a:rPr>
              <a:t>Skills &amp; </a:t>
            </a:r>
            <a:r>
              <a:rPr lang="de-CH" b="1" dirty="0" smtClean="0">
                <a:solidFill>
                  <a:schemeClr val="bg1"/>
                </a:solidFill>
                <a:latin typeface="+mn-lt"/>
              </a:rPr>
              <a:t>K</a:t>
            </a:r>
            <a:r>
              <a:rPr lang="hu-HU" b="1" dirty="0" smtClean="0">
                <a:solidFill>
                  <a:schemeClr val="bg1"/>
                </a:solidFill>
                <a:latin typeface="+mn-lt"/>
              </a:rPr>
              <a:t>nowledge </a:t>
            </a:r>
            <a:br>
              <a:rPr lang="hu-HU" b="1" dirty="0" smtClean="0">
                <a:solidFill>
                  <a:schemeClr val="bg1"/>
                </a:solidFill>
                <a:latin typeface="+mn-lt"/>
              </a:rPr>
            </a:br>
            <a:endParaRPr lang="en-US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676400"/>
            <a:ext cx="7924800" cy="3048000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67400" y="2281693"/>
            <a:ext cx="2284800" cy="226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824493"/>
            <a:ext cx="2386608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800" b="1" dirty="0" smtClean="0">
                <a:solidFill>
                  <a:schemeClr val="tx1"/>
                </a:solidFill>
              </a:rPr>
              <a:t>Communication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1824493"/>
            <a:ext cx="2286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800" b="1" dirty="0" smtClean="0">
                <a:solidFill>
                  <a:schemeClr val="tx1"/>
                </a:solidFill>
              </a:rPr>
              <a:t>Leadership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67400" y="1824493"/>
            <a:ext cx="2284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800" b="1" dirty="0" smtClean="0">
                <a:solidFill>
                  <a:schemeClr val="tx1"/>
                </a:solidFill>
              </a:rPr>
              <a:t>Personal efficiency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2200" y="4930408"/>
            <a:ext cx="7924800" cy="370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800" b="1" dirty="0" smtClean="0">
                <a:solidFill>
                  <a:schemeClr val="bg1"/>
                </a:solidFill>
              </a:rPr>
              <a:t>Non-HCC knowledge</a:t>
            </a:r>
            <a:r>
              <a:rPr lang="hu-HU" sz="1800" dirty="0" smtClean="0">
                <a:solidFill>
                  <a:schemeClr val="bg1"/>
                </a:solidFill>
              </a:rPr>
              <a:t>: </a:t>
            </a:r>
            <a:r>
              <a:rPr lang="hu-HU" sz="1400" dirty="0" smtClean="0">
                <a:solidFill>
                  <a:schemeClr val="bg1"/>
                </a:solidFill>
              </a:rPr>
              <a:t>Finance for non-finance, strategic &amp; business planning, budget planning</a:t>
            </a:r>
            <a:r>
              <a:rPr lang="hu-HU" sz="1800" dirty="0" smtClean="0">
                <a:solidFill>
                  <a:schemeClr val="bg1"/>
                </a:solidFill>
              </a:rPr>
              <a:t> 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7400" y="2286000"/>
            <a:ext cx="2286000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Prioritization</a:t>
            </a:r>
          </a:p>
          <a:p>
            <a:r>
              <a:rPr lang="hu-HU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Accepting</a:t>
            </a:r>
            <a:r>
              <a:rPr lang="hu-HU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mistakes</a:t>
            </a:r>
            <a:r>
              <a:rPr lang="hu-HU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hu-HU" sz="1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u-HU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Celebrating</a:t>
            </a:r>
            <a:r>
              <a:rPr lang="hu-HU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success</a:t>
            </a:r>
            <a:endParaRPr lang="hu-HU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u-HU" sz="13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Self</a:t>
            </a:r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 management</a:t>
            </a:r>
          </a:p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Stress management</a:t>
            </a:r>
          </a:p>
          <a:p>
            <a:endParaRPr lang="hu-HU" sz="1400" dirty="0" smtClean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000" y="5291916"/>
            <a:ext cx="7924800" cy="369332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rgbClr val="0B6EF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800" b="1" dirty="0" smtClean="0">
                <a:solidFill>
                  <a:schemeClr val="bg1"/>
                </a:solidFill>
                <a:latin typeface="+mn-lt"/>
              </a:rPr>
              <a:t>HCC knowledge </a:t>
            </a:r>
            <a:r>
              <a:rPr lang="hu-HU" sz="1400" dirty="0" smtClean="0">
                <a:solidFill>
                  <a:schemeClr val="bg1"/>
                </a:solidFill>
                <a:latin typeface="+mn-lt"/>
              </a:rPr>
              <a:t>(including system, legal)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57200" y="2286000"/>
            <a:ext cx="2386608" cy="226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200400" y="2286000"/>
            <a:ext cx="2286000" cy="226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7200" y="2381721"/>
            <a:ext cx="22860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Assertive communication</a:t>
            </a:r>
          </a:p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Listening</a:t>
            </a:r>
          </a:p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Presentation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3020358"/>
            <a:ext cx="22860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Awareness of body language </a:t>
            </a:r>
          </a:p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Negotiation/selling</a:t>
            </a:r>
            <a:endParaRPr lang="en-US" sz="1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Interviewing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00400" y="2281694"/>
            <a:ext cx="2286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300" dirty="0" smtClean="0">
                <a:latin typeface="+mn-lt"/>
              </a:rPr>
              <a:t>Running a meeting</a:t>
            </a:r>
          </a:p>
          <a:p>
            <a:r>
              <a:rPr lang="hu-HU" sz="1300" dirty="0" smtClean="0">
                <a:latin typeface="+mn-lt"/>
              </a:rPr>
              <a:t>Working in team</a:t>
            </a:r>
          </a:p>
          <a:p>
            <a:r>
              <a:rPr lang="hu-HU" sz="1300" dirty="0" smtClean="0">
                <a:latin typeface="+mn-lt"/>
              </a:rPr>
              <a:t>Motivating</a:t>
            </a:r>
          </a:p>
          <a:p>
            <a:r>
              <a:rPr lang="hu-HU" sz="1300" dirty="0" smtClean="0">
                <a:latin typeface="+mn-lt"/>
              </a:rPr>
              <a:t>Project management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3717032"/>
            <a:ext cx="260263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Identify/manage</a:t>
            </a:r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manipulation</a:t>
            </a:r>
          </a:p>
          <a:p>
            <a:r>
              <a:rPr 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Managing difficult discussions</a:t>
            </a:r>
          </a:p>
          <a:p>
            <a:r>
              <a:rPr 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Conflict management</a:t>
            </a:r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 &amp;</a:t>
            </a:r>
            <a:r>
              <a:rPr 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 resolution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00400" y="3187005"/>
            <a:ext cx="2286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Leading an investigation</a:t>
            </a:r>
          </a:p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Delegating</a:t>
            </a:r>
          </a:p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 management</a:t>
            </a:r>
          </a:p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Managing complexity</a:t>
            </a:r>
          </a:p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Managing change</a:t>
            </a:r>
          </a:p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Coaching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4910916"/>
            <a:ext cx="7926000" cy="750332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5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5848200" y="1981199"/>
            <a:ext cx="2304000" cy="685802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867400" y="2589516"/>
            <a:ext cx="2304000" cy="479444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9200" y="1988840"/>
            <a:ext cx="2456400" cy="954108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5200" y="3665389"/>
            <a:ext cx="2420400" cy="754211"/>
          </a:xfrm>
          <a:prstGeom prst="rect">
            <a:avLst/>
          </a:prstGeom>
          <a:solidFill>
            <a:srgbClr val="EA5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75200" y="2915454"/>
            <a:ext cx="2420400" cy="74993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00400" y="2004536"/>
            <a:ext cx="2304000" cy="926465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00400" y="2931001"/>
            <a:ext cx="2304000" cy="1488599"/>
          </a:xfrm>
          <a:prstGeom prst="rect">
            <a:avLst/>
          </a:prstGeom>
          <a:solidFill>
            <a:srgbClr val="EA5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0361" y="1939627"/>
            <a:ext cx="2268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Assertive communication</a:t>
            </a:r>
          </a:p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Giving &amp; receiving feedback</a:t>
            </a:r>
          </a:p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Listening</a:t>
            </a:r>
          </a:p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Presentation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3200" y="2924944"/>
            <a:ext cx="2286000" cy="6924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Awareness of body language </a:t>
            </a:r>
          </a:p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Negotiation/selling</a:t>
            </a:r>
            <a:endParaRPr lang="en-US" sz="1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Interviewing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3672607"/>
            <a:ext cx="2512624" cy="6924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Identify/manage manipulation</a:t>
            </a:r>
          </a:p>
          <a:p>
            <a:r>
              <a:rPr 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Managing difficult discussions</a:t>
            </a:r>
          </a:p>
          <a:p>
            <a:r>
              <a:rPr 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Conflict management &amp; resolution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76400" y="1976894"/>
            <a:ext cx="2286000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Prioritization</a:t>
            </a:r>
          </a:p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Celebrating success</a:t>
            </a:r>
          </a:p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Accepting mistakes</a:t>
            </a:r>
          </a:p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Self management</a:t>
            </a:r>
          </a:p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Stress management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00400" y="1961346"/>
            <a:ext cx="2286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Working in team</a:t>
            </a:r>
          </a:p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Running a meeting</a:t>
            </a:r>
          </a:p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Motivating</a:t>
            </a:r>
          </a:p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Project management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00400" y="2931001"/>
            <a:ext cx="2286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Leading an investigation</a:t>
            </a:r>
          </a:p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Delegating</a:t>
            </a:r>
          </a:p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 management</a:t>
            </a:r>
          </a:p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Managing complexity</a:t>
            </a:r>
          </a:p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Managing change</a:t>
            </a:r>
          </a:p>
          <a:p>
            <a:r>
              <a:rPr lang="hu-H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Coaching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>
                <a:latin typeface="+mn-lt"/>
              </a:rPr>
              <a:t>Skills – phasing?  </a:t>
            </a:r>
            <a:r>
              <a:rPr lang="hu-HU" dirty="0" smtClean="0">
                <a:latin typeface="+mn-lt"/>
              </a:rPr>
              <a:t/>
            </a:r>
            <a:br>
              <a:rPr lang="hu-HU" dirty="0" smtClean="0">
                <a:latin typeface="+mn-lt"/>
              </a:rPr>
            </a:br>
            <a:endParaRPr lang="en-US" dirty="0" smtClean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1976892"/>
            <a:ext cx="2284800" cy="2442707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519693"/>
            <a:ext cx="2438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800" b="1" dirty="0" smtClean="0">
                <a:solidFill>
                  <a:schemeClr val="tx1"/>
                </a:solidFill>
              </a:rPr>
              <a:t>Communication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1519693"/>
            <a:ext cx="22860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800" b="1" dirty="0" smtClean="0">
                <a:solidFill>
                  <a:schemeClr val="tx1"/>
                </a:solidFill>
              </a:rPr>
              <a:t>Leadership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67400" y="1519693"/>
            <a:ext cx="2284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800" b="1" dirty="0" smtClean="0">
                <a:solidFill>
                  <a:schemeClr val="tx1"/>
                </a:solidFill>
              </a:rPr>
              <a:t>Personal efficiency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5200" y="4721423"/>
            <a:ext cx="2304000" cy="307777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hu-HU" sz="1400" dirty="0" err="1" smtClean="0">
                <a:latin typeface="+mn-lt"/>
              </a:rPr>
              <a:t>Level</a:t>
            </a:r>
            <a:r>
              <a:rPr lang="hu-HU" sz="1400" dirty="0" smtClean="0">
                <a:latin typeface="+mn-lt"/>
              </a:rPr>
              <a:t> 1 (</a:t>
            </a:r>
            <a:r>
              <a:rPr lang="hu-HU" sz="1400" dirty="0" err="1" smtClean="0">
                <a:latin typeface="+mn-lt"/>
              </a:rPr>
              <a:t>at</a:t>
            </a:r>
            <a:r>
              <a:rPr lang="hu-HU" sz="1400" dirty="0" smtClean="0">
                <a:latin typeface="+mn-lt"/>
              </a:rPr>
              <a:t> </a:t>
            </a:r>
            <a:r>
              <a:rPr lang="hu-HU" sz="1400" dirty="0" err="1" smtClean="0">
                <a:latin typeface="+mn-lt"/>
              </a:rPr>
              <a:t>recruitment</a:t>
            </a:r>
            <a:r>
              <a:rPr lang="hu-HU" sz="1400" dirty="0" smtClean="0">
                <a:latin typeface="+mn-lt"/>
              </a:rPr>
              <a:t>)</a:t>
            </a:r>
            <a:endParaRPr lang="en-US" sz="14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5099446"/>
            <a:ext cx="2304000" cy="307777"/>
          </a:xfrm>
          <a:prstGeom prst="rect">
            <a:avLst/>
          </a:prstGeom>
          <a:solidFill>
            <a:srgbClr val="FF9900"/>
          </a:solidFill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+mn-lt"/>
              </a:rPr>
              <a:t>Level 2</a:t>
            </a:r>
            <a:endParaRPr lang="en-US" sz="14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5483423"/>
            <a:ext cx="2304000" cy="307777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r>
              <a:rPr lang="hu-HU" sz="1400" dirty="0" smtClean="0">
                <a:latin typeface="+mn-lt"/>
              </a:rPr>
              <a:t>Level 3</a:t>
            </a:r>
            <a:endParaRPr lang="en-US" sz="1400" dirty="0"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57200" y="1981200"/>
            <a:ext cx="2438400" cy="24384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200400" y="1981200"/>
            <a:ext cx="2284800" cy="2442707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9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1" grpId="0" animBg="1"/>
      <p:bldP spid="22" grpId="0" animBg="1"/>
      <p:bldP spid="23" grpId="0" animBg="1"/>
      <p:bldP spid="10" grpId="0" animBg="1"/>
      <p:bldP spid="11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5253" y="1952752"/>
            <a:ext cx="8698284" cy="4406478"/>
          </a:xfrm>
          <a:prstGeom prst="rect">
            <a:avLst/>
          </a:prstGeom>
          <a:solidFill>
            <a:srgbClr val="FBD1A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52720"/>
            <a:ext cx="8698285" cy="1044032"/>
          </a:xfrm>
          <a:solidFill>
            <a:srgbClr val="FDEFE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Vision: </a:t>
            </a: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HCC</a:t>
            </a:r>
            <a:r>
              <a:rPr lang="hu-HU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Professional</a:t>
            </a: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facilitates regaining </a:t>
            </a:r>
            <a:r>
              <a:rPr lang="hu-HU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hu-HU" sz="1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sustaining</a:t>
            </a:r>
            <a:r>
              <a:rPr lang="hu-HU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stakeholder, governmental and public trust of </a:t>
            </a:r>
            <a:r>
              <a:rPr lang="hu-HU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Health </a:t>
            </a:r>
            <a:r>
              <a:rPr lang="hu-HU" sz="1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</a:t>
            </a:r>
            <a:r>
              <a:rPr lang="hu-HU" sz="18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18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Life </a:t>
            </a: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Science Industry as valuable partner in finding treatment solution for diseases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95253" y="2503013"/>
            <a:ext cx="2818656" cy="3849291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u-HU" sz="1300" b="1" dirty="0" smtClean="0">
                <a:solidFill>
                  <a:srgbClr val="DD6909"/>
                </a:solidFill>
              </a:rPr>
              <a:t>STRATEGIC PARTNER</a:t>
            </a:r>
            <a:r>
              <a:rPr lang="en-US" sz="1300" b="1" dirty="0" smtClean="0">
                <a:solidFill>
                  <a:srgbClr val="DD6909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to get </a:t>
            </a:r>
            <a:r>
              <a:rPr lang="hu-HU" sz="1200" dirty="0" smtClean="0">
                <a:solidFill>
                  <a:schemeClr val="tx1"/>
                </a:solidFill>
              </a:rPr>
              <a:t>align</a:t>
            </a:r>
            <a:r>
              <a:rPr lang="de-CH" sz="1200" dirty="0" smtClean="0">
                <a:solidFill>
                  <a:schemeClr val="tx1"/>
                </a:solidFill>
              </a:rPr>
              <a:t>ment</a:t>
            </a:r>
            <a:r>
              <a:rPr lang="hu-HU" sz="1200" dirty="0" smtClean="0">
                <a:solidFill>
                  <a:schemeClr val="tx1"/>
                </a:solidFill>
              </a:rPr>
              <a:t> </a:t>
            </a:r>
            <a:r>
              <a:rPr lang="hu-HU" sz="1200" dirty="0">
                <a:solidFill>
                  <a:schemeClr val="tx1"/>
                </a:solidFill>
              </a:rPr>
              <a:t>on </a:t>
            </a:r>
            <a:r>
              <a:rPr lang="en-US" sz="1200" dirty="0">
                <a:solidFill>
                  <a:schemeClr val="tx1"/>
                </a:solidFill>
              </a:rPr>
              <a:t>ethical behavior, </a:t>
            </a:r>
            <a:r>
              <a:rPr lang="en-US" sz="1200" dirty="0" smtClean="0">
                <a:solidFill>
                  <a:schemeClr val="tx1"/>
                </a:solidFill>
              </a:rPr>
              <a:t>integrity and transparency</a:t>
            </a:r>
            <a:endParaRPr lang="hu-HU" sz="1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b="1" dirty="0" smtClean="0">
                <a:solidFill>
                  <a:srgbClr val="DD6909"/>
                </a:solidFill>
              </a:rPr>
              <a:t>For internal stakeholders/business leaders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    - understands business strategy and 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      market trends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     - aligns on present and future compliance </a:t>
            </a:r>
            <a:endParaRPr lang="hu-HU" sz="12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100"/>
              </a:spcBef>
              <a:buNone/>
            </a:pPr>
            <a:r>
              <a:rPr lang="hu-HU" sz="1200" dirty="0">
                <a:solidFill>
                  <a:schemeClr val="tx1"/>
                </a:solidFill>
              </a:rPr>
              <a:t> </a:t>
            </a:r>
            <a:r>
              <a:rPr lang="hu-HU" sz="1200" dirty="0" smtClean="0">
                <a:solidFill>
                  <a:schemeClr val="tx1"/>
                </a:solidFill>
              </a:rPr>
              <a:t>     </a:t>
            </a:r>
            <a:r>
              <a:rPr lang="en-US" sz="1200" dirty="0" smtClean="0">
                <a:solidFill>
                  <a:schemeClr val="tx1"/>
                </a:solidFill>
              </a:rPr>
              <a:t>risks</a:t>
            </a:r>
            <a:r>
              <a:rPr lang="hu-HU" sz="1200" dirty="0" smtClean="0">
                <a:solidFill>
                  <a:schemeClr val="tx1"/>
                </a:solidFill>
              </a:rPr>
              <a:t>  </a:t>
            </a:r>
            <a:r>
              <a:rPr lang="hu-HU" sz="1200" dirty="0" err="1" smtClean="0">
                <a:solidFill>
                  <a:schemeClr val="tx1"/>
                </a:solidFill>
              </a:rPr>
              <a:t>related</a:t>
            </a:r>
            <a:r>
              <a:rPr lang="hu-HU" sz="1200" dirty="0" smtClean="0">
                <a:solidFill>
                  <a:schemeClr val="tx1"/>
                </a:solidFill>
              </a:rPr>
              <a:t> </a:t>
            </a:r>
            <a:r>
              <a:rPr lang="hu-HU" sz="1200" dirty="0" err="1" smtClean="0">
                <a:solidFill>
                  <a:schemeClr val="tx1"/>
                </a:solidFill>
              </a:rPr>
              <a:t>to</a:t>
            </a:r>
            <a:r>
              <a:rPr lang="hu-HU" sz="1200" dirty="0" smtClean="0">
                <a:solidFill>
                  <a:schemeClr val="tx1"/>
                </a:solidFill>
              </a:rPr>
              <a:t> </a:t>
            </a:r>
            <a:r>
              <a:rPr lang="hu-HU" sz="1200" dirty="0" err="1" smtClean="0">
                <a:solidFill>
                  <a:schemeClr val="tx1"/>
                </a:solidFill>
              </a:rPr>
              <a:t>their</a:t>
            </a:r>
            <a:r>
              <a:rPr lang="hu-HU" sz="1200" dirty="0" smtClean="0">
                <a:solidFill>
                  <a:schemeClr val="tx1"/>
                </a:solidFill>
              </a:rPr>
              <a:t> </a:t>
            </a:r>
            <a:r>
              <a:rPr lang="hu-HU" sz="1200" dirty="0">
                <a:solidFill>
                  <a:schemeClr val="tx1"/>
                </a:solidFill>
              </a:rPr>
              <a:t>business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endParaRPr lang="hu-HU" sz="12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100"/>
              </a:spcBef>
              <a:buNone/>
            </a:pPr>
            <a:r>
              <a:rPr lang="hu-HU" sz="1200" dirty="0" smtClean="0">
                <a:solidFill>
                  <a:schemeClr val="tx1"/>
                </a:solidFill>
              </a:rPr>
              <a:t>     </a:t>
            </a:r>
            <a:r>
              <a:rPr lang="en-US" sz="1200" dirty="0" smtClean="0">
                <a:solidFill>
                  <a:schemeClr val="tx1"/>
                </a:solidFill>
              </a:rPr>
              <a:t>- </a:t>
            </a:r>
            <a:r>
              <a:rPr lang="en-US" sz="1200" dirty="0">
                <a:solidFill>
                  <a:schemeClr val="tx1"/>
                </a:solidFill>
              </a:rPr>
              <a:t>advises business leaders on </a:t>
            </a:r>
            <a:r>
              <a:rPr lang="hu-HU" sz="1200" dirty="0" err="1" smtClean="0">
                <a:solidFill>
                  <a:schemeClr val="tx1"/>
                </a:solidFill>
              </a:rPr>
              <a:t>compliant</a:t>
            </a:r>
            <a:r>
              <a:rPr lang="hu-HU" sz="1200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hu-HU" sz="1200" dirty="0">
                <a:solidFill>
                  <a:schemeClr val="tx1"/>
                </a:solidFill>
              </a:rPr>
              <a:t> </a:t>
            </a:r>
            <a:r>
              <a:rPr lang="hu-HU" sz="1200" dirty="0" smtClean="0">
                <a:solidFill>
                  <a:schemeClr val="tx1"/>
                </a:solidFill>
              </a:rPr>
              <a:t>    </a:t>
            </a:r>
            <a:r>
              <a:rPr lang="en-US" sz="1200" dirty="0" smtClean="0">
                <a:solidFill>
                  <a:schemeClr val="tx1"/>
                </a:solidFill>
              </a:rPr>
              <a:t>business </a:t>
            </a:r>
            <a:r>
              <a:rPr lang="hu-HU" sz="1200" dirty="0" err="1" smtClean="0">
                <a:solidFill>
                  <a:schemeClr val="tx1"/>
                </a:solidFill>
              </a:rPr>
              <a:t>solutions</a:t>
            </a:r>
            <a:r>
              <a:rPr lang="hu-HU" sz="1200" dirty="0" smtClean="0">
                <a:solidFill>
                  <a:schemeClr val="tx1"/>
                </a:solidFill>
              </a:rPr>
              <a:t>,  </a:t>
            </a:r>
            <a:r>
              <a:rPr lang="hu-HU" sz="1200" dirty="0" err="1" smtClean="0">
                <a:solidFill>
                  <a:schemeClr val="tx1"/>
                </a:solidFill>
              </a:rPr>
              <a:t>including</a:t>
            </a:r>
            <a:r>
              <a:rPr lang="hu-HU" sz="1200" dirty="0" smtClean="0">
                <a:solidFill>
                  <a:schemeClr val="tx1"/>
                </a:solidFill>
              </a:rPr>
              <a:t> </a:t>
            </a:r>
            <a:r>
              <a:rPr lang="hu-HU" sz="1200" dirty="0" err="1" smtClean="0">
                <a:solidFill>
                  <a:schemeClr val="tx1"/>
                </a:solidFill>
              </a:rPr>
              <a:t>changes</a:t>
            </a:r>
            <a:r>
              <a:rPr lang="hu-HU" sz="1200" dirty="0" smtClean="0">
                <a:solidFill>
                  <a:schemeClr val="tx1"/>
                </a:solidFill>
              </a:rPr>
              <a:t> </a:t>
            </a:r>
            <a:r>
              <a:rPr lang="hu-HU" sz="1200" dirty="0" err="1" smtClean="0">
                <a:solidFill>
                  <a:schemeClr val="tx1"/>
                </a:solidFill>
              </a:rPr>
              <a:t>in</a:t>
            </a:r>
            <a:r>
              <a:rPr lang="hu-HU" sz="1200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hu-HU" sz="1200" dirty="0">
                <a:solidFill>
                  <a:schemeClr val="tx1"/>
                </a:solidFill>
              </a:rPr>
              <a:t> </a:t>
            </a:r>
            <a:r>
              <a:rPr lang="hu-HU" sz="1200" dirty="0" smtClean="0">
                <a:solidFill>
                  <a:schemeClr val="tx1"/>
                </a:solidFill>
              </a:rPr>
              <a:t>    business  </a:t>
            </a:r>
            <a:r>
              <a:rPr lang="hu-HU" sz="1200" dirty="0" err="1" smtClean="0">
                <a:solidFill>
                  <a:schemeClr val="tx1"/>
                </a:solidFill>
              </a:rPr>
              <a:t>models</a:t>
            </a:r>
            <a:endParaRPr lang="en-US" sz="1200" dirty="0">
              <a:solidFill>
                <a:schemeClr val="tx1"/>
              </a:solidFill>
            </a:endParaRPr>
          </a:p>
          <a:p>
            <a:pPr marL="0" indent="0">
              <a:spcBef>
                <a:spcPts val="100"/>
              </a:spcBef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    </a:t>
            </a:r>
            <a:r>
              <a:rPr lang="hu-HU" sz="1200" dirty="0" smtClean="0">
                <a:solidFill>
                  <a:schemeClr val="tx1"/>
                </a:solidFill>
              </a:rPr>
              <a:t>- </a:t>
            </a:r>
            <a:r>
              <a:rPr lang="hu-HU" sz="1200" dirty="0" err="1" smtClean="0">
                <a:solidFill>
                  <a:schemeClr val="tx1"/>
                </a:solidFill>
              </a:rPr>
              <a:t>facilitates</a:t>
            </a:r>
            <a:r>
              <a:rPr lang="hu-HU" sz="1200" dirty="0" smtClean="0">
                <a:solidFill>
                  <a:schemeClr val="tx1"/>
                </a:solidFill>
              </a:rPr>
              <a:t> </a:t>
            </a:r>
            <a:r>
              <a:rPr lang="hu-HU" sz="1200" dirty="0" err="1" smtClean="0">
                <a:solidFill>
                  <a:schemeClr val="tx1"/>
                </a:solidFill>
              </a:rPr>
              <a:t>development</a:t>
            </a:r>
            <a:r>
              <a:rPr lang="hu-HU" sz="1200" dirty="0" smtClean="0">
                <a:solidFill>
                  <a:schemeClr val="tx1"/>
                </a:solidFill>
              </a:rPr>
              <a:t> of </a:t>
            </a:r>
            <a:r>
              <a:rPr lang="en-US" sz="1200" dirty="0" smtClean="0">
                <a:solidFill>
                  <a:schemeClr val="tx1"/>
                </a:solidFill>
              </a:rPr>
              <a:t> comp</a:t>
            </a:r>
            <a:r>
              <a:rPr lang="hu-HU" sz="1200" dirty="0" err="1" smtClean="0">
                <a:solidFill>
                  <a:schemeClr val="tx1"/>
                </a:solidFill>
              </a:rPr>
              <a:t>li</a:t>
            </a:r>
            <a:r>
              <a:rPr lang="en-US" sz="1200" dirty="0" err="1" smtClean="0">
                <a:solidFill>
                  <a:schemeClr val="tx1"/>
                </a:solidFill>
              </a:rPr>
              <a:t>ance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endParaRPr lang="hu-HU" sz="12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100"/>
              </a:spcBef>
              <a:buNone/>
            </a:pPr>
            <a:r>
              <a:rPr lang="hu-HU" sz="1200" dirty="0">
                <a:solidFill>
                  <a:schemeClr val="tx1"/>
                </a:solidFill>
              </a:rPr>
              <a:t> </a:t>
            </a:r>
            <a:r>
              <a:rPr lang="hu-HU" sz="1200" dirty="0" smtClean="0">
                <a:solidFill>
                  <a:schemeClr val="tx1"/>
                </a:solidFill>
              </a:rPr>
              <a:t>    </a:t>
            </a:r>
            <a:r>
              <a:rPr lang="en-US" sz="1200" dirty="0" smtClean="0">
                <a:solidFill>
                  <a:schemeClr val="tx1"/>
                </a:solidFill>
              </a:rPr>
              <a:t>SWOT/strategy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    - fosters candid discussions on 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     business compliance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     - fosters adequate actions in case of 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     incidents</a:t>
            </a:r>
            <a:endParaRPr lang="hu-HU" sz="12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100"/>
              </a:spcBef>
              <a:buNone/>
            </a:pPr>
            <a:r>
              <a:rPr lang="hu-HU" sz="1200" dirty="0" smtClean="0">
                <a:solidFill>
                  <a:schemeClr val="tx1"/>
                </a:solidFill>
              </a:rPr>
              <a:t>  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b="1" dirty="0" smtClean="0">
                <a:solidFill>
                  <a:srgbClr val="DD6909"/>
                </a:solidFill>
              </a:rPr>
              <a:t>For external stakeholders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 -  either via supporting/advising the </a:t>
            </a:r>
            <a:r>
              <a:rPr lang="hu-HU" sz="1200" dirty="0" err="1" smtClean="0">
                <a:solidFill>
                  <a:schemeClr val="tx1"/>
                </a:solidFill>
              </a:rPr>
              <a:t>relevant</a:t>
            </a:r>
            <a:r>
              <a:rPr lang="hu-HU" sz="1200" dirty="0" smtClean="0">
                <a:solidFill>
                  <a:schemeClr val="tx1"/>
                </a:solidFill>
              </a:rPr>
              <a:t> business</a:t>
            </a:r>
            <a:r>
              <a:rPr lang="en-US" sz="1200" dirty="0" smtClean="0">
                <a:solidFill>
                  <a:schemeClr val="tx1"/>
                </a:solidFill>
              </a:rPr>
              <a:t>  representative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   -  and/or via active personal participation policy makers’ groups (</a:t>
            </a:r>
            <a:r>
              <a:rPr lang="en-US" sz="1200" dirty="0" err="1" smtClean="0">
                <a:solidFill>
                  <a:schemeClr val="tx1"/>
                </a:solidFill>
              </a:rPr>
              <a:t>eg</a:t>
            </a:r>
            <a:r>
              <a:rPr lang="en-US" sz="1200" dirty="0" smtClean="0">
                <a:solidFill>
                  <a:schemeClr val="tx1"/>
                </a:solidFill>
              </a:rPr>
              <a:t>. industry associations)</a:t>
            </a:r>
          </a:p>
          <a:p>
            <a:pPr marL="0" indent="0">
              <a:spcBef>
                <a:spcPts val="200"/>
              </a:spcBef>
              <a:buNone/>
            </a:pPr>
            <a:endParaRPr lang="en-US" sz="11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3248251" y="2499465"/>
            <a:ext cx="2592288" cy="3850830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r>
              <a:rPr lang="hu-HU" sz="1200" b="1" dirty="0">
                <a:solidFill>
                  <a:srgbClr val="DD6909"/>
                </a:solidFill>
              </a:rPr>
              <a:t>CHANGE </a:t>
            </a:r>
            <a:r>
              <a:rPr lang="hu-HU" sz="1200" b="1" dirty="0" smtClean="0">
                <a:solidFill>
                  <a:srgbClr val="DD6909"/>
                </a:solidFill>
              </a:rPr>
              <a:t>MANAGER</a:t>
            </a:r>
          </a:p>
          <a:p>
            <a:pPr marL="0" indent="0" algn="ctr">
              <a:buNone/>
            </a:pPr>
            <a:endParaRPr lang="de-CH" sz="1100" b="1" dirty="0" smtClean="0">
              <a:solidFill>
                <a:srgbClr val="DD6909"/>
              </a:solidFill>
            </a:endParaRPr>
          </a:p>
          <a:p>
            <a:pPr marL="0" indent="0" algn="ctr">
              <a:buNone/>
            </a:pPr>
            <a:endParaRPr lang="hu-HU" sz="1100" b="1" dirty="0" smtClean="0">
              <a:solidFill>
                <a:srgbClr val="DD6909"/>
              </a:solidFill>
            </a:endParaRPr>
          </a:p>
          <a:p>
            <a:pPr marL="0" indent="0">
              <a:buNone/>
            </a:pPr>
            <a:r>
              <a:rPr lang="en-US" sz="1100" b="1" dirty="0" smtClean="0">
                <a:solidFill>
                  <a:srgbClr val="DD6909"/>
                </a:solidFill>
              </a:rPr>
              <a:t>- facilitates re-positioning </a:t>
            </a:r>
            <a:r>
              <a:rPr lang="en-US" sz="1100" dirty="0" smtClean="0">
                <a:solidFill>
                  <a:schemeClr val="tx1"/>
                </a:solidFill>
              </a:rPr>
              <a:t>of the compliance function „from</a:t>
            </a:r>
            <a:r>
              <a:rPr lang="hu-HU" sz="1100" dirty="0" smtClean="0">
                <a:solidFill>
                  <a:schemeClr val="tx1"/>
                </a:solidFill>
              </a:rPr>
              <a:t> </a:t>
            </a:r>
            <a:r>
              <a:rPr lang="hu-HU" sz="1100" dirty="0" err="1" smtClean="0">
                <a:solidFill>
                  <a:schemeClr val="tx1"/>
                </a:solidFill>
              </a:rPr>
              <a:t>policing</a:t>
            </a:r>
            <a:r>
              <a:rPr lang="hu-HU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 smtClean="0">
                <a:solidFill>
                  <a:schemeClr val="tx1"/>
                </a:solidFill>
              </a:rPr>
              <a:t>to </a:t>
            </a:r>
            <a:r>
              <a:rPr lang="hu-HU" sz="1100" dirty="0" smtClean="0">
                <a:solidFill>
                  <a:schemeClr val="tx1"/>
                </a:solidFill>
              </a:rPr>
              <a:t>business partnering</a:t>
            </a:r>
            <a:r>
              <a:rPr lang="en-US" sz="1100" dirty="0" smtClean="0">
                <a:solidFill>
                  <a:schemeClr val="tx1"/>
                </a:solidFill>
              </a:rPr>
              <a:t>” (if needed</a:t>
            </a:r>
            <a:r>
              <a:rPr lang="hu-HU" sz="1100" dirty="0" smtClean="0">
                <a:solidFill>
                  <a:schemeClr val="tx1"/>
                </a:solidFill>
              </a:rPr>
              <a:t>, </a:t>
            </a:r>
            <a:r>
              <a:rPr lang="en-US" sz="1100" dirty="0" smtClean="0">
                <a:solidFill>
                  <a:schemeClr val="tx1"/>
                </a:solidFill>
              </a:rPr>
              <a:t>if not: ensures the value based positioning)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1100" b="1" dirty="0" smtClean="0">
                <a:solidFill>
                  <a:srgbClr val="DD6909"/>
                </a:solidFill>
              </a:rPr>
              <a:t>- facilitates competency development </a:t>
            </a:r>
            <a:r>
              <a:rPr lang="en-US" sz="1100" dirty="0" smtClean="0">
                <a:solidFill>
                  <a:schemeClr val="tx1"/>
                </a:solidFill>
              </a:rPr>
              <a:t>for compliant business if needed based on insight into business decision making and customer facing interactions</a:t>
            </a:r>
            <a:endParaRPr lang="hu-HU" sz="11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sz="1100" dirty="0" smtClean="0"/>
          </a:p>
          <a:p>
            <a:pPr marL="0" indent="0">
              <a:buNone/>
            </a:pPr>
            <a:r>
              <a:rPr lang="en-US" sz="1100" b="1" dirty="0" smtClean="0">
                <a:solidFill>
                  <a:srgbClr val="DD6909"/>
                </a:solidFill>
              </a:rPr>
              <a:t>- fosters business accountability</a:t>
            </a:r>
          </a:p>
          <a:p>
            <a:pPr marL="0" indent="0">
              <a:buNone/>
            </a:pPr>
            <a:r>
              <a:rPr lang="en-US" sz="1100" dirty="0" smtClean="0"/>
              <a:t> </a:t>
            </a:r>
            <a:endParaRPr lang="hu-HU" sz="1100" dirty="0" smtClean="0"/>
          </a:p>
          <a:p>
            <a:pPr marL="0" indent="0">
              <a:buNone/>
            </a:pPr>
            <a:r>
              <a:rPr lang="en-US" sz="1100" b="1" dirty="0" smtClean="0">
                <a:solidFill>
                  <a:srgbClr val="DD6909"/>
                </a:solidFill>
              </a:rPr>
              <a:t>- translates HCC into business benefits </a:t>
            </a:r>
            <a:r>
              <a:rPr lang="en-US" sz="1100" b="1" dirty="0" smtClean="0"/>
              <a:t>: </a:t>
            </a:r>
            <a:r>
              <a:rPr lang="en-US" sz="1100" dirty="0" smtClean="0">
                <a:solidFill>
                  <a:schemeClr val="tx1"/>
                </a:solidFill>
              </a:rPr>
              <a:t>fosters emotional identification around values</a:t>
            </a:r>
            <a:endParaRPr lang="en-US" sz="1300" b="1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511" y="1196752"/>
            <a:ext cx="8698285" cy="756000"/>
          </a:xfrm>
          <a:prstGeom prst="rect">
            <a:avLst/>
          </a:prstGeom>
          <a:solidFill>
            <a:srgbClr val="FCE2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Mission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HCC</a:t>
            </a:r>
            <a:r>
              <a:rPr lang="hu-HU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Professional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advances and promotes culture of business accountability of ethical business decision making </a:t>
            </a:r>
            <a:r>
              <a:rPr lang="hu-HU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hu-HU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hu-HU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focus</a:t>
            </a:r>
            <a:r>
              <a:rPr lang="hu-HU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lang="hu-HU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reduc</a:t>
            </a:r>
            <a:r>
              <a:rPr lang="hu-HU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ing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risk</a:t>
            </a:r>
            <a:r>
              <a:rPr lang="hu-HU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hu-HU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perception</a:t>
            </a:r>
            <a:r>
              <a:rPr lang="hu-HU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corruption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3853" y="1952752"/>
            <a:ext cx="8229600" cy="546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D16309"/>
                </a:solidFill>
              </a:rPr>
              <a:t>Strategic P</a:t>
            </a:r>
            <a:r>
              <a:rPr lang="hu-HU" sz="1800" b="1" dirty="0" smtClean="0">
                <a:solidFill>
                  <a:srgbClr val="D16309"/>
                </a:solidFill>
              </a:rPr>
              <a:t>illars of </a:t>
            </a:r>
            <a:r>
              <a:rPr lang="de-CH" sz="1800" b="1" dirty="0" err="1" smtClean="0">
                <a:solidFill>
                  <a:srgbClr val="D16309"/>
                </a:solidFill>
              </a:rPr>
              <a:t>the</a:t>
            </a:r>
            <a:r>
              <a:rPr lang="de-CH" sz="1800" b="1" dirty="0" smtClean="0">
                <a:solidFill>
                  <a:srgbClr val="D16309"/>
                </a:solidFill>
              </a:rPr>
              <a:t> </a:t>
            </a:r>
            <a:r>
              <a:rPr lang="hu-HU" sz="1800" b="1" dirty="0" smtClean="0">
                <a:solidFill>
                  <a:srgbClr val="D16309"/>
                </a:solidFill>
              </a:rPr>
              <a:t>HCC Professional </a:t>
            </a:r>
            <a:r>
              <a:rPr lang="de-CH" sz="1800" b="1" dirty="0" smtClean="0">
                <a:solidFill>
                  <a:srgbClr val="D16309"/>
                </a:solidFill>
              </a:rPr>
              <a:t>F</a:t>
            </a:r>
            <a:r>
              <a:rPr lang="hu-HU" sz="1800" b="1" dirty="0" smtClean="0">
                <a:solidFill>
                  <a:srgbClr val="D16309"/>
                </a:solidFill>
              </a:rPr>
              <a:t>unction</a:t>
            </a:r>
            <a:endParaRPr lang="en-US" sz="1800" b="1" dirty="0">
              <a:solidFill>
                <a:srgbClr val="D16309"/>
              </a:solidFill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85225" y="2499465"/>
            <a:ext cx="2808312" cy="3877891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92500" lnSpcReduction="20000"/>
          </a:bodyPr>
          <a:lstStyle>
            <a:lvl1pPr indent="0" algn="ctr">
              <a:spcBef>
                <a:spcPct val="20000"/>
              </a:spcBef>
              <a:buFont typeface="Arial" panose="020B0604020202020204" pitchFamily="34" charset="0"/>
              <a:buNone/>
              <a:defRPr sz="13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smtClean="0">
                <a:solidFill>
                  <a:srgbClr val="DD6909"/>
                </a:solidFill>
              </a:rPr>
              <a:t>ADVISER AND LEADER ON COMPLIANCE</a:t>
            </a:r>
          </a:p>
          <a:p>
            <a:endParaRPr lang="hu-HU" dirty="0" smtClean="0">
              <a:solidFill>
                <a:srgbClr val="DD6909"/>
              </a:solidFill>
            </a:endParaRPr>
          </a:p>
          <a:p>
            <a:endParaRPr lang="en-US" dirty="0" smtClean="0">
              <a:solidFill>
                <a:srgbClr val="DD6909"/>
              </a:solidFill>
            </a:endParaRPr>
          </a:p>
          <a:p>
            <a:pPr algn="l"/>
            <a:r>
              <a:rPr lang="en-US" sz="1200" b="0" dirty="0" smtClean="0">
                <a:solidFill>
                  <a:schemeClr val="tx1"/>
                </a:solidFill>
              </a:rPr>
              <a:t>  - </a:t>
            </a:r>
            <a:r>
              <a:rPr lang="en-US" sz="1200" dirty="0" smtClean="0">
                <a:solidFill>
                  <a:srgbClr val="DD6909"/>
                </a:solidFill>
              </a:rPr>
              <a:t>embeds compliance requirements </a:t>
            </a:r>
            <a:r>
              <a:rPr lang="en-US" sz="1200" b="0" dirty="0" smtClean="0">
                <a:solidFill>
                  <a:schemeClr val="tx1"/>
                </a:solidFill>
              </a:rPr>
              <a:t>in a simple, easy to understand way into business processes</a:t>
            </a:r>
          </a:p>
          <a:p>
            <a:pPr algn="l"/>
            <a:endParaRPr lang="en-US" sz="1200" b="0" dirty="0" smtClean="0">
              <a:solidFill>
                <a:schemeClr val="tx1"/>
              </a:solidFill>
            </a:endParaRPr>
          </a:p>
          <a:p>
            <a:pPr algn="l"/>
            <a:r>
              <a:rPr lang="hu-HU" sz="1200" dirty="0" smtClean="0">
                <a:solidFill>
                  <a:srgbClr val="DD6909"/>
                </a:solidFill>
              </a:rPr>
              <a:t>- </a:t>
            </a:r>
            <a:r>
              <a:rPr lang="en-US" sz="1200" dirty="0" smtClean="0">
                <a:solidFill>
                  <a:srgbClr val="DD6909"/>
                </a:solidFill>
              </a:rPr>
              <a:t>monitors/tests</a:t>
            </a:r>
            <a:r>
              <a:rPr lang="en-US" sz="1200" b="0" dirty="0" smtClean="0">
                <a:solidFill>
                  <a:schemeClr val="tx1"/>
                </a:solidFill>
              </a:rPr>
              <a:t> adherence to compliance programs/local rules and regulations as part of risk assessment, </a:t>
            </a:r>
            <a:endParaRPr lang="hu-HU" sz="1200" b="0" dirty="0" smtClean="0">
              <a:solidFill>
                <a:schemeClr val="tx1"/>
              </a:solidFill>
            </a:endParaRPr>
          </a:p>
          <a:p>
            <a:pPr marL="171450" indent="-171450" algn="l">
              <a:buFontTx/>
              <a:buChar char="-"/>
            </a:pPr>
            <a:endParaRPr lang="hu-HU" sz="1200" b="0" dirty="0">
              <a:solidFill>
                <a:schemeClr val="tx1"/>
              </a:solidFill>
            </a:endParaRPr>
          </a:p>
          <a:p>
            <a:pPr algn="l"/>
            <a:r>
              <a:rPr lang="hu-HU" sz="1200" dirty="0" smtClean="0">
                <a:solidFill>
                  <a:srgbClr val="D48614"/>
                </a:solidFill>
              </a:rPr>
              <a:t>- </a:t>
            </a:r>
            <a:r>
              <a:rPr lang="en-US" sz="1200" dirty="0" smtClean="0">
                <a:solidFill>
                  <a:srgbClr val="D48614"/>
                </a:solidFill>
              </a:rPr>
              <a:t>informs</a:t>
            </a:r>
            <a:r>
              <a:rPr lang="en-US" sz="1200" b="0" dirty="0" smtClean="0">
                <a:solidFill>
                  <a:schemeClr val="tx1"/>
                </a:solidFill>
              </a:rPr>
              <a:t> stakeholders/ business leaders and </a:t>
            </a:r>
            <a:r>
              <a:rPr lang="en-US" sz="1200" dirty="0" smtClean="0">
                <a:solidFill>
                  <a:srgbClr val="D48614"/>
                </a:solidFill>
              </a:rPr>
              <a:t>ensures relevant actions are taken</a:t>
            </a:r>
          </a:p>
          <a:p>
            <a:pPr algn="l"/>
            <a:endParaRPr lang="en-US" sz="1200" b="0" dirty="0" smtClean="0">
              <a:solidFill>
                <a:schemeClr val="tx1"/>
              </a:solidFill>
            </a:endParaRPr>
          </a:p>
          <a:p>
            <a:pPr algn="l"/>
            <a:r>
              <a:rPr lang="en-US" sz="1200" b="0" dirty="0" smtClean="0">
                <a:solidFill>
                  <a:schemeClr val="tx1"/>
                </a:solidFill>
              </a:rPr>
              <a:t>- acts as a </a:t>
            </a:r>
            <a:r>
              <a:rPr lang="en-US" sz="1200" dirty="0" smtClean="0">
                <a:solidFill>
                  <a:srgbClr val="D16309"/>
                </a:solidFill>
              </a:rPr>
              <a:t>role model </a:t>
            </a:r>
            <a:r>
              <a:rPr lang="en-US" sz="1200" b="0" dirty="0" smtClean="0">
                <a:solidFill>
                  <a:schemeClr val="tx1"/>
                </a:solidFill>
              </a:rPr>
              <a:t>for compliance and a visionary, inspires and motivates stakeholders </a:t>
            </a:r>
          </a:p>
          <a:p>
            <a:pPr algn="l"/>
            <a:r>
              <a:rPr lang="en-US" sz="1200" b="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1200" b="0" dirty="0" smtClean="0">
                <a:solidFill>
                  <a:schemeClr val="tx1"/>
                </a:solidFill>
              </a:rPr>
              <a:t>- </a:t>
            </a:r>
            <a:r>
              <a:rPr lang="en-US" sz="1200" dirty="0" smtClean="0">
                <a:solidFill>
                  <a:srgbClr val="DD6909"/>
                </a:solidFill>
              </a:rPr>
              <a:t>leads/facilitates cooperation across different functions </a:t>
            </a:r>
            <a:r>
              <a:rPr lang="en-US" sz="1200" b="0" dirty="0" smtClean="0">
                <a:solidFill>
                  <a:schemeClr val="tx1"/>
                </a:solidFill>
              </a:rPr>
              <a:t>to align on compliant and ethical business standards/ competencies/ strategies/ resources/ communication</a:t>
            </a:r>
          </a:p>
          <a:p>
            <a:pPr algn="l"/>
            <a:endParaRPr lang="en-US" sz="1200" dirty="0">
              <a:solidFill>
                <a:srgbClr val="DD690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0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5253" y="1952752"/>
            <a:ext cx="8698284" cy="4406478"/>
          </a:xfrm>
          <a:prstGeom prst="rect">
            <a:avLst/>
          </a:prstGeom>
          <a:solidFill>
            <a:srgbClr val="FBD1A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52720"/>
            <a:ext cx="8698285" cy="1044032"/>
          </a:xfrm>
          <a:solidFill>
            <a:srgbClr val="FDEFE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Vision: </a:t>
            </a: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HCCO facilitates regaining of stakeholder, governmental and public trust of Pharmaceutical Life Science Industry as valuable partner in finding treatment solution for diseases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195253" y="2503013"/>
            <a:ext cx="2818656" cy="3849291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u-HU" sz="1300" b="1" dirty="0" smtClean="0">
                <a:solidFill>
                  <a:srgbClr val="DD6909"/>
                </a:solidFill>
              </a:rPr>
              <a:t>STRATEGIC PARTNER</a:t>
            </a:r>
            <a:r>
              <a:rPr lang="en-US" sz="1300" b="1" dirty="0" smtClean="0">
                <a:solidFill>
                  <a:srgbClr val="DD6909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to get </a:t>
            </a:r>
            <a:r>
              <a:rPr lang="hu-HU" sz="1200" dirty="0" smtClean="0">
                <a:solidFill>
                  <a:schemeClr val="tx1"/>
                </a:solidFill>
              </a:rPr>
              <a:t>align</a:t>
            </a:r>
            <a:r>
              <a:rPr lang="de-CH" sz="1200" dirty="0" smtClean="0">
                <a:solidFill>
                  <a:schemeClr val="tx1"/>
                </a:solidFill>
              </a:rPr>
              <a:t>ment</a:t>
            </a:r>
            <a:r>
              <a:rPr lang="hu-HU" sz="1200" dirty="0" smtClean="0">
                <a:solidFill>
                  <a:schemeClr val="tx1"/>
                </a:solidFill>
              </a:rPr>
              <a:t> </a:t>
            </a:r>
            <a:r>
              <a:rPr lang="hu-HU" sz="1200" dirty="0">
                <a:solidFill>
                  <a:schemeClr val="tx1"/>
                </a:solidFill>
              </a:rPr>
              <a:t>on </a:t>
            </a:r>
            <a:r>
              <a:rPr lang="en-US" sz="1200" dirty="0">
                <a:solidFill>
                  <a:schemeClr val="tx1"/>
                </a:solidFill>
              </a:rPr>
              <a:t>ethical behavior, </a:t>
            </a:r>
            <a:r>
              <a:rPr lang="en-US" sz="1200" dirty="0" smtClean="0">
                <a:solidFill>
                  <a:schemeClr val="tx1"/>
                </a:solidFill>
              </a:rPr>
              <a:t>integrity and transparency</a:t>
            </a:r>
            <a:endParaRPr lang="hu-HU" sz="1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b="1" dirty="0" smtClean="0">
                <a:solidFill>
                  <a:srgbClr val="DD6909"/>
                </a:solidFill>
              </a:rPr>
              <a:t>For internal stakeholders/business leaders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    - understands business strategy and 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      market trends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     - aligns on present and future </a:t>
            </a:r>
            <a:r>
              <a:rPr lang="en-US" sz="1200" dirty="0" err="1" smtClean="0">
                <a:solidFill>
                  <a:schemeClr val="tx1"/>
                </a:solidFill>
              </a:rPr>
              <a:t>OpCo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     compliance risks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     - advises business leaders on </a:t>
            </a:r>
            <a:r>
              <a:rPr lang="en-US" sz="1200" dirty="0" err="1" smtClean="0">
                <a:solidFill>
                  <a:schemeClr val="tx1"/>
                </a:solidFill>
              </a:rPr>
              <a:t>OpCo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endParaRPr lang="hu-HU" sz="12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100"/>
              </a:spcBef>
              <a:buNone/>
            </a:pPr>
            <a:r>
              <a:rPr lang="hu-HU" sz="1200">
                <a:solidFill>
                  <a:schemeClr val="tx1"/>
                </a:solidFill>
              </a:rPr>
              <a:t> </a:t>
            </a:r>
            <a:r>
              <a:rPr lang="hu-HU" sz="1200" smtClean="0">
                <a:solidFill>
                  <a:schemeClr val="tx1"/>
                </a:solidFill>
              </a:rPr>
              <a:t>    </a:t>
            </a:r>
            <a:r>
              <a:rPr lang="en-US" sz="1200" smtClean="0">
                <a:solidFill>
                  <a:schemeClr val="tx1"/>
                </a:solidFill>
              </a:rPr>
              <a:t>business 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100"/>
              </a:spcBef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     </a:t>
            </a:r>
            <a:r>
              <a:rPr lang="hu-HU" sz="1200" dirty="0" smtClean="0">
                <a:solidFill>
                  <a:schemeClr val="tx1"/>
                </a:solidFill>
              </a:rPr>
              <a:t>-  </a:t>
            </a:r>
            <a:r>
              <a:rPr lang="hu-HU" sz="1200" dirty="0" err="1" smtClean="0">
                <a:solidFill>
                  <a:schemeClr val="tx1"/>
                </a:solidFill>
              </a:rPr>
              <a:t>facitlitates</a:t>
            </a:r>
            <a:r>
              <a:rPr lang="hu-HU" sz="1200" dirty="0" smtClean="0">
                <a:solidFill>
                  <a:schemeClr val="tx1"/>
                </a:solidFill>
              </a:rPr>
              <a:t> </a:t>
            </a:r>
            <a:r>
              <a:rPr lang="hu-HU" sz="1200" dirty="0" err="1" smtClean="0">
                <a:solidFill>
                  <a:schemeClr val="tx1"/>
                </a:solidFill>
              </a:rPr>
              <a:t>development</a:t>
            </a:r>
            <a:r>
              <a:rPr lang="hu-HU" sz="1200" dirty="0" smtClean="0">
                <a:solidFill>
                  <a:schemeClr val="tx1"/>
                </a:solidFill>
              </a:rPr>
              <a:t> of </a:t>
            </a:r>
            <a:r>
              <a:rPr lang="en-US" sz="1200" dirty="0" smtClean="0">
                <a:solidFill>
                  <a:schemeClr val="tx1"/>
                </a:solidFill>
              </a:rPr>
              <a:t>comp</a:t>
            </a:r>
            <a:r>
              <a:rPr lang="hu-HU" sz="1200" dirty="0" err="1" smtClean="0">
                <a:solidFill>
                  <a:schemeClr val="tx1"/>
                </a:solidFill>
              </a:rPr>
              <a:t>li</a:t>
            </a:r>
            <a:r>
              <a:rPr lang="en-US" sz="1200" dirty="0" err="1" smtClean="0">
                <a:solidFill>
                  <a:schemeClr val="tx1"/>
                </a:solidFill>
              </a:rPr>
              <a:t>ance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endParaRPr lang="hu-HU" sz="12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100"/>
              </a:spcBef>
              <a:buNone/>
            </a:pPr>
            <a:r>
              <a:rPr lang="hu-HU" sz="1200" dirty="0">
                <a:solidFill>
                  <a:schemeClr val="tx1"/>
                </a:solidFill>
              </a:rPr>
              <a:t> </a:t>
            </a:r>
            <a:r>
              <a:rPr lang="hu-HU" sz="1200" dirty="0" smtClean="0">
                <a:solidFill>
                  <a:schemeClr val="tx1"/>
                </a:solidFill>
              </a:rPr>
              <a:t>    </a:t>
            </a:r>
            <a:r>
              <a:rPr lang="en-US" sz="1200" dirty="0" smtClean="0">
                <a:solidFill>
                  <a:schemeClr val="tx1"/>
                </a:solidFill>
              </a:rPr>
              <a:t>SWOT/strategy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    - fosters candid discussions on 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     business compliance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     - fosters adequate actions in case of 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     incidents</a:t>
            </a:r>
          </a:p>
          <a:p>
            <a:pPr marL="0" indent="0">
              <a:spcBef>
                <a:spcPts val="100"/>
              </a:spcBef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b="1" dirty="0" smtClean="0">
                <a:solidFill>
                  <a:srgbClr val="DD6909"/>
                </a:solidFill>
              </a:rPr>
              <a:t>For external stakeholders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 -  either via supporting/advising the </a:t>
            </a:r>
            <a:r>
              <a:rPr lang="en-US" sz="1200" dirty="0" err="1" smtClean="0">
                <a:solidFill>
                  <a:schemeClr val="tx1"/>
                </a:solidFill>
              </a:rPr>
              <a:t>OpCo</a:t>
            </a:r>
            <a:r>
              <a:rPr lang="en-US" sz="1200" dirty="0" smtClean="0">
                <a:solidFill>
                  <a:schemeClr val="tx1"/>
                </a:solidFill>
              </a:rPr>
              <a:t>  representative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200" dirty="0" smtClean="0">
                <a:solidFill>
                  <a:schemeClr val="tx1"/>
                </a:solidFill>
              </a:rPr>
              <a:t>   -  and/or via active personal participation policy makers’ groups (</a:t>
            </a:r>
            <a:r>
              <a:rPr lang="en-US" sz="1200" dirty="0" err="1" smtClean="0">
                <a:solidFill>
                  <a:schemeClr val="tx1"/>
                </a:solidFill>
              </a:rPr>
              <a:t>eg</a:t>
            </a:r>
            <a:r>
              <a:rPr lang="en-US" sz="1200" dirty="0" smtClean="0">
                <a:solidFill>
                  <a:schemeClr val="tx1"/>
                </a:solidFill>
              </a:rPr>
              <a:t>. industry associations)</a:t>
            </a:r>
          </a:p>
          <a:p>
            <a:pPr marL="0" indent="0">
              <a:spcBef>
                <a:spcPts val="200"/>
              </a:spcBef>
              <a:buNone/>
            </a:pPr>
            <a:endParaRPr lang="en-US" sz="11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3248251" y="2499465"/>
            <a:ext cx="2592288" cy="3850830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r>
              <a:rPr lang="hu-HU" sz="1200" b="1" dirty="0">
                <a:solidFill>
                  <a:srgbClr val="DD6909"/>
                </a:solidFill>
              </a:rPr>
              <a:t>CHANGE </a:t>
            </a:r>
            <a:r>
              <a:rPr lang="hu-HU" sz="1200" b="1" dirty="0" smtClean="0">
                <a:solidFill>
                  <a:srgbClr val="DD6909"/>
                </a:solidFill>
              </a:rPr>
              <a:t>MANAGER</a:t>
            </a:r>
          </a:p>
          <a:p>
            <a:pPr marL="0" indent="0" algn="ctr">
              <a:buNone/>
            </a:pPr>
            <a:endParaRPr lang="de-CH" sz="1100" b="1" dirty="0" smtClean="0">
              <a:solidFill>
                <a:srgbClr val="DD6909"/>
              </a:solidFill>
            </a:endParaRPr>
          </a:p>
          <a:p>
            <a:pPr marL="0" indent="0" algn="ctr">
              <a:buNone/>
            </a:pPr>
            <a:endParaRPr lang="hu-HU" sz="1100" b="1" dirty="0" smtClean="0">
              <a:solidFill>
                <a:srgbClr val="DD6909"/>
              </a:solidFill>
            </a:endParaRPr>
          </a:p>
          <a:p>
            <a:pPr marL="0" indent="0">
              <a:buNone/>
            </a:pPr>
            <a:r>
              <a:rPr lang="en-US" sz="1100" b="1" dirty="0" smtClean="0">
                <a:solidFill>
                  <a:srgbClr val="DD6909"/>
                </a:solidFill>
              </a:rPr>
              <a:t>- facilitates re-positioning </a:t>
            </a:r>
            <a:r>
              <a:rPr lang="en-US" sz="1100" dirty="0" smtClean="0">
                <a:solidFill>
                  <a:schemeClr val="tx1"/>
                </a:solidFill>
              </a:rPr>
              <a:t>of the compliance function „from rules to values” (if needed</a:t>
            </a:r>
            <a:r>
              <a:rPr lang="hu-HU" sz="1100" dirty="0" smtClean="0">
                <a:solidFill>
                  <a:schemeClr val="tx1"/>
                </a:solidFill>
              </a:rPr>
              <a:t>, </a:t>
            </a:r>
            <a:r>
              <a:rPr lang="en-US" sz="1100" dirty="0" smtClean="0">
                <a:solidFill>
                  <a:schemeClr val="tx1"/>
                </a:solidFill>
              </a:rPr>
              <a:t>if not: ensures the value based positioning)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1100" b="1" dirty="0" smtClean="0">
                <a:solidFill>
                  <a:srgbClr val="DD6909"/>
                </a:solidFill>
              </a:rPr>
              <a:t>- facilitates competency development </a:t>
            </a:r>
            <a:r>
              <a:rPr lang="en-US" sz="1100" dirty="0" smtClean="0">
                <a:solidFill>
                  <a:schemeClr val="tx1"/>
                </a:solidFill>
              </a:rPr>
              <a:t>for compliant business if needed based on insight into business decision making and customer facing interactions</a:t>
            </a:r>
            <a:endParaRPr lang="hu-HU" sz="11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sz="1100" dirty="0" smtClean="0"/>
          </a:p>
          <a:p>
            <a:pPr marL="0" indent="0">
              <a:buNone/>
            </a:pPr>
            <a:r>
              <a:rPr lang="en-US" sz="1100" b="1" dirty="0" smtClean="0">
                <a:solidFill>
                  <a:srgbClr val="DD6909"/>
                </a:solidFill>
              </a:rPr>
              <a:t>- fosters the right perception of business accountability</a:t>
            </a:r>
          </a:p>
          <a:p>
            <a:pPr marL="0" indent="0">
              <a:buNone/>
            </a:pPr>
            <a:r>
              <a:rPr lang="en-US" sz="1100" dirty="0" smtClean="0"/>
              <a:t> </a:t>
            </a:r>
            <a:endParaRPr lang="hu-HU" sz="1100" dirty="0" smtClean="0"/>
          </a:p>
          <a:p>
            <a:pPr marL="0" indent="0">
              <a:buNone/>
            </a:pPr>
            <a:r>
              <a:rPr lang="en-US" sz="1100" b="1" dirty="0" smtClean="0">
                <a:solidFill>
                  <a:srgbClr val="DD6909"/>
                </a:solidFill>
              </a:rPr>
              <a:t>- translates HCC into business benefits </a:t>
            </a:r>
            <a:r>
              <a:rPr lang="en-US" sz="1100" b="1" dirty="0" smtClean="0"/>
              <a:t>: </a:t>
            </a:r>
            <a:r>
              <a:rPr lang="en-US" sz="1100" dirty="0" smtClean="0">
                <a:solidFill>
                  <a:schemeClr val="tx1"/>
                </a:solidFill>
              </a:rPr>
              <a:t>fosters emotional identification around values</a:t>
            </a:r>
            <a:endParaRPr lang="en-US" sz="1300" b="1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9511" y="1196752"/>
            <a:ext cx="8698285" cy="756000"/>
          </a:xfrm>
          <a:prstGeom prst="rect">
            <a:avLst/>
          </a:prstGeom>
          <a:solidFill>
            <a:srgbClr val="FCE2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Mission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: HCCO advances and promotes culture of business accountability of ethical business decision making to reduce corruption risk and the perception of corruption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3853" y="1952752"/>
            <a:ext cx="8229600" cy="546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 smtClean="0">
                <a:solidFill>
                  <a:srgbClr val="D16309"/>
                </a:solidFill>
              </a:rPr>
              <a:t>Strategic P</a:t>
            </a:r>
            <a:r>
              <a:rPr lang="hu-HU" sz="1800" b="1" dirty="0" smtClean="0">
                <a:solidFill>
                  <a:srgbClr val="D16309"/>
                </a:solidFill>
              </a:rPr>
              <a:t>illars of </a:t>
            </a:r>
            <a:r>
              <a:rPr lang="de-CH" sz="1800" b="1" dirty="0" smtClean="0">
                <a:solidFill>
                  <a:srgbClr val="D16309"/>
                </a:solidFill>
              </a:rPr>
              <a:t>the </a:t>
            </a:r>
            <a:r>
              <a:rPr lang="hu-HU" sz="1800" b="1" dirty="0" smtClean="0">
                <a:solidFill>
                  <a:srgbClr val="D16309"/>
                </a:solidFill>
              </a:rPr>
              <a:t>HCCO </a:t>
            </a:r>
            <a:r>
              <a:rPr lang="de-CH" sz="1800" b="1" dirty="0" smtClean="0">
                <a:solidFill>
                  <a:srgbClr val="D16309"/>
                </a:solidFill>
              </a:rPr>
              <a:t>F</a:t>
            </a:r>
            <a:r>
              <a:rPr lang="hu-HU" sz="1800" b="1" dirty="0" smtClean="0">
                <a:solidFill>
                  <a:srgbClr val="D16309"/>
                </a:solidFill>
              </a:rPr>
              <a:t>unction</a:t>
            </a:r>
            <a:endParaRPr lang="en-US" sz="1800" b="1" dirty="0">
              <a:solidFill>
                <a:srgbClr val="D16309"/>
              </a:solidFill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85225" y="2499465"/>
            <a:ext cx="2808312" cy="3877891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92500" lnSpcReduction="10000"/>
          </a:bodyPr>
          <a:lstStyle>
            <a:lvl1pPr indent="0" algn="ctr">
              <a:spcBef>
                <a:spcPct val="20000"/>
              </a:spcBef>
              <a:buFont typeface="Arial" panose="020B0604020202020204" pitchFamily="34" charset="0"/>
              <a:buNone/>
              <a:defRPr sz="13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smtClean="0">
                <a:solidFill>
                  <a:srgbClr val="DD6909"/>
                </a:solidFill>
              </a:rPr>
              <a:t>ADVISER AND LEADER ON COMPLIANCE</a:t>
            </a:r>
          </a:p>
          <a:p>
            <a:endParaRPr lang="hu-HU" dirty="0" smtClean="0">
              <a:solidFill>
                <a:srgbClr val="DD6909"/>
              </a:solidFill>
            </a:endParaRPr>
          </a:p>
          <a:p>
            <a:endParaRPr lang="en-US" dirty="0" smtClean="0">
              <a:solidFill>
                <a:srgbClr val="DD6909"/>
              </a:solidFill>
            </a:endParaRPr>
          </a:p>
          <a:p>
            <a:pPr algn="l"/>
            <a:r>
              <a:rPr lang="en-US" sz="1200" b="0" dirty="0" smtClean="0">
                <a:solidFill>
                  <a:schemeClr val="tx1"/>
                </a:solidFill>
              </a:rPr>
              <a:t>  - </a:t>
            </a:r>
            <a:r>
              <a:rPr lang="en-US" sz="1200" dirty="0" smtClean="0">
                <a:solidFill>
                  <a:srgbClr val="DD6909"/>
                </a:solidFill>
              </a:rPr>
              <a:t>embeds compliance requirements </a:t>
            </a:r>
            <a:r>
              <a:rPr lang="en-US" sz="1200" b="0" dirty="0" smtClean="0">
                <a:solidFill>
                  <a:schemeClr val="tx1"/>
                </a:solidFill>
              </a:rPr>
              <a:t>in a simple, easy to understand way into business processes</a:t>
            </a:r>
          </a:p>
          <a:p>
            <a:pPr algn="l"/>
            <a:endParaRPr lang="en-US" sz="1200" b="0" dirty="0" smtClean="0">
              <a:solidFill>
                <a:schemeClr val="tx1"/>
              </a:solidFill>
            </a:endParaRPr>
          </a:p>
          <a:p>
            <a:pPr algn="l"/>
            <a:r>
              <a:rPr lang="en-US" sz="1200" b="0" dirty="0" smtClean="0">
                <a:solidFill>
                  <a:schemeClr val="tx1"/>
                </a:solidFill>
              </a:rPr>
              <a:t>- </a:t>
            </a:r>
            <a:r>
              <a:rPr lang="en-US" sz="1200" dirty="0" smtClean="0">
                <a:solidFill>
                  <a:srgbClr val="DD6909"/>
                </a:solidFill>
              </a:rPr>
              <a:t>monitors/tests</a:t>
            </a:r>
            <a:r>
              <a:rPr lang="en-US" sz="1200" b="0" dirty="0" smtClean="0">
                <a:solidFill>
                  <a:schemeClr val="tx1"/>
                </a:solidFill>
              </a:rPr>
              <a:t> adherence to compliance programs/local rules and regulations as part of risk assessment, informs stakeholders/ business leaders and ensures relevant actions are taken</a:t>
            </a:r>
          </a:p>
          <a:p>
            <a:pPr algn="l"/>
            <a:endParaRPr lang="en-US" sz="1200" b="0" dirty="0" smtClean="0">
              <a:solidFill>
                <a:schemeClr val="tx1"/>
              </a:solidFill>
            </a:endParaRPr>
          </a:p>
          <a:p>
            <a:pPr algn="l"/>
            <a:r>
              <a:rPr lang="en-US" sz="1200" b="0" dirty="0" smtClean="0">
                <a:solidFill>
                  <a:schemeClr val="tx1"/>
                </a:solidFill>
              </a:rPr>
              <a:t>- acts as a </a:t>
            </a:r>
            <a:r>
              <a:rPr lang="en-US" sz="1200" dirty="0" smtClean="0">
                <a:solidFill>
                  <a:srgbClr val="D16309"/>
                </a:solidFill>
              </a:rPr>
              <a:t>role model </a:t>
            </a:r>
            <a:r>
              <a:rPr lang="en-US" sz="1200" b="0" dirty="0" smtClean="0">
                <a:solidFill>
                  <a:schemeClr val="tx1"/>
                </a:solidFill>
              </a:rPr>
              <a:t>for compliance and a visionary, inspires and motivates stakeholders </a:t>
            </a:r>
          </a:p>
          <a:p>
            <a:pPr algn="l"/>
            <a:r>
              <a:rPr lang="en-US" sz="1200" b="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1200" b="0" dirty="0" smtClean="0">
                <a:solidFill>
                  <a:schemeClr val="tx1"/>
                </a:solidFill>
              </a:rPr>
              <a:t>- </a:t>
            </a:r>
            <a:r>
              <a:rPr lang="en-US" sz="1200" dirty="0" smtClean="0">
                <a:solidFill>
                  <a:srgbClr val="DD6909"/>
                </a:solidFill>
              </a:rPr>
              <a:t>leads/facilitates cooperation across different functions </a:t>
            </a:r>
            <a:r>
              <a:rPr lang="en-US" sz="1200" b="0" dirty="0" smtClean="0">
                <a:solidFill>
                  <a:schemeClr val="tx1"/>
                </a:solidFill>
              </a:rPr>
              <a:t>to align on compliant and ethical business standards/ competencies/ strategies/ resources/ communication</a:t>
            </a:r>
          </a:p>
          <a:p>
            <a:pPr algn="l"/>
            <a:endParaRPr lang="en-US" sz="1200" dirty="0">
              <a:solidFill>
                <a:srgbClr val="DD6909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0278896">
            <a:off x="997446" y="3759948"/>
            <a:ext cx="7311813" cy="792088"/>
          </a:xfrm>
          <a:prstGeom prst="rect">
            <a:avLst/>
          </a:prstGeom>
          <a:solidFill>
            <a:schemeClr val="tx2">
              <a:lumMod val="75000"/>
              <a:alpha val="3098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ORIGINAL VERSION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55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99592" y="2348880"/>
            <a:ext cx="7408333" cy="345069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Insufficient authority and responsibility to design the program</a:t>
            </a:r>
          </a:p>
          <a:p>
            <a:r>
              <a:rPr lang="en-US" dirty="0" smtClean="0"/>
              <a:t>Insufficient ethical culture and commitment of integrity</a:t>
            </a:r>
            <a:r>
              <a:rPr lang="hu-HU" dirty="0" smtClean="0"/>
              <a:t>, m</a:t>
            </a:r>
            <a:r>
              <a:rPr lang="en-US" dirty="0" err="1" smtClean="0"/>
              <a:t>issing</a:t>
            </a:r>
            <a:r>
              <a:rPr lang="en-US" dirty="0" smtClean="0"/>
              <a:t> </a:t>
            </a:r>
            <a:r>
              <a:rPr lang="en-US" dirty="0"/>
              <a:t>tone at the top and/or at the </a:t>
            </a:r>
            <a:r>
              <a:rPr lang="en-US" dirty="0" smtClean="0"/>
              <a:t>middle</a:t>
            </a:r>
          </a:p>
          <a:p>
            <a:r>
              <a:rPr lang="en-US" dirty="0" smtClean="0"/>
              <a:t>No independence from functional and operational perspective</a:t>
            </a:r>
          </a:p>
          <a:p>
            <a:r>
              <a:rPr lang="en-US" dirty="0" smtClean="0"/>
              <a:t>Inadequate resources</a:t>
            </a:r>
            <a:r>
              <a:rPr lang="hu-HU" dirty="0" smtClean="0"/>
              <a:t> </a:t>
            </a:r>
            <a:r>
              <a:rPr lang="hu-HU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hu-HU" dirty="0" err="1" smtClean="0">
                <a:solidFill>
                  <a:schemeClr val="accent2">
                    <a:lumMod val="50000"/>
                  </a:schemeClr>
                </a:solidFill>
              </a:rPr>
              <a:t>headcount</a:t>
            </a:r>
            <a:r>
              <a:rPr lang="hu-H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hu-HU" dirty="0" err="1" smtClean="0">
                <a:solidFill>
                  <a:schemeClr val="accent2">
                    <a:lumMod val="50000"/>
                  </a:schemeClr>
                </a:solidFill>
              </a:rPr>
              <a:t>banding</a:t>
            </a:r>
            <a:r>
              <a:rPr lang="hu-H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hu-HU" dirty="0" err="1" smtClean="0">
                <a:solidFill>
                  <a:schemeClr val="accent2">
                    <a:lumMod val="50000"/>
                  </a:schemeClr>
                </a:solidFill>
              </a:rPr>
              <a:t>budget</a:t>
            </a:r>
            <a:r>
              <a:rPr lang="hu-HU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hu-HU" dirty="0" err="1" smtClean="0">
                <a:solidFill>
                  <a:schemeClr val="accent2">
                    <a:lumMod val="50000"/>
                  </a:schemeClr>
                </a:solidFill>
              </a:rPr>
              <a:t>skills</a:t>
            </a:r>
            <a:r>
              <a:rPr lang="hu-HU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/>
              <a:t>Window dressing</a:t>
            </a:r>
          </a:p>
          <a:p>
            <a:r>
              <a:rPr lang="en-US" dirty="0" smtClean="0"/>
              <a:t>Perception of administrators: tick the box</a:t>
            </a:r>
            <a:endParaRPr lang="hu-HU" dirty="0" smtClean="0"/>
          </a:p>
          <a:p>
            <a:r>
              <a:rPr lang="hu-HU" dirty="0" err="1" smtClean="0">
                <a:solidFill>
                  <a:schemeClr val="accent2">
                    <a:lumMod val="50000"/>
                  </a:schemeClr>
                </a:solidFill>
              </a:rPr>
              <a:t>Perception</a:t>
            </a:r>
            <a:r>
              <a:rPr lang="hu-HU" dirty="0" smtClean="0">
                <a:solidFill>
                  <a:schemeClr val="accent2">
                    <a:lumMod val="50000"/>
                  </a:schemeClr>
                </a:solidFill>
              </a:rPr>
              <a:t> of </a:t>
            </a:r>
            <a:r>
              <a:rPr lang="hu-HU" dirty="0" err="1" smtClean="0">
                <a:solidFill>
                  <a:schemeClr val="accent2">
                    <a:lumMod val="50000"/>
                  </a:schemeClr>
                </a:solidFill>
              </a:rPr>
              <a:t>action</a:t>
            </a:r>
            <a:r>
              <a:rPr lang="hu-H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accent2">
                    <a:lumMod val="50000"/>
                  </a:schemeClr>
                </a:solidFill>
              </a:rPr>
              <a:t>orientation</a:t>
            </a:r>
            <a:r>
              <a:rPr lang="hu-H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accent2">
                    <a:lumMod val="50000"/>
                  </a:schemeClr>
                </a:solidFill>
              </a:rPr>
              <a:t>vs</a:t>
            </a:r>
            <a:r>
              <a:rPr lang="hu-H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accent2">
                    <a:lumMod val="50000"/>
                  </a:schemeClr>
                </a:solidFill>
              </a:rPr>
              <a:t>strategic</a:t>
            </a:r>
            <a:r>
              <a:rPr lang="hu-H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u-HU" dirty="0" err="1" smtClean="0">
                <a:solidFill>
                  <a:schemeClr val="accent2">
                    <a:lumMod val="50000"/>
                  </a:schemeClr>
                </a:solidFill>
              </a:rPr>
              <a:t>orientation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err="1" smtClean="0"/>
              <a:t>Challenges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an </a:t>
            </a:r>
            <a:br>
              <a:rPr lang="de-CH" dirty="0" smtClean="0"/>
            </a:br>
            <a:r>
              <a:rPr lang="de-CH" dirty="0" err="1" smtClean="0"/>
              <a:t>Ethics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Compliance </a:t>
            </a:r>
            <a:r>
              <a:rPr lang="de-CH" dirty="0" err="1" smtClean="0"/>
              <a:t>Function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8394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Annex </a:t>
            </a:r>
            <a:br>
              <a:rPr lang="de-CH" dirty="0" smtClean="0"/>
            </a:br>
            <a:r>
              <a:rPr lang="hu-HU" dirty="0" smtClean="0"/>
              <a:t>Back up</a:t>
            </a:r>
            <a:r>
              <a:rPr lang="de-CH" dirty="0" smtClean="0"/>
              <a:t> slides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3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99592" y="2132856"/>
            <a:ext cx="7408333" cy="4536504"/>
          </a:xfrm>
        </p:spPr>
        <p:txBody>
          <a:bodyPr>
            <a:normAutofit fontScale="92500" lnSpcReduction="20000"/>
          </a:bodyPr>
          <a:lstStyle/>
          <a:p>
            <a:r>
              <a:rPr lang="de-CH" sz="1900" dirty="0" smtClean="0"/>
              <a:t>Business Knowledge</a:t>
            </a:r>
          </a:p>
          <a:p>
            <a:r>
              <a:rPr lang="de-CH" sz="1900" dirty="0" smtClean="0"/>
              <a:t>Technical </a:t>
            </a:r>
            <a:r>
              <a:rPr lang="de-CH" sz="1900" dirty="0" err="1" smtClean="0"/>
              <a:t>skills</a:t>
            </a:r>
            <a:r>
              <a:rPr lang="de-CH" sz="1900" dirty="0" smtClean="0"/>
              <a:t> such </a:t>
            </a:r>
            <a:r>
              <a:rPr lang="de-CH" sz="1900" dirty="0" err="1" smtClean="0"/>
              <a:t>as</a:t>
            </a:r>
            <a:r>
              <a:rPr lang="de-CH" sz="1900" dirty="0" smtClean="0"/>
              <a:t> </a:t>
            </a:r>
            <a:r>
              <a:rPr lang="de-CH" sz="1900" dirty="0" err="1" smtClean="0"/>
              <a:t>law</a:t>
            </a:r>
            <a:r>
              <a:rPr lang="de-CH" sz="1900" dirty="0" smtClean="0"/>
              <a:t>, </a:t>
            </a:r>
            <a:r>
              <a:rPr lang="de-CH" sz="1900" dirty="0" err="1" smtClean="0"/>
              <a:t>healthcare</a:t>
            </a:r>
            <a:r>
              <a:rPr lang="de-CH" sz="1900" dirty="0" smtClean="0"/>
              <a:t> professional, IT,  HR, Audit, Financial, </a:t>
            </a:r>
            <a:r>
              <a:rPr lang="de-CH" sz="1900" dirty="0" err="1" smtClean="0"/>
              <a:t>Sales</a:t>
            </a:r>
            <a:r>
              <a:rPr lang="de-CH" sz="1900" dirty="0" smtClean="0"/>
              <a:t> &amp; Marketing </a:t>
            </a:r>
            <a:r>
              <a:rPr lang="de-CH" sz="1900" dirty="0" err="1" smtClean="0"/>
              <a:t>background</a:t>
            </a:r>
            <a:r>
              <a:rPr lang="de-CH" sz="1900" dirty="0" smtClean="0"/>
              <a:t> </a:t>
            </a:r>
            <a:endParaRPr lang="de-CH" sz="1900" dirty="0"/>
          </a:p>
          <a:p>
            <a:r>
              <a:rPr lang="de-CH" sz="1900" dirty="0" smtClean="0"/>
              <a:t>Must </a:t>
            </a:r>
            <a:r>
              <a:rPr lang="de-CH" sz="1900" dirty="0" err="1" smtClean="0"/>
              <a:t>feel</a:t>
            </a:r>
            <a:r>
              <a:rPr lang="de-CH" sz="1900" dirty="0" smtClean="0"/>
              <a:t> </a:t>
            </a:r>
            <a:r>
              <a:rPr lang="de-CH" sz="1900" dirty="0" err="1" smtClean="0"/>
              <a:t>comfortable</a:t>
            </a:r>
            <a:r>
              <a:rPr lang="de-CH" sz="1900" dirty="0" smtClean="0"/>
              <a:t> </a:t>
            </a:r>
            <a:r>
              <a:rPr lang="de-CH" sz="1900" dirty="0" err="1" smtClean="0"/>
              <a:t>with</a:t>
            </a:r>
            <a:r>
              <a:rPr lang="de-CH" sz="1900" dirty="0" smtClean="0"/>
              <a:t> </a:t>
            </a:r>
            <a:r>
              <a:rPr lang="de-CH" sz="1900" dirty="0" err="1" smtClean="0"/>
              <a:t>applying</a:t>
            </a:r>
            <a:r>
              <a:rPr lang="de-CH" sz="1900" dirty="0" smtClean="0"/>
              <a:t>, </a:t>
            </a:r>
            <a:r>
              <a:rPr lang="de-CH" sz="1900" dirty="0" err="1" smtClean="0"/>
              <a:t>developing</a:t>
            </a:r>
            <a:r>
              <a:rPr lang="de-CH" sz="1900" dirty="0" smtClean="0"/>
              <a:t> </a:t>
            </a:r>
            <a:r>
              <a:rPr lang="de-CH" sz="1900" dirty="0" err="1" smtClean="0"/>
              <a:t>and</a:t>
            </a:r>
            <a:r>
              <a:rPr lang="de-CH" sz="1900" dirty="0" smtClean="0"/>
              <a:t> </a:t>
            </a:r>
            <a:r>
              <a:rPr lang="de-CH" sz="1900" dirty="0" err="1" smtClean="0"/>
              <a:t>implementing</a:t>
            </a:r>
            <a:r>
              <a:rPr lang="de-CH" sz="1900" dirty="0" smtClean="0"/>
              <a:t> </a:t>
            </a:r>
            <a:r>
              <a:rPr lang="de-CH" sz="1900" dirty="0" err="1" smtClean="0"/>
              <a:t>technical</a:t>
            </a:r>
            <a:r>
              <a:rPr lang="de-CH" sz="1900" dirty="0" smtClean="0"/>
              <a:t> </a:t>
            </a:r>
            <a:r>
              <a:rPr lang="de-CH" sz="1900" dirty="0" err="1" smtClean="0"/>
              <a:t>solutions</a:t>
            </a:r>
            <a:r>
              <a:rPr lang="de-CH" sz="1900" dirty="0" smtClean="0"/>
              <a:t> </a:t>
            </a:r>
          </a:p>
          <a:p>
            <a:r>
              <a:rPr lang="de-CH" sz="1900" dirty="0" smtClean="0"/>
              <a:t>Experience in </a:t>
            </a:r>
            <a:r>
              <a:rPr lang="de-CH" sz="1900" dirty="0" err="1" smtClean="0"/>
              <a:t>peer</a:t>
            </a:r>
            <a:r>
              <a:rPr lang="de-CH" sz="1900" dirty="0" smtClean="0"/>
              <a:t> </a:t>
            </a:r>
            <a:r>
              <a:rPr lang="de-CH" sz="1900" dirty="0" err="1"/>
              <a:t>communication</a:t>
            </a:r>
            <a:endParaRPr lang="de-CH" sz="1900" dirty="0"/>
          </a:p>
          <a:p>
            <a:r>
              <a:rPr lang="en-US" sz="1900" dirty="0" smtClean="0"/>
              <a:t>Must have the ability </a:t>
            </a:r>
            <a:r>
              <a:rPr lang="en-US" sz="1900" dirty="0"/>
              <a:t>to </a:t>
            </a:r>
            <a:r>
              <a:rPr lang="en-US" sz="1900" dirty="0" smtClean="0"/>
              <a:t>develop </a:t>
            </a:r>
            <a:r>
              <a:rPr lang="en-US" sz="1900" dirty="0"/>
              <a:t>and deliver training</a:t>
            </a:r>
          </a:p>
          <a:p>
            <a:r>
              <a:rPr lang="en-US" sz="1900" dirty="0" smtClean="0"/>
              <a:t>Project </a:t>
            </a:r>
            <a:r>
              <a:rPr lang="en-US" sz="1900" dirty="0"/>
              <a:t>management </a:t>
            </a:r>
            <a:r>
              <a:rPr lang="en-US" sz="1900" dirty="0" smtClean="0"/>
              <a:t>skills</a:t>
            </a:r>
          </a:p>
          <a:p>
            <a:r>
              <a:rPr lang="en-US" sz="1900" dirty="0"/>
              <a:t>Knowledge of and passion for ethical conduct and </a:t>
            </a:r>
            <a:r>
              <a:rPr lang="en-US" sz="1900" dirty="0" smtClean="0"/>
              <a:t>compliance</a:t>
            </a:r>
          </a:p>
          <a:p>
            <a:r>
              <a:rPr lang="de-CH" sz="1900" dirty="0" smtClean="0"/>
              <a:t>Knowledge of the applicable ABAC, HCP Interaction  laws and regulations including best practices codes and Conflict of Interest (COI)</a:t>
            </a:r>
            <a:endParaRPr lang="en-US" sz="1900" dirty="0" smtClean="0"/>
          </a:p>
          <a:p>
            <a:r>
              <a:rPr lang="en-US" sz="1900" dirty="0" smtClean="0"/>
              <a:t>Risk Management Skills:</a:t>
            </a:r>
          </a:p>
          <a:p>
            <a:pPr lvl="1"/>
            <a:r>
              <a:rPr lang="en-US" sz="1900" dirty="0" smtClean="0"/>
              <a:t>Must be forward thinking and have experience in providing solutions to make the organization more risk intelligent. </a:t>
            </a:r>
          </a:p>
          <a:p>
            <a:pPr lvl="1"/>
            <a:r>
              <a:rPr lang="en-US" sz="1900" dirty="0" smtClean="0"/>
              <a:t>Must have experience in risk management and to work in complex and ambiguous environments.</a:t>
            </a:r>
          </a:p>
          <a:p>
            <a:endParaRPr lang="en-US" sz="1800" dirty="0"/>
          </a:p>
          <a:p>
            <a:endParaRPr lang="en-US" dirty="0" smtClean="0"/>
          </a:p>
          <a:p>
            <a:endParaRPr lang="en-US" dirty="0"/>
          </a:p>
          <a:p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de-CH" dirty="0"/>
              <a:t>Professional </a:t>
            </a:r>
            <a:r>
              <a:rPr lang="de-CH" dirty="0" smtClean="0"/>
              <a:t>Skills</a:t>
            </a:r>
            <a:br>
              <a:rPr lang="de-CH" dirty="0" smtClean="0"/>
            </a:br>
            <a:r>
              <a:rPr lang="de-CH" dirty="0" smtClean="0"/>
              <a:t>Education </a:t>
            </a:r>
            <a:r>
              <a:rPr lang="de-CH" dirty="0" err="1" smtClean="0"/>
              <a:t>and</a:t>
            </a:r>
            <a:r>
              <a:rPr lang="de-CH" dirty="0" smtClean="0"/>
              <a:t> Experience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1019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27584" y="2492896"/>
            <a:ext cx="7408333" cy="3450696"/>
          </a:xfrm>
        </p:spPr>
        <p:txBody>
          <a:bodyPr>
            <a:normAutofit fontScale="70000" lnSpcReduction="20000"/>
          </a:bodyPr>
          <a:lstStyle/>
          <a:p>
            <a:r>
              <a:rPr lang="de-CH" dirty="0"/>
              <a:t>A person of </a:t>
            </a:r>
            <a:r>
              <a:rPr lang="de-CH" dirty="0" smtClean="0"/>
              <a:t>trust, integrity and honesty</a:t>
            </a:r>
          </a:p>
          <a:p>
            <a:r>
              <a:rPr lang="de-CH" dirty="0" smtClean="0"/>
              <a:t>Is an advisor and consultant </a:t>
            </a:r>
          </a:p>
          <a:p>
            <a:r>
              <a:rPr lang="de-CH" dirty="0" smtClean="0"/>
              <a:t>Is a coach and a mentor to the internal and external stakeholders</a:t>
            </a:r>
          </a:p>
          <a:p>
            <a:r>
              <a:rPr lang="de-CH" dirty="0" smtClean="0"/>
              <a:t>Is seen as a partner that adds value to the business</a:t>
            </a:r>
          </a:p>
          <a:p>
            <a:r>
              <a:rPr lang="en-US" dirty="0"/>
              <a:t>A person of strong </a:t>
            </a:r>
            <a:r>
              <a:rPr lang="en-US" dirty="0" smtClean="0"/>
              <a:t>character/role model</a:t>
            </a:r>
          </a:p>
          <a:p>
            <a:r>
              <a:rPr lang="en-US" dirty="0"/>
              <a:t>Equipped with strong people </a:t>
            </a:r>
            <a:r>
              <a:rPr lang="en-US" dirty="0" smtClean="0"/>
              <a:t>skills/interpersonal savvy</a:t>
            </a:r>
          </a:p>
          <a:p>
            <a:pPr lvl="1"/>
            <a:r>
              <a:rPr lang="de-CH" dirty="0" smtClean="0"/>
              <a:t> strong </a:t>
            </a:r>
            <a:r>
              <a:rPr lang="de-CH" dirty="0"/>
              <a:t>understanding of </a:t>
            </a:r>
            <a:r>
              <a:rPr lang="de-CH" dirty="0" smtClean="0"/>
              <a:t>people; change management; conflict management;  influencing </a:t>
            </a:r>
            <a:r>
              <a:rPr lang="de-CH" dirty="0" err="1" smtClean="0"/>
              <a:t>without</a:t>
            </a:r>
            <a:r>
              <a:rPr lang="de-CH" dirty="0" smtClean="0"/>
              <a:t> </a:t>
            </a:r>
            <a:r>
              <a:rPr lang="de-CH" dirty="0" err="1" smtClean="0"/>
              <a:t>authority</a:t>
            </a:r>
            <a:r>
              <a:rPr lang="de-CH" dirty="0" smtClean="0"/>
              <a:t>; political savvy; communcation skills etc.</a:t>
            </a:r>
            <a:endParaRPr lang="de-CH" dirty="0"/>
          </a:p>
          <a:p>
            <a:r>
              <a:rPr lang="de-CH" i="1" dirty="0" smtClean="0"/>
              <a:t>Persistent</a:t>
            </a:r>
          </a:p>
          <a:p>
            <a:r>
              <a:rPr lang="de-CH" i="1" dirty="0" err="1" smtClean="0"/>
              <a:t>Courageous</a:t>
            </a:r>
            <a:endParaRPr lang="de-CH" i="1" dirty="0" smtClean="0"/>
          </a:p>
          <a:p>
            <a:r>
              <a:rPr lang="de-CH" i="1" dirty="0" err="1"/>
              <a:t>Results-oriented</a:t>
            </a:r>
            <a:r>
              <a:rPr lang="de-CH" i="1" dirty="0"/>
              <a:t> </a:t>
            </a:r>
            <a:r>
              <a:rPr lang="de-CH" i="1" dirty="0" err="1" smtClean="0"/>
              <a:t>implementer</a:t>
            </a:r>
            <a:r>
              <a:rPr lang="de-CH" i="1" dirty="0" smtClean="0"/>
              <a:t>: </a:t>
            </a:r>
            <a:r>
              <a:rPr lang="en-US" i="1" dirty="0"/>
              <a:t>visionary and an execution-oriented implementer.</a:t>
            </a:r>
            <a:endParaRPr lang="de-CH" i="1" dirty="0" smtClean="0"/>
          </a:p>
          <a:p>
            <a:endParaRPr lang="de-CH" dirty="0"/>
          </a:p>
          <a:p>
            <a:endParaRPr lang="de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smtClean="0"/>
              <a:t>Personal Skills </a:t>
            </a:r>
            <a:r>
              <a:rPr lang="de-CH" dirty="0" err="1" smtClean="0"/>
              <a:t>and</a:t>
            </a:r>
            <a:r>
              <a:rPr lang="de-CH" dirty="0" smtClean="0"/>
              <a:t> Development</a:t>
            </a:r>
            <a:br>
              <a:rPr lang="de-CH" dirty="0" smtClean="0"/>
            </a:br>
            <a:r>
              <a:rPr lang="de-CH" dirty="0" smtClean="0"/>
              <a:t>Summary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6651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3837"/>
            <a:ext cx="7772400" cy="5381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/>
              <a:t>Leadership Attributes for Ethics &amp; Compliance Officers</a:t>
            </a:r>
            <a:endParaRPr lang="en-US" sz="2800" b="1" dirty="0">
              <a:solidFill>
                <a:srgbClr val="00B050"/>
              </a:solidFill>
            </a:endParaRPr>
          </a:p>
        </p:txBody>
      </p:sp>
      <p:graphicFrame>
        <p:nvGraphicFramePr>
          <p:cNvPr id="22550" name="Group 2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673256802"/>
              </p:ext>
            </p:extLst>
          </p:nvPr>
        </p:nvGraphicFramePr>
        <p:xfrm>
          <a:off x="34249" y="1340768"/>
          <a:ext cx="8991597" cy="5382578"/>
        </p:xfrm>
        <a:graphic>
          <a:graphicData uri="http://schemas.openxmlformats.org/drawingml/2006/table">
            <a:tbl>
              <a:tblPr/>
              <a:tblGrid>
                <a:gridCol w="2946397"/>
                <a:gridCol w="3178175"/>
                <a:gridCol w="2867025"/>
              </a:tblGrid>
              <a:tr h="1587500"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Mentoring/Coaching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/>
                      </a:r>
                      <a:b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Educate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 different stakeholders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 ways to 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 team’s potential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Encourage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next generation by delivering both 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knowledge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clarity</a:t>
                      </a: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Emotional Intelligence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Remain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unflappable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and always stay calm, cool and collected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Trust and 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empower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 team and those in the field, understand their challenges, show patience and tolerance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 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genuine,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 human, possess 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humility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approachability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Communications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Convey good 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communication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skills, speak a common language and adapt to the listener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Inspire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use your passion to impact others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Show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transparency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your words and actions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69008"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Time Management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Prioritize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projects, identify risks and proactively address them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Learn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all aspects of the business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Use your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influence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to develop loyal followers, and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motivate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to help others get the work done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Vision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without need for authority, using passion and charisma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Bring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perspective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to myriad issues, and keep your eyes open to new risks and opportunities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Keep ear to the ground, know the company’s mission, and build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networks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Cultural Awareness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diversity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generations, cultures and functions among your constituencies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Bring 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perspective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a myriad issues and cultures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 to 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adapt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international counterparts by modifying your view of yourself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81138"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Results-Oriented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 a 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creator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solutions, not problems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 achievable, but tough 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goals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Demonstrate 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efficiency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kumimoji="0" 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pragmatism, </a:t>
                      </a: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achieve maximum benefit with minimum impact to the business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Integrity</a:t>
                      </a: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Demonstrate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integrity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and tenacity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Be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consistent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and credible with your actions and decisions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lang="en-US" sz="1100" dirty="0" smtClean="0"/>
                        <a:t>Have a high regard for the </a:t>
                      </a:r>
                      <a:r>
                        <a:rPr lang="en-US" sz="1100" b="1" dirty="0" smtClean="0"/>
                        <a:t>character </a:t>
                      </a:r>
                      <a:r>
                        <a:rPr lang="en-US" sz="1100" dirty="0" smtClean="0"/>
                        <a:t>of others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Courage</a:t>
                      </a:r>
                      <a:b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Maintain a strong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backbone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, stand by your decisions and be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persistent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the right thing, lead by example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Be 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resilient 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(it’s a marathon, not a sprint)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837745"/>
            <a:ext cx="2414587" cy="317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249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83568" y="1700808"/>
            <a:ext cx="3843949" cy="4864849"/>
          </a:xfrm>
        </p:spPr>
        <p:txBody>
          <a:bodyPr>
            <a:noAutofit/>
          </a:bodyPr>
          <a:lstStyle/>
          <a:p>
            <a:r>
              <a:rPr lang="de-CH" sz="2000" dirty="0" smtClean="0"/>
              <a:t>Change Manager</a:t>
            </a:r>
          </a:p>
          <a:p>
            <a:r>
              <a:rPr lang="de-CH" sz="2000" dirty="0" err="1" smtClean="0"/>
              <a:t>Continuous</a:t>
            </a:r>
            <a:r>
              <a:rPr lang="de-CH" sz="2000" dirty="0" smtClean="0"/>
              <a:t> </a:t>
            </a:r>
            <a:r>
              <a:rPr lang="de-CH" sz="2000" dirty="0" err="1" smtClean="0"/>
              <a:t>improver</a:t>
            </a:r>
            <a:endParaRPr lang="de-CH" sz="2000" dirty="0" smtClean="0"/>
          </a:p>
          <a:p>
            <a:r>
              <a:rPr lang="de-CH" sz="2000" dirty="0" err="1" smtClean="0"/>
              <a:t>Deliver</a:t>
            </a:r>
            <a:r>
              <a:rPr lang="de-CH" sz="2000" dirty="0" smtClean="0"/>
              <a:t> </a:t>
            </a:r>
            <a:r>
              <a:rPr lang="de-CH" sz="2000" dirty="0" err="1" smtClean="0"/>
              <a:t>against</a:t>
            </a:r>
            <a:r>
              <a:rPr lang="de-CH" sz="2000" dirty="0" smtClean="0"/>
              <a:t> </a:t>
            </a:r>
            <a:r>
              <a:rPr lang="de-CH" sz="2000" dirty="0" err="1" smtClean="0"/>
              <a:t>the</a:t>
            </a:r>
            <a:r>
              <a:rPr lang="de-CH" sz="2000" dirty="0" smtClean="0"/>
              <a:t> </a:t>
            </a:r>
            <a:r>
              <a:rPr lang="de-CH" sz="2000" dirty="0" err="1" smtClean="0"/>
              <a:t>odds</a:t>
            </a:r>
            <a:endParaRPr lang="de-CH" sz="2000" dirty="0" smtClean="0"/>
          </a:p>
          <a:p>
            <a:r>
              <a:rPr lang="de-CH" sz="2000" dirty="0" err="1" smtClean="0"/>
              <a:t>Inspirational</a:t>
            </a:r>
            <a:endParaRPr lang="de-CH" sz="2000" dirty="0" smtClean="0"/>
          </a:p>
          <a:p>
            <a:r>
              <a:rPr lang="de-CH" sz="2000" dirty="0" err="1" smtClean="0"/>
              <a:t>Situational</a:t>
            </a:r>
            <a:r>
              <a:rPr lang="de-CH" sz="2000" dirty="0" smtClean="0"/>
              <a:t> </a:t>
            </a:r>
            <a:r>
              <a:rPr lang="de-CH" sz="2000" dirty="0" err="1" smtClean="0"/>
              <a:t>flexibility</a:t>
            </a:r>
            <a:endParaRPr lang="de-CH" sz="2000" dirty="0" smtClean="0"/>
          </a:p>
          <a:p>
            <a:r>
              <a:rPr lang="de-CH" sz="2000" dirty="0" smtClean="0"/>
              <a:t>Agile </a:t>
            </a:r>
            <a:r>
              <a:rPr lang="de-CH" sz="2000" dirty="0" err="1" smtClean="0"/>
              <a:t>communicator</a:t>
            </a:r>
            <a:endParaRPr lang="de-CH" sz="2000" dirty="0" smtClean="0"/>
          </a:p>
          <a:p>
            <a:r>
              <a:rPr lang="de-CH" sz="2000" dirty="0" smtClean="0"/>
              <a:t>Open </a:t>
            </a:r>
            <a:r>
              <a:rPr lang="de-CH" sz="2000" dirty="0" err="1" smtClean="0"/>
              <a:t>minded</a:t>
            </a:r>
            <a:endParaRPr lang="de-CH" sz="2000" dirty="0" smtClean="0"/>
          </a:p>
          <a:p>
            <a:r>
              <a:rPr lang="de-CH" sz="2000" dirty="0" smtClean="0"/>
              <a:t>Visionairy </a:t>
            </a:r>
          </a:p>
          <a:p>
            <a:r>
              <a:rPr lang="de-CH" sz="2000" dirty="0" err="1" smtClean="0"/>
              <a:t>Decision</a:t>
            </a:r>
            <a:r>
              <a:rPr lang="de-CH" sz="2000" dirty="0" smtClean="0"/>
              <a:t> Making</a:t>
            </a:r>
          </a:p>
          <a:p>
            <a:r>
              <a:rPr lang="de-CH" sz="2000" dirty="0" err="1" smtClean="0"/>
              <a:t>Advisor</a:t>
            </a:r>
            <a:r>
              <a:rPr lang="de-CH" sz="2000" dirty="0" smtClean="0"/>
              <a:t> </a:t>
            </a:r>
          </a:p>
          <a:p>
            <a:r>
              <a:rPr lang="de-CH" sz="2000" dirty="0" smtClean="0"/>
              <a:t>Consultant </a:t>
            </a:r>
          </a:p>
          <a:p>
            <a:r>
              <a:rPr lang="de-CH" sz="2000" dirty="0" err="1" smtClean="0"/>
              <a:t>Influencing</a:t>
            </a:r>
            <a:endParaRPr lang="de-CH" sz="2000" dirty="0" smtClean="0"/>
          </a:p>
          <a:p>
            <a:r>
              <a:rPr lang="de-CH" sz="2000" dirty="0"/>
              <a:t>Building </a:t>
            </a:r>
            <a:r>
              <a:rPr lang="de-CH" sz="2000" dirty="0" smtClean="0"/>
              <a:t>Trust</a:t>
            </a:r>
            <a:endParaRPr lang="de-CH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Personal Skills / Development</a:t>
            </a:r>
            <a:endParaRPr lang="de-CH" dirty="0"/>
          </a:p>
        </p:txBody>
      </p:sp>
      <p:sp>
        <p:nvSpPr>
          <p:cNvPr id="4" name="Inhaltsplatzhalter 1"/>
          <p:cNvSpPr txBox="1">
            <a:spLocks/>
          </p:cNvSpPr>
          <p:nvPr/>
        </p:nvSpPr>
        <p:spPr>
          <a:xfrm>
            <a:off x="4185240" y="1700808"/>
            <a:ext cx="4752528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sz="2000" dirty="0" smtClean="0"/>
              <a:t>Independence</a:t>
            </a:r>
          </a:p>
          <a:p>
            <a:r>
              <a:rPr lang="de-CH" sz="2000" dirty="0" smtClean="0"/>
              <a:t>Open </a:t>
            </a:r>
            <a:r>
              <a:rPr lang="de-CH" sz="2000" dirty="0" err="1" smtClean="0"/>
              <a:t>and</a:t>
            </a:r>
            <a:r>
              <a:rPr lang="de-CH" sz="2000" dirty="0" smtClean="0"/>
              <a:t> honest</a:t>
            </a:r>
          </a:p>
          <a:p>
            <a:r>
              <a:rPr lang="de-CH" sz="2000" dirty="0" smtClean="0"/>
              <a:t>Coach</a:t>
            </a:r>
          </a:p>
          <a:p>
            <a:r>
              <a:rPr lang="de-CH" sz="2000" dirty="0" smtClean="0"/>
              <a:t>Mentor</a:t>
            </a:r>
          </a:p>
          <a:p>
            <a:r>
              <a:rPr lang="de-CH" sz="2000" dirty="0" smtClean="0"/>
              <a:t>Inquisitive</a:t>
            </a:r>
          </a:p>
          <a:p>
            <a:r>
              <a:rPr lang="de-CH" sz="2000" dirty="0" smtClean="0"/>
              <a:t>Communicator</a:t>
            </a:r>
          </a:p>
          <a:p>
            <a:r>
              <a:rPr lang="de-CH" sz="2000" dirty="0" smtClean="0"/>
              <a:t>Standing </a:t>
            </a:r>
            <a:r>
              <a:rPr lang="de-CH" sz="2000" dirty="0" err="1" smtClean="0"/>
              <a:t>Alone</a:t>
            </a:r>
            <a:endParaRPr lang="de-CH" sz="2000" dirty="0" smtClean="0"/>
          </a:p>
          <a:p>
            <a:r>
              <a:rPr lang="de-CH" sz="2000" dirty="0" smtClean="0"/>
              <a:t>Influencing without authority</a:t>
            </a:r>
          </a:p>
          <a:p>
            <a:r>
              <a:rPr lang="de-CH" sz="2000" dirty="0" smtClean="0"/>
              <a:t>Strategic </a:t>
            </a:r>
            <a:r>
              <a:rPr lang="de-CH" sz="2000" dirty="0" err="1" smtClean="0"/>
              <a:t>agility</a:t>
            </a:r>
            <a:endParaRPr lang="de-CH" sz="2000" dirty="0" smtClean="0"/>
          </a:p>
          <a:p>
            <a:r>
              <a:rPr lang="de-CH" sz="2000" dirty="0" err="1" smtClean="0"/>
              <a:t>Dealing</a:t>
            </a:r>
            <a:r>
              <a:rPr lang="de-CH" sz="2000" dirty="0" smtClean="0"/>
              <a:t> </a:t>
            </a:r>
            <a:r>
              <a:rPr lang="de-CH" sz="2000" dirty="0" err="1" smtClean="0"/>
              <a:t>with</a:t>
            </a:r>
            <a:r>
              <a:rPr lang="de-CH" sz="2000" dirty="0" smtClean="0"/>
              <a:t> </a:t>
            </a:r>
            <a:r>
              <a:rPr lang="de-CH" sz="2000" dirty="0" err="1" smtClean="0"/>
              <a:t>ambiguity</a:t>
            </a:r>
            <a:r>
              <a:rPr lang="de-CH" sz="2000" dirty="0" smtClean="0"/>
              <a:t>, </a:t>
            </a:r>
            <a:r>
              <a:rPr lang="de-CH" sz="2000" dirty="0" err="1" smtClean="0"/>
              <a:t>complexity</a:t>
            </a:r>
            <a:r>
              <a:rPr lang="de-CH" sz="2000" dirty="0" smtClean="0"/>
              <a:t> </a:t>
            </a:r>
            <a:r>
              <a:rPr lang="de-CH" sz="2000" dirty="0" err="1" smtClean="0"/>
              <a:t>and</a:t>
            </a:r>
            <a:r>
              <a:rPr lang="de-CH" sz="2000" dirty="0" smtClean="0"/>
              <a:t> paradox </a:t>
            </a:r>
          </a:p>
          <a:p>
            <a:r>
              <a:rPr lang="de-CH" sz="2000" dirty="0" err="1" smtClean="0"/>
              <a:t>Motivates</a:t>
            </a:r>
            <a:r>
              <a:rPr lang="de-CH" sz="2000" dirty="0" smtClean="0"/>
              <a:t> </a:t>
            </a:r>
            <a:r>
              <a:rPr lang="de-CH" sz="2000" dirty="0" err="1" smtClean="0"/>
              <a:t>and</a:t>
            </a:r>
            <a:r>
              <a:rPr lang="de-CH" sz="2000" dirty="0" smtClean="0"/>
              <a:t> </a:t>
            </a:r>
            <a:r>
              <a:rPr lang="de-CH" sz="2000" dirty="0" err="1" smtClean="0"/>
              <a:t>inspires</a:t>
            </a:r>
            <a:endParaRPr lang="de-CH" sz="2000" dirty="0" smtClean="0"/>
          </a:p>
          <a:p>
            <a:r>
              <a:rPr lang="de-CH" sz="2000" dirty="0"/>
              <a:t>Business Knowledge</a:t>
            </a:r>
          </a:p>
          <a:p>
            <a:pPr marL="0" indent="0">
              <a:buNone/>
            </a:pPr>
            <a:endParaRPr lang="de-CH" sz="2200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6100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ellenform">
  <a:themeElements>
    <a:clrScheme name="Wellen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ellen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ellen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432</TotalTime>
  <Words>1219</Words>
  <Application>Microsoft Office PowerPoint</Application>
  <PresentationFormat>On-screen Show (4:3)</PresentationFormat>
  <Paragraphs>291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Wellenform</vt:lpstr>
      <vt:lpstr>Ethics &amp; Compliance Professional Competency Model   Vision / Mission / Strategic pillars  Tamara Tubin &amp; Katalin Pungor </vt:lpstr>
      <vt:lpstr>Vision: HCC Professional facilitates regaining and sustaining of stakeholder, governmental and public trust of Health Care/Life Science Industry as valuable partner in finding treatment solution for diseases</vt:lpstr>
      <vt:lpstr>Vision: HCCO facilitates regaining of stakeholder, governmental and public trust of Pharmaceutical Life Science Industry as valuable partner in finding treatment solution for diseases</vt:lpstr>
      <vt:lpstr>Challenges of an  Ethics and Compliance Function</vt:lpstr>
      <vt:lpstr>Annex  Back up slides </vt:lpstr>
      <vt:lpstr>Professional Skills Education and Experience</vt:lpstr>
      <vt:lpstr>Personal Skills and Development Summary</vt:lpstr>
      <vt:lpstr>Leadership Attributes for Ethics &amp; Compliance Officers</vt:lpstr>
      <vt:lpstr>Personal Skills / Development</vt:lpstr>
      <vt:lpstr>Personal Skills / Development</vt:lpstr>
      <vt:lpstr>Skills &amp; Knowledge</vt:lpstr>
      <vt:lpstr> Skills &amp; Knowledge  </vt:lpstr>
      <vt:lpstr>Skills – phasing?  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Tubin</dc:creator>
  <cp:lastModifiedBy>Pungor, Katalin [JACHU]</cp:lastModifiedBy>
  <cp:revision>75</cp:revision>
  <dcterms:created xsi:type="dcterms:W3CDTF">2014-06-08T12:00:16Z</dcterms:created>
  <dcterms:modified xsi:type="dcterms:W3CDTF">2014-06-24T06:42:16Z</dcterms:modified>
</cp:coreProperties>
</file>