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84" r:id="rId2"/>
  </p:sldMasterIdLst>
  <p:notesMasterIdLst>
    <p:notesMasterId r:id="rId24"/>
  </p:notesMasterIdLst>
  <p:handoutMasterIdLst>
    <p:handoutMasterId r:id="rId25"/>
  </p:handoutMasterIdLst>
  <p:sldIdLst>
    <p:sldId id="270" r:id="rId3"/>
    <p:sldId id="273" r:id="rId4"/>
    <p:sldId id="272" r:id="rId5"/>
    <p:sldId id="267" r:id="rId6"/>
    <p:sldId id="271" r:id="rId7"/>
    <p:sldId id="274" r:id="rId8"/>
    <p:sldId id="316" r:id="rId9"/>
    <p:sldId id="315" r:id="rId10"/>
    <p:sldId id="312" r:id="rId11"/>
    <p:sldId id="308" r:id="rId12"/>
    <p:sldId id="310" r:id="rId13"/>
    <p:sldId id="311" r:id="rId14"/>
    <p:sldId id="324" r:id="rId15"/>
    <p:sldId id="300" r:id="rId16"/>
    <p:sldId id="323" r:id="rId17"/>
    <p:sldId id="322" r:id="rId18"/>
    <p:sldId id="318" r:id="rId19"/>
    <p:sldId id="319" r:id="rId20"/>
    <p:sldId id="320" r:id="rId21"/>
    <p:sldId id="266" r:id="rId22"/>
    <p:sldId id="31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29" autoAdjust="0"/>
    <p:restoredTop sz="94674"/>
  </p:normalViewPr>
  <p:slideViewPr>
    <p:cSldViewPr>
      <p:cViewPr varScale="1">
        <p:scale>
          <a:sx n="97" d="100"/>
          <a:sy n="97" d="100"/>
        </p:scale>
        <p:origin x="105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2772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1.80\Daten%20Thomas\73_Ethics%202018\Membership%20Statistic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CH"/>
              <a:t>MEMBERSHIP DEVELOPMENT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'[Membership Statistics.xlsx]Statistic Members'!$Q$3</c:f>
              <c:strCache>
                <c:ptCount val="1"/>
                <c:pt idx="0">
                  <c:v>Founding Members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'[Membership Statistics.xlsx]Statistic Members'!$P$4:$P$10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'[Membership Statistics.xlsx]Statistic Members'!$Q$4:$Q$10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8C-4DDD-AF3F-CF87756A85B7}"/>
            </c:ext>
          </c:extLst>
        </c:ser>
        <c:ser>
          <c:idx val="1"/>
          <c:order val="1"/>
          <c:tx>
            <c:strRef>
              <c:f>'[Membership Statistics.xlsx]Statistic Members'!$R$3</c:f>
              <c:strCache>
                <c:ptCount val="1"/>
                <c:pt idx="0">
                  <c:v>Contributing Members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'[Membership Statistics.xlsx]Statistic Members'!$P$4:$P$10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'[Membership Statistics.xlsx]Statistic Members'!$R$4:$R$10</c:f>
              <c:numCache>
                <c:formatCode>General</c:formatCode>
                <c:ptCount val="7"/>
                <c:pt idx="0">
                  <c:v>11</c:v>
                </c:pt>
                <c:pt idx="1">
                  <c:v>8</c:v>
                </c:pt>
                <c:pt idx="2">
                  <c:v>7</c:v>
                </c:pt>
                <c:pt idx="3">
                  <c:v>7</c:v>
                </c:pt>
                <c:pt idx="4">
                  <c:v>6</c:v>
                </c:pt>
                <c:pt idx="5">
                  <c:v>3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8C-4DDD-AF3F-CF87756A85B7}"/>
            </c:ext>
          </c:extLst>
        </c:ser>
        <c:ser>
          <c:idx val="2"/>
          <c:order val="2"/>
          <c:tx>
            <c:strRef>
              <c:f>'[Membership Statistics.xlsx]Statistic Members'!$S$3</c:f>
              <c:strCache>
                <c:ptCount val="1"/>
                <c:pt idx="0">
                  <c:v>Honorary Members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'[Membership Statistics.xlsx]Statistic Members'!$P$4:$P$10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'[Membership Statistics.xlsx]Statistic Members'!$S$4:$S$10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8C-4DDD-AF3F-CF87756A85B7}"/>
            </c:ext>
          </c:extLst>
        </c:ser>
        <c:ser>
          <c:idx val="3"/>
          <c:order val="3"/>
          <c:tx>
            <c:strRef>
              <c:f>'[Membership Statistics.xlsx]Statistic Members'!$T$3</c:f>
              <c:strCache>
                <c:ptCount val="1"/>
                <c:pt idx="0">
                  <c:v>Active Members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'[Membership Statistics.xlsx]Statistic Members'!$P$4:$P$10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'[Membership Statistics.xlsx]Statistic Members'!$T$4:$T$10</c:f>
              <c:numCache>
                <c:formatCode>General</c:formatCode>
                <c:ptCount val="7"/>
                <c:pt idx="0">
                  <c:v>9</c:v>
                </c:pt>
                <c:pt idx="1">
                  <c:v>35</c:v>
                </c:pt>
                <c:pt idx="2">
                  <c:v>47</c:v>
                </c:pt>
                <c:pt idx="3">
                  <c:v>55</c:v>
                </c:pt>
                <c:pt idx="4">
                  <c:v>68</c:v>
                </c:pt>
                <c:pt idx="5">
                  <c:v>74</c:v>
                </c:pt>
                <c:pt idx="6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8C-4DDD-AF3F-CF87756A85B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843932648"/>
        <c:axId val="843932976"/>
        <c:extLst>
          <c:ext xmlns:c15="http://schemas.microsoft.com/office/drawing/2012/chart" uri="{02D57815-91ED-43cb-92C2-25804820EDAC}">
            <c15:filteredBarSeries>
              <c15:ser>
                <c:idx val="4"/>
                <c:order val="4"/>
                <c:tx>
                  <c:strRef>
                    <c:extLst>
                      <c:ext uri="{02D57815-91ED-43cb-92C2-25804820EDAC}">
                        <c15:formulaRef>
                          <c15:sqref>'[Membership Statistics.xlsx]Statistic Members'!$U$3</c15:sqref>
                        </c15:formulaRef>
                      </c:ext>
                    </c:extLst>
                    <c:strCache>
                      <c:ptCount val="1"/>
                      <c:pt idx="0">
                        <c:v>Total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>
                      <c:ext uri="{02D57815-91ED-43cb-92C2-25804820EDAC}">
                        <c15:formulaRef>
                          <c15:sqref>'[Membership Statistics.xlsx]Statistic Members'!$U$4:$U$10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23</c:v>
                      </c:pt>
                      <c:pt idx="1">
                        <c:v>47</c:v>
                      </c:pt>
                      <c:pt idx="2">
                        <c:v>58</c:v>
                      </c:pt>
                      <c:pt idx="3">
                        <c:v>66</c:v>
                      </c:pt>
                      <c:pt idx="4">
                        <c:v>78</c:v>
                      </c:pt>
                      <c:pt idx="5">
                        <c:v>81</c:v>
                      </c:pt>
                      <c:pt idx="6">
                        <c:v>88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D18C-4DDD-AF3F-CF87756A85B7}"/>
                  </c:ext>
                </c:extLst>
              </c15:ser>
            </c15:filteredBarSeries>
          </c:ext>
        </c:extLst>
      </c:barChart>
      <c:catAx>
        <c:axId val="843932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3932976"/>
        <c:crosses val="autoZero"/>
        <c:auto val="1"/>
        <c:lblAlgn val="ctr"/>
        <c:lblOffset val="100"/>
        <c:noMultiLvlLbl val="0"/>
      </c:catAx>
      <c:valAx>
        <c:axId val="8439329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439326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2A22A5B-E9BE-4088-8F9B-362670665D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ETHICS Association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432BDA-50CC-418E-A89B-F4CEB3D283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Prepared: </a:t>
            </a:r>
            <a:fld id="{FD219554-91CC-4007-9FDB-631FBFD4C1BD}" type="datetime2">
              <a:rPr lang="en-GB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Thursday, 04 October 2018</a:t>
            </a:fld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2FD6C8-F5EE-4563-9AF1-B083130BAB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865FA9-2B56-4402-A009-1A347159A4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B6559-7581-4E8A-9E79-09A5E5DE1728}" type="slidenum">
              <a:rPr lang="en-GB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3039A7-8667-4158-81F0-27457DE165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72412"/>
            <a:ext cx="1412776" cy="37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431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ETHICS Association Presentation Notes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Prepared: </a:t>
            </a:r>
            <a:fld id="{FD219554-91CC-4007-9FDB-631FBFD4C1BD}" type="datetime2">
              <a:rPr lang="en-GB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Thursday, 04 October 2018</a:t>
            </a:fld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7764FE-B25F-4A98-9095-F6BA4E6E5968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CA31388-9849-4AD8-A032-8E3ACF9600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72412"/>
            <a:ext cx="1412776" cy="37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692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65000"/>
            <a:lumOff val="35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65000"/>
            <a:lumOff val="35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65000"/>
            <a:lumOff val="35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65000"/>
            <a:lumOff val="35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65000"/>
            <a:lumOff val="35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96693-84BE-4CA9-9F9E-F6CADD79D7E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993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-We are today, in our 2018 Ordinary General Assembly, in conformity with the ETHICS Association bylaws and current legal generally admitted requirements, </a:t>
            </a:r>
          </a:p>
          <a:p>
            <a:pPr eaLnBrk="1" hangingPunct="1"/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Inviting all members of the Association,</a:t>
            </a:r>
          </a:p>
          <a:p>
            <a:pPr eaLnBrk="1" hangingPunct="1"/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-Submitting to your approbation the accounting and financial results of our last statutory 2017 exercise. </a:t>
            </a:r>
          </a:p>
          <a:p>
            <a:pPr eaLnBrk="1" hangingPunct="1"/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-From January 1st, 2017</a:t>
            </a:r>
            <a:r>
              <a:rPr lang="en-US" baseline="0" dirty="0"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to 31/12/2017, date of end of 3rd exercise ( as defined by our Internal Rules)</a:t>
            </a:r>
          </a:p>
          <a:p>
            <a:pPr eaLnBrk="1" hangingPunct="1"/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-We also present you the main on going 2018 financial actions and projects engaged</a:t>
            </a:r>
          </a:p>
          <a:p>
            <a:pPr eaLnBrk="1" hangingPunct="1"/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- As well as 2019 potential projects/ investments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7764FE-B25F-4A98-9095-F6BA4E6E5968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4429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fr-FR" dirty="0"/>
          </a:p>
          <a:p>
            <a:pPr eaLnBrk="1" hangingPunct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14FC2-D93E-9B45-A7B8-2AE682B94A89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fr-FR" dirty="0"/>
          </a:p>
          <a:p>
            <a:pPr eaLnBrk="1" hangingPunct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14FC2-D93E-9B45-A7B8-2AE682B94A89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5764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14FC2-D93E-9B45-A7B8-2AE682B94A89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2916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>
            <a:normAutofit/>
          </a:bodyPr>
          <a:lstStyle/>
          <a:p>
            <a:r>
              <a:rPr lang="en-GB" noProof="0" dirty="0"/>
              <a:t>2018: Status of End September</a:t>
            </a:r>
          </a:p>
          <a:p>
            <a:endParaRPr lang="en-GB" noProof="0" dirty="0"/>
          </a:p>
          <a:p>
            <a:r>
              <a:rPr lang="en-GB" noProof="0" dirty="0"/>
              <a:t>11 non-payed dues</a:t>
            </a:r>
          </a:p>
          <a:p>
            <a:r>
              <a:rPr lang="en-GB" noProof="0" dirty="0"/>
              <a:t>3 new members for Q4-2018/2019</a:t>
            </a:r>
            <a:br>
              <a:rPr lang="en-GB" noProof="0" dirty="0"/>
            </a:br>
            <a:r>
              <a:rPr lang="en-GB" noProof="0" dirty="0"/>
              <a:t>4 new applications</a:t>
            </a:r>
          </a:p>
          <a:p>
            <a:endParaRPr lang="en-GB" noProof="0" dirty="0"/>
          </a:p>
          <a:p>
            <a:r>
              <a:rPr lang="en-GB" noProof="0" dirty="0"/>
              <a:t>Local Chapters not reflected in 2018</a:t>
            </a:r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650D8A-E47F-8249-8CE1-9DF29CEF2FA7}" type="slidenum">
              <a:rPr lang="fr-FR">
                <a:latin typeface="Arial" charset="0"/>
                <a:ea typeface="ＭＳ Ｐゴシック" charset="-128"/>
                <a:cs typeface="ＭＳ Ｐゴシック" charset="-128"/>
              </a:rPr>
              <a:pPr/>
              <a:t>14</a:t>
            </a:fld>
            <a:endParaRPr lang="fr-FR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25775-B1BA-49E1-877C-FC7C2491D01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418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25775-B1BA-49E1-877C-FC7C2491D01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800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25775-B1BA-49E1-877C-FC7C2491D01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918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342900">
              <a:buFontTx/>
              <a:buBlip>
                <a:blip r:embed="rId2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77681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 marL="4572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689694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ront cover with leaves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V:\CORPORATE IDENTITY\CI PROJECTS\A - OFFICE TEMPLATES\A. 2014 PPT TEMPLATE REFRESH PROJECT\Template front cover options\Cover crops\leave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" y="1008"/>
            <a:ext cx="9143131" cy="6855984"/>
          </a:xfrm>
          <a:prstGeom prst="rect">
            <a:avLst/>
          </a:prstGeom>
          <a:noFill/>
        </p:spPr>
      </p:pic>
      <p:sp>
        <p:nvSpPr>
          <p:cNvPr id="11" name="Rectangle 2"/>
          <p:cNvSpPr/>
          <p:nvPr userDrawn="1"/>
        </p:nvSpPr>
        <p:spPr bwMode="ltGray">
          <a:xfrm>
            <a:off x="0" y="4576080"/>
            <a:ext cx="9144000" cy="11428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187" tIns="44593" rIns="89187" bIns="445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39" dirty="0"/>
          </a:p>
        </p:txBody>
      </p:sp>
      <p:sp>
        <p:nvSpPr>
          <p:cNvPr id="12" name="Rectangle 1"/>
          <p:cNvSpPr/>
          <p:nvPr userDrawn="1"/>
        </p:nvSpPr>
        <p:spPr bwMode="ltGray">
          <a:xfrm>
            <a:off x="869" y="2776072"/>
            <a:ext cx="9144000" cy="183720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187" tIns="44593" rIns="89187" bIns="445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39" dirty="0"/>
          </a:p>
        </p:txBody>
      </p:sp>
      <p:sp>
        <p:nvSpPr>
          <p:cNvPr id="14" name="PresentationTitle"/>
          <p:cNvSpPr>
            <a:spLocks noGrp="1"/>
          </p:cNvSpPr>
          <p:nvPr>
            <p:ph type="ctrTitle" hasCustomPrompt="1"/>
          </p:nvPr>
        </p:nvSpPr>
        <p:spPr bwMode="white">
          <a:xfrm>
            <a:off x="693748" y="2776072"/>
            <a:ext cx="8004998" cy="914583"/>
          </a:xfrm>
        </p:spPr>
        <p:txBody>
          <a:bodyPr wrap="square" anchor="b" anchorCtr="0">
            <a:noAutofit/>
          </a:bodyPr>
          <a:lstStyle>
            <a:lvl1pPr>
              <a:defRPr sz="2394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ORDINARY GENERAL MEETING</a:t>
            </a:r>
            <a:endParaRPr lang="fr-FR" dirty="0"/>
          </a:p>
        </p:txBody>
      </p:sp>
      <p:sp>
        <p:nvSpPr>
          <p:cNvPr id="16" name="PresentationDate"/>
          <p:cNvSpPr>
            <a:spLocks noGrp="1"/>
          </p:cNvSpPr>
          <p:nvPr>
            <p:ph type="body" sz="quarter" idx="13"/>
          </p:nvPr>
        </p:nvSpPr>
        <p:spPr bwMode="white">
          <a:xfrm>
            <a:off x="682489" y="3863858"/>
            <a:ext cx="8013542" cy="486332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1710"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endParaRPr lang="en-US" dirty="0"/>
          </a:p>
        </p:txBody>
      </p:sp>
      <p:pic>
        <p:nvPicPr>
          <p:cNvPr id="10" name="AlJadaanLogo" descr="Jadaan-Logo_white.png" hidden="1"/>
          <p:cNvPicPr preferRelativeResize="0"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7179820" y="4982539"/>
            <a:ext cx="1377686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 userDrawn="1"/>
        </p:nvSpPr>
        <p:spPr>
          <a:xfrm>
            <a:off x="301361" y="4613276"/>
            <a:ext cx="8256144" cy="934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39" b="1" dirty="0" err="1">
                <a:solidFill>
                  <a:schemeClr val="bg1"/>
                </a:solidFill>
              </a:rPr>
              <a:t>Ethics</a:t>
            </a:r>
            <a:r>
              <a:rPr lang="fr-FR" sz="1539" b="1" dirty="0">
                <a:solidFill>
                  <a:schemeClr val="bg1"/>
                </a:solidFill>
              </a:rPr>
              <a:t> - International Society of </a:t>
            </a:r>
            <a:r>
              <a:rPr lang="fr-FR" sz="1539" b="1" dirty="0" err="1">
                <a:solidFill>
                  <a:schemeClr val="bg1"/>
                </a:solidFill>
              </a:rPr>
              <a:t>Healthcare</a:t>
            </a:r>
            <a:r>
              <a:rPr lang="fr-FR" sz="1539" b="1" dirty="0">
                <a:solidFill>
                  <a:schemeClr val="bg1"/>
                </a:solidFill>
              </a:rPr>
              <a:t> </a:t>
            </a:r>
            <a:r>
              <a:rPr lang="fr-FR" sz="1539" b="1" dirty="0" err="1">
                <a:solidFill>
                  <a:schemeClr val="bg1"/>
                </a:solidFill>
              </a:rPr>
              <a:t>Ethics</a:t>
            </a:r>
            <a:r>
              <a:rPr lang="fr-FR" sz="1539" b="1" dirty="0">
                <a:solidFill>
                  <a:schemeClr val="bg1"/>
                </a:solidFill>
              </a:rPr>
              <a:t> and </a:t>
            </a:r>
            <a:r>
              <a:rPr lang="fr-FR" sz="1539" b="1" dirty="0" err="1">
                <a:solidFill>
                  <a:schemeClr val="bg1"/>
                </a:solidFill>
              </a:rPr>
              <a:t>Compliance</a:t>
            </a:r>
            <a:r>
              <a:rPr lang="fr-FR" sz="1539" b="1" dirty="0">
                <a:solidFill>
                  <a:schemeClr val="bg1"/>
                </a:solidFill>
              </a:rPr>
              <a:t> </a:t>
            </a:r>
            <a:r>
              <a:rPr lang="fr-FR" sz="1539" b="1" dirty="0" err="1">
                <a:solidFill>
                  <a:schemeClr val="bg1"/>
                </a:solidFill>
              </a:rPr>
              <a:t>Professionals</a:t>
            </a:r>
            <a:endParaRPr lang="fr-FR" sz="1539" b="1" dirty="0">
              <a:solidFill>
                <a:schemeClr val="bg1"/>
              </a:solidFill>
            </a:endParaRPr>
          </a:p>
          <a:p>
            <a:r>
              <a:rPr lang="fr-FR" sz="855" b="1" dirty="0">
                <a:solidFill>
                  <a:schemeClr val="bg1"/>
                </a:solidFill>
              </a:rPr>
              <a:t>Association </a:t>
            </a:r>
            <a:r>
              <a:rPr lang="fr-FR" sz="855" b="1" dirty="0" err="1">
                <a:solidFill>
                  <a:schemeClr val="bg1"/>
                </a:solidFill>
              </a:rPr>
              <a:t>governed</a:t>
            </a:r>
            <a:r>
              <a:rPr lang="fr-FR" sz="855" b="1" dirty="0">
                <a:solidFill>
                  <a:schemeClr val="bg1"/>
                </a:solidFill>
              </a:rPr>
              <a:t> by the </a:t>
            </a:r>
            <a:r>
              <a:rPr lang="fr-FR" sz="855" b="1" dirty="0" err="1">
                <a:solidFill>
                  <a:schemeClr val="bg1"/>
                </a:solidFill>
              </a:rPr>
              <a:t>law</a:t>
            </a:r>
            <a:r>
              <a:rPr lang="fr-FR" sz="855" b="1" dirty="0">
                <a:solidFill>
                  <a:schemeClr val="bg1"/>
                </a:solidFill>
              </a:rPr>
              <a:t> </a:t>
            </a:r>
            <a:r>
              <a:rPr lang="fr-FR" sz="855" b="1" dirty="0" err="1">
                <a:solidFill>
                  <a:schemeClr val="bg1"/>
                </a:solidFill>
              </a:rPr>
              <a:t>dated</a:t>
            </a:r>
            <a:r>
              <a:rPr lang="fr-FR" sz="855" b="1" dirty="0">
                <a:solidFill>
                  <a:schemeClr val="bg1"/>
                </a:solidFill>
              </a:rPr>
              <a:t> 1st July</a:t>
            </a:r>
            <a:r>
              <a:rPr lang="fr-FR" sz="855" b="1" baseline="0" dirty="0">
                <a:solidFill>
                  <a:schemeClr val="bg1"/>
                </a:solidFill>
              </a:rPr>
              <a:t> 1901</a:t>
            </a:r>
            <a:endParaRPr lang="fr-FR" sz="855" b="1" dirty="0">
              <a:solidFill>
                <a:schemeClr val="bg1"/>
              </a:solidFill>
            </a:endParaRPr>
          </a:p>
          <a:p>
            <a:endParaRPr lang="fr-FR" sz="1539" dirty="0"/>
          </a:p>
          <a:p>
            <a:endParaRPr lang="fr-FR" sz="1539" dirty="0"/>
          </a:p>
        </p:txBody>
      </p:sp>
    </p:spTree>
    <p:extLst>
      <p:ext uri="{BB962C8B-B14F-4D97-AF65-F5344CB8AC3E}">
        <p14:creationId xmlns:p14="http://schemas.microsoft.com/office/powerpoint/2010/main" val="1607874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10"/>
          <p:cNvSpPr>
            <a:spLocks noGrp="1"/>
          </p:cNvSpPr>
          <p:nvPr>
            <p:ph sz="quarter" idx="18" hasCustomPrompt="1"/>
          </p:nvPr>
        </p:nvSpPr>
        <p:spPr>
          <a:xfrm>
            <a:off x="449327" y="6279181"/>
            <a:ext cx="5871110" cy="159823"/>
          </a:xfrm>
          <a:prstGeom prst="rect">
            <a:avLst/>
          </a:prstGeom>
        </p:spPr>
        <p:txBody>
          <a:bodyPr tIns="0" bIns="0" anchor="b"/>
          <a:lstStyle>
            <a:lvl1pPr marL="0" indent="0">
              <a:buNone/>
              <a:defRPr sz="77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F25AF-5034-4EBD-B5E0-1BA05C6531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TEXTE DES PROJETS DE RESOLUTIONS DE L'ASSEMBLEE GENERALE ORDINAIRE - 3 OCTOBER 2014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457472" y="1611191"/>
            <a:ext cx="8229057" cy="46679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584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3052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ac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fficeImprint"/>
          <p:cNvSpPr txBox="1"/>
          <p:nvPr userDrawn="1"/>
        </p:nvSpPr>
        <p:spPr>
          <a:xfrm>
            <a:off x="434977" y="5957888"/>
            <a:ext cx="8251825" cy="654050"/>
          </a:xfrm>
          <a:prstGeom prst="rect">
            <a:avLst/>
          </a:prstGeom>
          <a:noFill/>
        </p:spPr>
        <p:txBody>
          <a:bodyPr lIns="89187" tIns="44593" rIns="89187" bIns="44593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77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CDocID"/>
          <p:cNvSpPr txBox="1"/>
          <p:nvPr userDrawn="1"/>
        </p:nvSpPr>
        <p:spPr>
          <a:xfrm>
            <a:off x="4313238" y="6584951"/>
            <a:ext cx="4324350" cy="257175"/>
          </a:xfrm>
          <a:prstGeom prst="rect">
            <a:avLst/>
          </a:prstGeom>
          <a:noFill/>
        </p:spPr>
        <p:txBody>
          <a:bodyPr lIns="89187" tIns="44593" rIns="89187" bIns="44593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770" dirty="0">
              <a:latin typeface="+mn-lt"/>
              <a:cs typeface="+mn-cs"/>
            </a:endParaRPr>
          </a:p>
        </p:txBody>
      </p:sp>
      <p:sp>
        <p:nvSpPr>
          <p:cNvPr id="5" name="Rectangle 2"/>
          <p:cNvSpPr/>
          <p:nvPr userDrawn="1"/>
        </p:nvSpPr>
        <p:spPr bwMode="ltGray">
          <a:xfrm>
            <a:off x="0" y="4333877"/>
            <a:ext cx="9144000" cy="1260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187" tIns="44593" rIns="89187" bIns="44593" anchor="ctr"/>
          <a:lstStyle/>
          <a:p>
            <a:pPr marL="0" marR="0" lvl="0" indent="0" algn="l" defTabSz="78190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39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Ethics</a:t>
            </a:r>
            <a:r>
              <a:rPr kumimoji="0" lang="fr-FR" sz="1539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- International Society of </a:t>
            </a:r>
            <a:r>
              <a:rPr kumimoji="0" lang="fr-FR" sz="1539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Healthcare</a:t>
            </a:r>
            <a:r>
              <a:rPr kumimoji="0" lang="fr-FR" sz="1539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fr-FR" sz="1539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Ethics</a:t>
            </a:r>
            <a:r>
              <a:rPr kumimoji="0" lang="fr-FR" sz="1539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and </a:t>
            </a:r>
            <a:r>
              <a:rPr kumimoji="0" lang="fr-FR" sz="1539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Compliance</a:t>
            </a:r>
            <a:r>
              <a:rPr kumimoji="0" lang="fr-FR" sz="1539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fr-FR" sz="1539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Professionals</a:t>
            </a:r>
            <a:endParaRPr kumimoji="0" lang="fr-FR" sz="1539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78190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55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Association </a:t>
            </a:r>
            <a:r>
              <a:rPr kumimoji="0" lang="fr-FR" sz="855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governed</a:t>
            </a:r>
            <a:r>
              <a:rPr kumimoji="0" lang="fr-FR" sz="855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by the </a:t>
            </a:r>
            <a:r>
              <a:rPr kumimoji="0" lang="fr-FR" sz="855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law</a:t>
            </a:r>
            <a:r>
              <a:rPr kumimoji="0" lang="fr-FR" sz="855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fr-FR" sz="855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dated</a:t>
            </a:r>
            <a:r>
              <a:rPr kumimoji="0" lang="fr-FR" sz="855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1st July 1901</a:t>
            </a:r>
          </a:p>
          <a:p>
            <a:pPr marL="0" marR="0" lvl="0" indent="0" algn="l" defTabSz="78190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55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Registered</a:t>
            </a:r>
            <a:r>
              <a:rPr kumimoji="0" lang="fr-FR" sz="85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office: 1 rue d’</a:t>
            </a:r>
            <a:r>
              <a:rPr kumimoji="0" lang="fr-FR" sz="855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Astorg</a:t>
            </a:r>
            <a:r>
              <a:rPr kumimoji="0" lang="fr-FR" sz="85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75008 Paris</a:t>
            </a:r>
          </a:p>
          <a:p>
            <a:pPr marL="0" marR="0" lvl="0" indent="0" algn="l" defTabSz="78190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55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Registered</a:t>
            </a:r>
            <a:r>
              <a:rPr kumimoji="0" lang="fr-FR" sz="85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fr-FR" sz="855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at</a:t>
            </a:r>
            <a:r>
              <a:rPr kumimoji="0" lang="fr-FR" sz="85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the Préfecture de Police of Paris</a:t>
            </a:r>
          </a:p>
          <a:p>
            <a:pPr marL="0" marR="0" lvl="0" indent="0" algn="l" defTabSz="78190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5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Under </a:t>
            </a:r>
            <a:r>
              <a:rPr kumimoji="0" lang="fr-FR" sz="855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number</a:t>
            </a:r>
            <a:r>
              <a:rPr kumimoji="0" lang="fr-FR" sz="85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W751213412</a:t>
            </a:r>
          </a:p>
          <a:p>
            <a:pPr marL="0" marR="0" lvl="0" indent="0" algn="l" defTabSz="78190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5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SIREN 802 417 980</a:t>
            </a:r>
          </a:p>
        </p:txBody>
      </p:sp>
    </p:spTree>
    <p:extLst>
      <p:ext uri="{BB962C8B-B14F-4D97-AF65-F5344CB8AC3E}">
        <p14:creationId xmlns:p14="http://schemas.microsoft.com/office/powerpoint/2010/main" val="1125321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5184576" cy="3096344"/>
          </a:xfrm>
        </p:spPr>
        <p:txBody>
          <a:bodyPr/>
          <a:lstStyle>
            <a:lvl1pPr>
              <a:defRPr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97152"/>
            <a:ext cx="8496944" cy="10549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155AF0C-2C5E-41D3-AF7C-C016A8A167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22" y="6308725"/>
            <a:ext cx="2344355" cy="512935"/>
          </a:xfrm>
          <a:prstGeom prst="rect">
            <a:avLst/>
          </a:prstGeom>
        </p:spPr>
      </p:pic>
      <p:pic>
        <p:nvPicPr>
          <p:cNvPr id="14" name="Picture 13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72A29672-128B-44A8-AC6D-5490D8201B4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873" y="308130"/>
            <a:ext cx="3412370" cy="2209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679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379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275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457200" indent="-342900">
              <a:buFontTx/>
              <a:buBlip>
                <a:blip r:embed="rId2"/>
              </a:buBlip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457200" indent="-342900">
              <a:buFontTx/>
              <a:buBlip>
                <a:blip r:embed="rId2"/>
              </a:buBlip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1486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457200" indent="-342900">
              <a:buFontTx/>
              <a:buBlip>
                <a:blip r:embed="rId2"/>
              </a:buBlip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457200" indent="-342900">
              <a:buFontTx/>
              <a:buBlip>
                <a:blip r:embed="rId2"/>
              </a:buBlip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1122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7348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457200" indent="-342900">
              <a:buFontTx/>
              <a:buBlip>
                <a:blip r:embed="rId2"/>
              </a:buBlip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97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215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4572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42224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C432902-FDFF-4C5A-B301-F52257715F86}"/>
              </a:ext>
            </a:extLst>
          </p:cNvPr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CCD4222-48FC-4518-ACF1-6F5D64137E18}"/>
              </a:ext>
            </a:extLst>
          </p:cNvPr>
          <p:cNvSpPr txBox="1"/>
          <p:nvPr userDrawn="1"/>
        </p:nvSpPr>
        <p:spPr>
          <a:xfrm>
            <a:off x="80590" y="6434387"/>
            <a:ext cx="32403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© ETHICS 2018 – all rights reserved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B9FE15-0194-459E-B0A6-F69B3C74AFC1}"/>
              </a:ext>
            </a:extLst>
          </p:cNvPr>
          <p:cNvSpPr txBox="1"/>
          <p:nvPr userDrawn="1"/>
        </p:nvSpPr>
        <p:spPr>
          <a:xfrm>
            <a:off x="8665103" y="6447186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FEEBBE2-A8D5-4917-A922-90DB61C7B9A1}" type="slidenum">
              <a:rPr lang="en-GB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en-GB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DCB643-E465-4E1D-B978-50E960F92352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4624"/>
            <a:ext cx="727601" cy="73876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DE8F237-BA03-4BB2-B4A2-F0DCCF7D003C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83" y="6376673"/>
            <a:ext cx="1676233" cy="36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73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86" r:id="rId11"/>
    <p:sldLayoutId id="2147483687" r:id="rId12"/>
    <p:sldLayoutId id="2147483688" r:id="rId13"/>
    <p:sldLayoutId id="2147483689" r:id="rId1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65000"/>
              <a:lumOff val="3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457200" indent="-3429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Tx/>
        <a:buBlip>
          <a:blip r:embed="rId18"/>
        </a:buBlip>
        <a:defRPr lang="en-US" sz="2400" b="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6"/>
        </a:buClr>
        <a:buFont typeface="Courier New" panose="02070309020205020404" pitchFamily="49" charset="0"/>
        <a:buChar char="o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52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114300" indent="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Wingdings" panose="05000000000000000000" pitchFamily="2" charset="2"/>
        <a:buNone/>
        <a:defRPr lang="en-US" sz="2400" b="0" kern="1200" dirty="0" smtClean="0">
          <a:solidFill>
            <a:schemeClr val="tx1">
              <a:lumMod val="65000"/>
              <a:lumOff val="3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6"/>
        </a:buClr>
        <a:buFont typeface="Courier New" panose="02070309020205020404" pitchFamily="49" charset="0"/>
        <a:buChar char="o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D6DDF-3D62-4C51-801D-2134398175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2018 General Assembly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84D032-CCA4-4D3A-BA60-683074D7EC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Thursday 04 – Friday 05 October</a:t>
            </a:r>
          </a:p>
          <a:p>
            <a:r>
              <a:rPr lang="en-GB" dirty="0"/>
              <a:t>Clifford Chance Office, Paris</a:t>
            </a:r>
          </a:p>
        </p:txBody>
      </p:sp>
    </p:spTree>
    <p:extLst>
      <p:ext uri="{BB962C8B-B14F-4D97-AF65-F5344CB8AC3E}">
        <p14:creationId xmlns:p14="http://schemas.microsoft.com/office/powerpoint/2010/main" val="1074482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r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2017  Financials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0B98F9B-9B19-4B60-9DB0-F4DCA5931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Assets and Liabilities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62E5B7E-D310-4B90-BF69-1D8CFAF317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2328600"/>
            <a:ext cx="5648633" cy="369268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r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2017  Financials</a:t>
            </a:r>
            <a:endParaRPr lang="fr-FR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0B98F9B-9B19-4B60-9DB0-F4DCA5931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Expenses &amp;</a:t>
            </a:r>
            <a:br>
              <a:rPr lang="en-GB" dirty="0"/>
            </a:br>
            <a:r>
              <a:rPr lang="en-GB" dirty="0"/>
              <a:t>Revenues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14BDF13-B90E-469B-9231-2211099CE5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1518111"/>
            <a:ext cx="3744416" cy="469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704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r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2018 Forecast &amp; 2019 Budget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0B98F9B-9B19-4B60-9DB0-F4DCA5931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en-GB" dirty="0"/>
              <a:t>Expenses &amp;</a:t>
            </a:r>
            <a:br>
              <a:rPr lang="en-GB" dirty="0"/>
            </a:br>
            <a:r>
              <a:rPr lang="en-GB" dirty="0"/>
              <a:t>Revenues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0FE1FA9-3B86-4798-9C28-97CEE3400D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1474703"/>
            <a:ext cx="3744416" cy="469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102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B23B8B-5A53-4288-9435-0A9437332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Gabor </a:t>
            </a:r>
            <a:r>
              <a:rPr lang="en-US" dirty="0" err="1"/>
              <a:t>Danielfy</a:t>
            </a:r>
            <a:r>
              <a:rPr lang="en-US" dirty="0"/>
              <a:t> Scholarship Fund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5EB03D-CDA0-4D8A-B047-2BF4BF119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Current balance End of September 2018 is EUR 3’000,-</a:t>
            </a:r>
          </a:p>
          <a:p>
            <a:r>
              <a:rPr lang="en-GB" dirty="0"/>
              <a:t>This is valid for two attendees at the HCCP program at SciencesPo</a:t>
            </a:r>
          </a:p>
          <a:p>
            <a:r>
              <a:rPr lang="en-GB" dirty="0"/>
              <a:t>Further donations to grow this fund are highly appreciated </a:t>
            </a:r>
            <a:r>
              <a:rPr lang="en-GB" sz="2400" dirty="0"/>
              <a:t>For more details please contact the Treasurer</a:t>
            </a:r>
          </a:p>
        </p:txBody>
      </p:sp>
    </p:spTree>
    <p:extLst>
      <p:ext uri="{BB962C8B-B14F-4D97-AF65-F5344CB8AC3E}">
        <p14:creationId xmlns:p14="http://schemas.microsoft.com/office/powerpoint/2010/main" val="3235033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itre 11"/>
          <p:cNvSpPr>
            <a:spLocks noGrp="1"/>
          </p:cNvSpPr>
          <p:nvPr>
            <p:ph type="title"/>
          </p:nvPr>
        </p:nvSpPr>
        <p:spPr>
          <a:xfrm>
            <a:off x="480728" y="-4823"/>
            <a:ext cx="8229600" cy="1143000"/>
          </a:xfrm>
        </p:spPr>
        <p:txBody>
          <a:bodyPr/>
          <a:lstStyle/>
          <a:p>
            <a:pPr eaLnBrk="1" hangingPunct="1"/>
            <a:r>
              <a:rPr lang="en-GB" sz="2800" dirty="0">
                <a:ea typeface="ＭＳ Ｐゴシック" charset="-128"/>
                <a:cs typeface="ＭＳ Ｐゴシック" charset="-128"/>
              </a:rPr>
              <a:t>Membership summary (End of Sep 2018)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2544451" y="1908121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23</a:t>
            </a:r>
          </a:p>
          <a:p>
            <a:endParaRPr lang="fr-FR" sz="1600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3361805" y="1908121"/>
            <a:ext cx="533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47</a:t>
            </a:r>
          </a:p>
          <a:p>
            <a:endParaRPr lang="fr-FR" sz="1600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4183236" y="1908121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58</a:t>
            </a:r>
          </a:p>
          <a:p>
            <a:endParaRPr lang="fr-FR" sz="16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5004048" y="1908121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66</a:t>
            </a:r>
          </a:p>
          <a:p>
            <a:endParaRPr lang="fr-FR" sz="1600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5868144" y="1908121"/>
            <a:ext cx="473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78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6680552" y="1908121"/>
            <a:ext cx="537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81</a:t>
            </a:r>
          </a:p>
        </p:txBody>
      </p:sp>
      <p:sp>
        <p:nvSpPr>
          <p:cNvPr id="22" name="ZoneTexte 26">
            <a:extLst>
              <a:ext uri="{FF2B5EF4-FFF2-40B4-BE49-F238E27FC236}">
                <a16:creationId xmlns:a16="http://schemas.microsoft.com/office/drawing/2014/main" id="{6B93B861-34B6-4B2F-94DB-A5727A0EFC9B}"/>
              </a:ext>
            </a:extLst>
          </p:cNvPr>
          <p:cNvSpPr txBox="1"/>
          <p:nvPr/>
        </p:nvSpPr>
        <p:spPr>
          <a:xfrm>
            <a:off x="7452320" y="1908121"/>
            <a:ext cx="537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88</a:t>
            </a:r>
          </a:p>
        </p:txBody>
      </p:sp>
      <p:graphicFrame>
        <p:nvGraphicFramePr>
          <p:cNvPr id="24" name="Diagramm 23">
            <a:extLst>
              <a:ext uri="{FF2B5EF4-FFF2-40B4-BE49-F238E27FC236}">
                <a16:creationId xmlns:a16="http://schemas.microsoft.com/office/drawing/2014/main" id="{9608E866-5AC5-40C3-9262-62A4D661AB4B}"/>
              </a:ext>
            </a:extLst>
          </p:cNvPr>
          <p:cNvGraphicFramePr>
            <a:graphicFrameLocks/>
          </p:cNvGraphicFramePr>
          <p:nvPr/>
        </p:nvGraphicFramePr>
        <p:xfrm>
          <a:off x="928687" y="1188243"/>
          <a:ext cx="7286625" cy="4481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F1FFD4-1EFA-4A1F-8BAE-6F59079D5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Starting 2019: local chapters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CA1401-2A75-4E7F-9751-9DE35D23D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Starting next year, we will have a new membership category:</a:t>
            </a:r>
            <a:br>
              <a:rPr lang="en-GB" dirty="0"/>
            </a:br>
            <a:r>
              <a:rPr lang="en-GB" dirty="0">
                <a:solidFill>
                  <a:srgbClr val="FF0000"/>
                </a:solidFill>
              </a:rPr>
              <a:t>Member of a local chapter</a:t>
            </a:r>
            <a:endParaRPr lang="en-GB" dirty="0"/>
          </a:p>
          <a:p>
            <a:r>
              <a:rPr lang="en-GB" dirty="0"/>
              <a:t>Activities primary in the respective country</a:t>
            </a:r>
          </a:p>
          <a:p>
            <a:r>
              <a:rPr lang="en-GB" dirty="0"/>
              <a:t>Reduced annual membership rate of €125</a:t>
            </a:r>
          </a:p>
          <a:p>
            <a:r>
              <a:rPr lang="en-GB" dirty="0"/>
              <a:t>No differentiation between local chapter members, active members and contributing members: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invitation to the General Assembly in Paris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full access to all Social Media, Newsletters, etc.</a:t>
            </a:r>
          </a:p>
          <a:p>
            <a:pPr>
              <a:buFont typeface="Arial" panose="020B0604020202020204" pitchFamily="34" charset="0"/>
              <a:buChar char="•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72202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58821-2489-465B-B71F-2F0228599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cap="none" dirty="0"/>
              <a:t>Arthur Muratyan</a:t>
            </a:r>
            <a:br>
              <a:rPr lang="en-GB" dirty="0"/>
            </a:br>
            <a:r>
              <a:rPr lang="en-GB" dirty="0"/>
              <a:t>ETHICS </a:t>
            </a:r>
            <a:r>
              <a:rPr lang="en-GB" cap="none" dirty="0"/>
              <a:t>Secretary General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7D3FA-31FB-41BB-8345-A1F6D1F119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860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ORDINARY GENERAL MEETING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4 October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RESOLUTIONS</a:t>
            </a:r>
            <a:br>
              <a:rPr lang="en-GB" dirty="0"/>
            </a:b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ORDINARY GENERAL MEETING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r>
              <a:rPr lang="fr-FR" dirty="0"/>
              <a:t>First Resolution: </a:t>
            </a:r>
            <a:r>
              <a:rPr lang="en-US" dirty="0"/>
              <a:t>Approval of the annual accounts of the financial year ended on Dec 31, 2017</a:t>
            </a:r>
            <a:endParaRPr lang="fr-FR" dirty="0"/>
          </a:p>
          <a:p>
            <a:endParaRPr lang="fr-FR" dirty="0"/>
          </a:p>
          <a:p>
            <a:r>
              <a:rPr lang="fr-FR" dirty="0"/>
              <a:t>Second Resolution: </a:t>
            </a:r>
            <a:r>
              <a:rPr lang="en-US" dirty="0"/>
              <a:t>Result of the last financial year does not require any allocation</a:t>
            </a:r>
            <a:endParaRPr lang="fr-FR" dirty="0"/>
          </a:p>
          <a:p>
            <a:endParaRPr lang="fr-FR" dirty="0"/>
          </a:p>
          <a:p>
            <a:pPr lvl="0"/>
            <a:r>
              <a:rPr lang="fr-FR" dirty="0"/>
              <a:t>Third Resolution: Renewal of the mandate of Mr. Stephen Nguyen Duc</a:t>
            </a:r>
            <a:r>
              <a:rPr lang="en-US" dirty="0"/>
              <a:t> as a member of the Board</a:t>
            </a:r>
            <a:endParaRPr lang="fr-FR" dirty="0"/>
          </a:p>
          <a:p>
            <a:pPr>
              <a:buNone/>
            </a:pPr>
            <a:endParaRPr lang="fr-FR" dirty="0"/>
          </a:p>
          <a:p>
            <a:r>
              <a:rPr lang="fr-FR" dirty="0"/>
              <a:t>Fourth Resolution: </a:t>
            </a:r>
            <a:r>
              <a:rPr lang="en-US" dirty="0"/>
              <a:t>Power granted for legal formalities</a:t>
            </a:r>
            <a:endParaRPr lang="fr-FR" dirty="0"/>
          </a:p>
          <a:p>
            <a:endParaRPr lang="fr-FR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143781"/>
              </p:ext>
            </p:extLst>
          </p:nvPr>
        </p:nvGraphicFramePr>
        <p:xfrm>
          <a:off x="661079" y="976221"/>
          <a:ext cx="7821843" cy="4905559"/>
        </p:xfrm>
        <a:graphic>
          <a:graphicData uri="http://schemas.openxmlformats.org/drawingml/2006/table">
            <a:tbl>
              <a:tblPr/>
              <a:tblGrid>
                <a:gridCol w="3906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5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6439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200" b="1" noProof="0" dirty="0">
                          <a:latin typeface="Arial Narrow" pitchFamily="34" charset="0"/>
                          <a:ea typeface="SimSun"/>
                          <a:cs typeface="Simplified Arabic"/>
                        </a:rPr>
                        <a:t>Name, surname</a:t>
                      </a:r>
                      <a:r>
                        <a:rPr lang="en-GB" sz="1200" b="1" baseline="0" noProof="0" dirty="0">
                          <a:latin typeface="Arial Narrow" pitchFamily="34" charset="0"/>
                          <a:ea typeface="SimSun"/>
                          <a:cs typeface="Simplified Arabic"/>
                        </a:rPr>
                        <a:t> of the board members after the holding of the Ordinary General Meeting dated 4 October 2018</a:t>
                      </a:r>
                      <a:r>
                        <a:rPr lang="en-GB" sz="1200" b="1" noProof="0" dirty="0">
                          <a:latin typeface="Arial Narrow" pitchFamily="34" charset="0"/>
                          <a:ea typeface="SimSun"/>
                          <a:cs typeface="Simplified Arabic"/>
                        </a:rPr>
                        <a:t>:</a:t>
                      </a:r>
                      <a:endParaRPr lang="en-GB" sz="1200" noProof="0" dirty="0">
                        <a:latin typeface="Arial Narrow" pitchFamily="34" charset="0"/>
                        <a:ea typeface="SimSun"/>
                        <a:cs typeface="Simplified Arabic"/>
                      </a:endParaRPr>
                    </a:p>
                  </a:txBody>
                  <a:tcPr marL="58643" marR="58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1042983" rtl="0" eaLnBrk="1" latinLnBrk="0" hangingPunct="1">
                        <a:spcAft>
                          <a:spcPts val="1200"/>
                        </a:spcAft>
                      </a:pPr>
                      <a:r>
                        <a:rPr lang="en-GB" sz="1200" b="1" kern="1200" noProof="0">
                          <a:solidFill>
                            <a:schemeClr val="tx1"/>
                          </a:solidFill>
                          <a:latin typeface="Arial Narrow" pitchFamily="34" charset="0"/>
                          <a:ea typeface="SimSun"/>
                          <a:cs typeface="Simplified Arabic"/>
                        </a:rPr>
                        <a:t>Duties </a:t>
                      </a:r>
                      <a:r>
                        <a:rPr lang="en-GB" sz="1200" b="1" kern="1200" baseline="0" noProof="0">
                          <a:solidFill>
                            <a:schemeClr val="tx1"/>
                          </a:solidFill>
                          <a:latin typeface="Arial Narrow" pitchFamily="34" charset="0"/>
                          <a:ea typeface="SimSun"/>
                          <a:cs typeface="Simplified Arabic"/>
                        </a:rPr>
                        <a:t>expiring</a:t>
                      </a:r>
                      <a:r>
                        <a:rPr lang="en-GB" sz="1200" b="1" kern="1200" noProof="0">
                          <a:solidFill>
                            <a:schemeClr val="tx1"/>
                          </a:solidFill>
                          <a:latin typeface="Arial Narrow" pitchFamily="34" charset="0"/>
                          <a:ea typeface="SimSun"/>
                          <a:cs typeface="Simplified Arabic"/>
                        </a:rPr>
                        <a:t> at the time of the approval of the acounts of the financial year ending on:</a:t>
                      </a:r>
                    </a:p>
                  </a:txBody>
                  <a:tcPr marL="58643" marR="58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55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br>
                        <a:rPr lang="en-GB" sz="1800" noProof="0">
                          <a:latin typeface="Arial Narrow" pitchFamily="34" charset="0"/>
                          <a:ea typeface="SimSun"/>
                          <a:cs typeface="Simplified Arabic"/>
                        </a:rPr>
                      </a:br>
                      <a:r>
                        <a:rPr lang="en-GB" sz="1800" noProof="0">
                          <a:latin typeface="Arial Narrow" pitchFamily="34" charset="0"/>
                          <a:ea typeface="SimSun"/>
                          <a:cs typeface="Simplified Arabic"/>
                        </a:rPr>
                        <a:t>Mr Roeland Van Aelst</a:t>
                      </a:r>
                    </a:p>
                  </a:txBody>
                  <a:tcPr marL="58643" marR="58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1800" noProof="0">
                        <a:latin typeface="Arial Narrow" pitchFamily="34" charset="0"/>
                        <a:ea typeface="SimSun"/>
                        <a:cs typeface="Simplified Arabic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noProof="0">
                          <a:latin typeface="Arial Narrow" pitchFamily="34" charset="0"/>
                          <a:ea typeface="SimSun"/>
                          <a:cs typeface="Simplified Arabic"/>
                        </a:rPr>
                        <a:t>Founding member - Ex officio member</a:t>
                      </a:r>
                    </a:p>
                  </a:txBody>
                  <a:tcPr marL="58643" marR="58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55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br>
                        <a:rPr lang="en-GB" sz="1800" noProof="0">
                          <a:latin typeface="Arial Narrow" pitchFamily="34" charset="0"/>
                          <a:ea typeface="SimSun"/>
                          <a:cs typeface="Simplified Arabic"/>
                        </a:rPr>
                      </a:br>
                      <a:r>
                        <a:rPr lang="en-GB" sz="1800" noProof="0">
                          <a:latin typeface="Arial Narrow" pitchFamily="34" charset="0"/>
                          <a:ea typeface="SimSun"/>
                          <a:cs typeface="Simplified Arabic"/>
                        </a:rPr>
                        <a:t>Mrs Dominique Laymand</a:t>
                      </a:r>
                    </a:p>
                  </a:txBody>
                  <a:tcPr marL="58643" marR="58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1800" noProof="0">
                        <a:latin typeface="Arial Narrow" pitchFamily="34" charset="0"/>
                        <a:ea typeface="SimSun"/>
                        <a:cs typeface="Simplified Arabic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noProof="0">
                          <a:latin typeface="Arial Narrow" pitchFamily="34" charset="0"/>
                          <a:ea typeface="SimSun"/>
                          <a:cs typeface="Simplified Arabic"/>
                        </a:rPr>
                        <a:t>Founding member - Ex officio member</a:t>
                      </a:r>
                    </a:p>
                  </a:txBody>
                  <a:tcPr marL="58643" marR="58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655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br>
                        <a:rPr lang="en-GB" sz="1800" noProof="0">
                          <a:latin typeface="Arial Narrow" pitchFamily="34" charset="0"/>
                          <a:ea typeface="SimSun"/>
                          <a:cs typeface="Simplified Arabic"/>
                        </a:rPr>
                      </a:br>
                      <a:r>
                        <a:rPr lang="en-GB" sz="1800" noProof="0">
                          <a:latin typeface="Arial Narrow" pitchFamily="34" charset="0"/>
                          <a:ea typeface="SimSun"/>
                          <a:cs typeface="Simplified Arabic"/>
                        </a:rPr>
                        <a:t>Mr Stephen Nguyen Duc</a:t>
                      </a:r>
                    </a:p>
                  </a:txBody>
                  <a:tcPr marL="58643" marR="58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br>
                        <a:rPr lang="en-GB" sz="1800" noProof="0">
                          <a:latin typeface="Arial Narrow" pitchFamily="34" charset="0"/>
                          <a:ea typeface="SimSun"/>
                          <a:cs typeface="Simplified Arabic"/>
                        </a:rPr>
                      </a:br>
                      <a:r>
                        <a:rPr lang="en-GB" sz="1800" noProof="0">
                          <a:latin typeface="Arial Narrow" pitchFamily="34" charset="0"/>
                          <a:ea typeface="SimSun"/>
                          <a:cs typeface="Simplified Arabic"/>
                        </a:rPr>
                        <a:t>31 December 2020</a:t>
                      </a:r>
                    </a:p>
                  </a:txBody>
                  <a:tcPr marL="58643" marR="58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655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br>
                        <a:rPr lang="en-GB" sz="1800" noProof="0">
                          <a:latin typeface="Arial Narrow" pitchFamily="34" charset="0"/>
                          <a:ea typeface="SimSun"/>
                          <a:cs typeface="Simplified Arabic"/>
                        </a:rPr>
                      </a:br>
                      <a:r>
                        <a:rPr lang="en-GB" sz="1800" noProof="0">
                          <a:latin typeface="Arial Narrow" pitchFamily="34" charset="0"/>
                          <a:ea typeface="SimSun"/>
                          <a:cs typeface="Simplified Arabic"/>
                        </a:rPr>
                        <a:t>Mr Dave O'Shaughnessy</a:t>
                      </a:r>
                    </a:p>
                  </a:txBody>
                  <a:tcPr marL="58643" marR="58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br>
                        <a:rPr lang="en-GB" sz="1800" noProof="0" dirty="0">
                          <a:latin typeface="Arial Narrow" pitchFamily="34" charset="0"/>
                          <a:ea typeface="SimSun"/>
                          <a:cs typeface="Simplified Arabic"/>
                        </a:rPr>
                      </a:br>
                      <a:r>
                        <a:rPr lang="en-GB" sz="1800" noProof="0" dirty="0">
                          <a:latin typeface="Arial Narrow" pitchFamily="34" charset="0"/>
                          <a:ea typeface="SimSun"/>
                          <a:cs typeface="Simplified Arabic"/>
                        </a:rPr>
                        <a:t>31 December 2018</a:t>
                      </a:r>
                    </a:p>
                  </a:txBody>
                  <a:tcPr marL="58643" marR="58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655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br>
                        <a:rPr lang="en-GB" sz="1800" noProof="0">
                          <a:latin typeface="Arial Narrow" pitchFamily="34" charset="0"/>
                          <a:ea typeface="SimSun"/>
                          <a:cs typeface="Simplified Arabic"/>
                        </a:rPr>
                      </a:br>
                      <a:r>
                        <a:rPr lang="en-GB" sz="1800" noProof="0">
                          <a:latin typeface="Arial Narrow" pitchFamily="34" charset="0"/>
                          <a:ea typeface="SimSun"/>
                          <a:cs typeface="Simplified Arabic"/>
                        </a:rPr>
                        <a:t>Mr Thomas Hauser</a:t>
                      </a:r>
                    </a:p>
                  </a:txBody>
                  <a:tcPr marL="58643" marR="58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br>
                        <a:rPr lang="en-GB" sz="1800" noProof="0" dirty="0">
                          <a:latin typeface="Arial Narrow" pitchFamily="34" charset="0"/>
                          <a:ea typeface="SimSun"/>
                          <a:cs typeface="Simplified Arabic"/>
                        </a:rPr>
                      </a:br>
                      <a:r>
                        <a:rPr lang="en-GB" sz="1800" noProof="0" dirty="0">
                          <a:latin typeface="Arial Narrow" pitchFamily="34" charset="0"/>
                          <a:ea typeface="SimSun"/>
                          <a:cs typeface="Simplified Arabic"/>
                        </a:rPr>
                        <a:t>31 December 2018</a:t>
                      </a:r>
                    </a:p>
                  </a:txBody>
                  <a:tcPr marL="58643" marR="58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655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br>
                        <a:rPr lang="en-GB" sz="1800" noProof="0">
                          <a:latin typeface="Arial Narrow" pitchFamily="34" charset="0"/>
                          <a:ea typeface="SimSun"/>
                          <a:cs typeface="Simplified Arabic"/>
                        </a:rPr>
                      </a:br>
                      <a:r>
                        <a:rPr lang="en-GB" sz="1800" noProof="0">
                          <a:latin typeface="Arial Narrow" pitchFamily="34" charset="0"/>
                          <a:ea typeface="SimSun"/>
                          <a:cs typeface="Simplified Arabic"/>
                        </a:rPr>
                        <a:t>Mr Arthur Muratyan</a:t>
                      </a:r>
                    </a:p>
                  </a:txBody>
                  <a:tcPr marL="58643" marR="58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br>
                        <a:rPr lang="en-GB" sz="1800" noProof="0" dirty="0">
                          <a:latin typeface="Arial Narrow" pitchFamily="34" charset="0"/>
                          <a:ea typeface="SimSun"/>
                          <a:cs typeface="Simplified Arabic"/>
                        </a:rPr>
                      </a:br>
                      <a:r>
                        <a:rPr lang="en-GB" sz="1800" noProof="0" dirty="0">
                          <a:latin typeface="Arial Narrow" pitchFamily="34" charset="0"/>
                          <a:ea typeface="SimSun"/>
                          <a:cs typeface="Simplified Arabic"/>
                        </a:rPr>
                        <a:t>31 December 2018</a:t>
                      </a:r>
                    </a:p>
                  </a:txBody>
                  <a:tcPr marL="58643" marR="58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655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br>
                        <a:rPr lang="en-GB" sz="1800" noProof="0">
                          <a:latin typeface="Arial Narrow" pitchFamily="34" charset="0"/>
                          <a:ea typeface="SimSun"/>
                          <a:cs typeface="Simplified Arabic"/>
                        </a:rPr>
                      </a:br>
                      <a:r>
                        <a:rPr lang="en-GB" sz="1800" noProof="0">
                          <a:latin typeface="Arial Narrow" pitchFamily="34" charset="0"/>
                          <a:ea typeface="SimSun"/>
                          <a:cs typeface="Simplified Arabic"/>
                        </a:rPr>
                        <a:t>Mrs Pascale Paimbault</a:t>
                      </a:r>
                    </a:p>
                  </a:txBody>
                  <a:tcPr marL="58643" marR="58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br>
                        <a:rPr lang="en-GB" sz="1800" noProof="0" dirty="0">
                          <a:latin typeface="Arial Narrow" pitchFamily="34" charset="0"/>
                          <a:ea typeface="SimSun"/>
                          <a:cs typeface="Simplified Arabic"/>
                        </a:rPr>
                      </a:br>
                      <a:r>
                        <a:rPr lang="en-GB" sz="1800" noProof="0" dirty="0">
                          <a:latin typeface="Arial Narrow" pitchFamily="34" charset="0"/>
                          <a:ea typeface="SimSun"/>
                          <a:cs typeface="Simplified Arabic"/>
                        </a:rPr>
                        <a:t>31 December 2018</a:t>
                      </a:r>
                    </a:p>
                  </a:txBody>
                  <a:tcPr marL="58643" marR="58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1655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br>
                        <a:rPr lang="en-GB" sz="1800" noProof="0">
                          <a:latin typeface="Arial Narrow" pitchFamily="34" charset="0"/>
                          <a:ea typeface="SimSun"/>
                          <a:cs typeface="Simplified Arabic"/>
                        </a:rPr>
                      </a:br>
                      <a:r>
                        <a:rPr lang="en-GB" sz="1800" noProof="0">
                          <a:latin typeface="Arial Narrow" pitchFamily="34" charset="0"/>
                          <a:ea typeface="SimSun"/>
                          <a:cs typeface="Simplified Arabic"/>
                        </a:rPr>
                        <a:t>Mrs Tamara Tubin</a:t>
                      </a:r>
                    </a:p>
                  </a:txBody>
                  <a:tcPr marL="58643" marR="58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br>
                        <a:rPr lang="en-GB" sz="1800" noProof="0" dirty="0">
                          <a:latin typeface="Arial Narrow" pitchFamily="34" charset="0"/>
                          <a:ea typeface="SimSun"/>
                          <a:cs typeface="Simplified Arabic"/>
                        </a:rPr>
                      </a:br>
                      <a:r>
                        <a:rPr lang="en-GB" sz="1800" noProof="0" dirty="0">
                          <a:latin typeface="Arial Narrow" pitchFamily="34" charset="0"/>
                          <a:ea typeface="SimSun"/>
                          <a:cs typeface="Simplified Arabic"/>
                        </a:rPr>
                        <a:t>31 December 2019</a:t>
                      </a:r>
                    </a:p>
                  </a:txBody>
                  <a:tcPr marL="58643" marR="58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58821-2489-465B-B71F-2F0228599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cap="none" dirty="0"/>
              <a:t>Roeland van Aelst</a:t>
            </a:r>
            <a:br>
              <a:rPr lang="en-GB" dirty="0"/>
            </a:br>
            <a:r>
              <a:rPr lang="en-GB" dirty="0"/>
              <a:t>ETHICS </a:t>
            </a:r>
            <a:r>
              <a:rPr lang="en-GB" cap="none" dirty="0"/>
              <a:t>President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7D3FA-31FB-41BB-8345-A1F6D1F119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158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9736" y="6027900"/>
            <a:ext cx="912228" cy="197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84">
                <a:solidFill>
                  <a:schemeClr val="tx2"/>
                </a:solidFill>
              </a:rPr>
              <a:t>40916-3-2907</a:t>
            </a:r>
            <a:endParaRPr lang="fr-FR" sz="684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874C0-F4E8-43CD-9842-1F71DBDBB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ETHICS </a:t>
            </a:r>
            <a:r>
              <a:rPr lang="en-GB" cap="none" dirty="0"/>
              <a:t>Strategic Vision</a:t>
            </a:r>
            <a:br>
              <a:rPr lang="en-GB" dirty="0"/>
            </a:br>
            <a:r>
              <a:rPr lang="en-GB" sz="360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(Includes Networking Break)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494BC-507C-4C1C-B4D4-1213D0834E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977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0432E-8A3F-4993-A16D-197B294EC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3F859-2D4A-452B-8839-C4DDFCF0A6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67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Agenda - Today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7CD91E-3C9D-430F-AD19-4C68A81FC1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917" y="0"/>
            <a:ext cx="73041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158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FE451-2767-4E2A-BBDB-A9955BA2A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 - Tomorrow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EDA0AE-2B99-4732-8824-8D64271450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908" y="0"/>
            <a:ext cx="57361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234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58821-2489-465B-B71F-2F0228599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cap="none" dirty="0"/>
              <a:t>Thomas K. Hauser</a:t>
            </a:r>
            <a:br>
              <a:rPr lang="en-GB" dirty="0"/>
            </a:br>
            <a:r>
              <a:rPr lang="en-GB" dirty="0"/>
              <a:t>ETHICS </a:t>
            </a:r>
            <a:r>
              <a:rPr lang="en-GB" cap="none" dirty="0"/>
              <a:t>Treasurer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7D3FA-31FB-41BB-8345-A1F6D1F119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273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8057A-FC08-4298-BC5E-33E227524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FC7F5-96A7-4295-92C6-6D61400FD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  <a:p>
            <a:r>
              <a:rPr lang="en-US" dirty="0"/>
              <a:t>General rules</a:t>
            </a:r>
          </a:p>
          <a:p>
            <a:r>
              <a:rPr lang="en-US" dirty="0"/>
              <a:t>Accounts 2017, Forecasts 2018, Perspectives 2019</a:t>
            </a:r>
          </a:p>
          <a:p>
            <a:r>
              <a:rPr lang="en-US" dirty="0"/>
              <a:t>Membership update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6507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1E0E3-56EF-463D-A1A7-1E315D2B6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E8DF1-5B27-453B-A48F-9DBCEA846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Conformity with bylaws</a:t>
            </a:r>
          </a:p>
          <a:p>
            <a:r>
              <a:rPr lang="en-US" dirty="0"/>
              <a:t>Inviting all members of the Association</a:t>
            </a:r>
          </a:p>
          <a:p>
            <a:r>
              <a:rPr lang="en-US" dirty="0"/>
              <a:t>Submitting to your approbation</a:t>
            </a:r>
          </a:p>
          <a:p>
            <a:r>
              <a:rPr lang="en-US" dirty="0"/>
              <a:t>The accounting and financial results 2017</a:t>
            </a:r>
          </a:p>
          <a:p>
            <a:r>
              <a:rPr lang="en-US" dirty="0"/>
              <a:t>Forecast 2018 and Budget 2019</a:t>
            </a:r>
          </a:p>
          <a:p>
            <a:r>
              <a:rPr lang="en-US" dirty="0"/>
              <a:t>Membership update (as of September 30 2018)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724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C6FB0-F9AB-4585-BF54-788750776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General rules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0CF5F-D429-48C0-9837-589CEBA40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ea typeface="ＭＳ Ｐゴシック" pitchFamily="26" charset="-128"/>
                <a:cs typeface="Arial Narrow"/>
              </a:rPr>
              <a:t>The Association is made up of the following categories of members:</a:t>
            </a:r>
          </a:p>
          <a:p>
            <a:pPr lvl="1"/>
            <a:r>
              <a:rPr lang="en-US" sz="1800" dirty="0">
                <a:solidFill>
                  <a:schemeClr val="tx2"/>
                </a:solidFill>
                <a:ea typeface="ＭＳ Ｐゴシック" pitchFamily="26" charset="-128"/>
                <a:cs typeface="Arial Narrow"/>
              </a:rPr>
              <a:t>Founding members  (Dominique and Roeland)</a:t>
            </a:r>
          </a:p>
          <a:p>
            <a:pPr lvl="1"/>
            <a:r>
              <a:rPr lang="en-US" sz="1800" dirty="0">
                <a:solidFill>
                  <a:schemeClr val="tx2"/>
                </a:solidFill>
                <a:ea typeface="ＭＳ Ｐゴシック" pitchFamily="26" charset="-128"/>
                <a:cs typeface="Arial Narrow"/>
              </a:rPr>
              <a:t>Contributing members  (1500,00 €)</a:t>
            </a:r>
          </a:p>
          <a:p>
            <a:pPr lvl="1"/>
            <a:r>
              <a:rPr lang="en-US" sz="1800" dirty="0">
                <a:solidFill>
                  <a:schemeClr val="tx2"/>
                </a:solidFill>
                <a:ea typeface="ＭＳ Ｐゴシック" pitchFamily="26" charset="-128"/>
                <a:cs typeface="Arial Narrow"/>
              </a:rPr>
              <a:t>Active members (200€ till 2017, 250€ since 2018) </a:t>
            </a:r>
          </a:p>
          <a:p>
            <a:pPr lvl="1"/>
            <a:r>
              <a:rPr lang="en-US" sz="1800" dirty="0">
                <a:solidFill>
                  <a:schemeClr val="tx2"/>
                </a:solidFill>
                <a:ea typeface="ＭＳ Ｐゴシック" pitchFamily="26" charset="-128"/>
                <a:cs typeface="Arial Narrow"/>
              </a:rPr>
              <a:t>Honorary members</a:t>
            </a:r>
          </a:p>
          <a:p>
            <a:r>
              <a:rPr lang="en-US" dirty="0">
                <a:solidFill>
                  <a:schemeClr val="tx2"/>
                </a:solidFill>
                <a:ea typeface="ＭＳ Ｐゴシック" pitchFamily="-105" charset="-128"/>
                <a:cs typeface="Arial Narrow"/>
              </a:rPr>
              <a:t>New Members  profiles: Validated by the Bureau (7 Bureau members)</a:t>
            </a:r>
          </a:p>
          <a:p>
            <a:r>
              <a:rPr lang="en-US" dirty="0">
                <a:solidFill>
                  <a:schemeClr val="tx2"/>
                </a:solidFill>
                <a:cs typeface="Arial Narrow"/>
              </a:rPr>
              <a:t>No Remuneration for the Bureau</a:t>
            </a:r>
          </a:p>
          <a:p>
            <a:r>
              <a:rPr lang="en-US" dirty="0">
                <a:solidFill>
                  <a:schemeClr val="tx2"/>
                </a:solidFill>
                <a:cs typeface="Arial Narrow"/>
              </a:rPr>
              <a:t>Non-Profit Organization (Association Loi 1901)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648988"/>
      </p:ext>
    </p:extLst>
  </p:cSld>
  <p:clrMapOvr>
    <a:masterClrMapping/>
  </p:clrMapOvr>
</p:sld>
</file>

<file path=ppt/theme/theme1.xml><?xml version="1.0" encoding="utf-8"?>
<a:theme xmlns:a="http://schemas.openxmlformats.org/drawingml/2006/main" name="ETHI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THI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ETHICS Template</Template>
  <TotalTime>440</TotalTime>
  <Words>480</Words>
  <Application>Microsoft Office PowerPoint</Application>
  <PresentationFormat>On-screen Show (4:3)</PresentationFormat>
  <Paragraphs>110</Paragraphs>
  <Slides>21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ＭＳ Ｐゴシック</vt:lpstr>
      <vt:lpstr>SimSun</vt:lpstr>
      <vt:lpstr>Arial</vt:lpstr>
      <vt:lpstr>Arial Narrow</vt:lpstr>
      <vt:lpstr>Calibri</vt:lpstr>
      <vt:lpstr>Courier New</vt:lpstr>
      <vt:lpstr>Simplified Arabic</vt:lpstr>
      <vt:lpstr>Tahoma</vt:lpstr>
      <vt:lpstr>Wingdings</vt:lpstr>
      <vt:lpstr>ETHICS</vt:lpstr>
      <vt:lpstr>1_ETHICS</vt:lpstr>
      <vt:lpstr>2018 General Assembly</vt:lpstr>
      <vt:lpstr>Roeland van Aelst ETHICS President</vt:lpstr>
      <vt:lpstr>Agenda</vt:lpstr>
      <vt:lpstr>Agenda - Today</vt:lpstr>
      <vt:lpstr>Agenda - Tomorrow</vt:lpstr>
      <vt:lpstr>Thomas K. Hauser ETHICS Treasurer</vt:lpstr>
      <vt:lpstr>Agenda</vt:lpstr>
      <vt:lpstr>Purpose</vt:lpstr>
      <vt:lpstr>General rules</vt:lpstr>
      <vt:lpstr>2017  Financials</vt:lpstr>
      <vt:lpstr>2017  Financials</vt:lpstr>
      <vt:lpstr>2018 Forecast &amp; 2019 Budget</vt:lpstr>
      <vt:lpstr>Gabor Danielfy Scholarship Fund</vt:lpstr>
      <vt:lpstr>Membership summary (End of Sep 2018)</vt:lpstr>
      <vt:lpstr>Starting 2019: local chapters</vt:lpstr>
      <vt:lpstr>Arthur Muratyan ETHICS Secretary General</vt:lpstr>
      <vt:lpstr>ORDINARY GENERAL MEETING</vt:lpstr>
      <vt:lpstr>RESOLUTIONS </vt:lpstr>
      <vt:lpstr>PowerPoint Presentation</vt:lpstr>
      <vt:lpstr>PowerPoint Presentation</vt:lpstr>
      <vt:lpstr>ETHICS Strategic Vision (Includes Networking Break)</vt:lpstr>
    </vt:vector>
  </TitlesOfParts>
  <Company>Bristol-Myers Squibb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Assembly Paris, FR 3rd October 2014</dc:title>
  <dc:creator>Sue Egan</dc:creator>
  <cp:lastModifiedBy>Sue Egan</cp:lastModifiedBy>
  <cp:revision>49</cp:revision>
  <dcterms:created xsi:type="dcterms:W3CDTF">2014-10-01T18:16:59Z</dcterms:created>
  <dcterms:modified xsi:type="dcterms:W3CDTF">2018-10-04T10:07:33Z</dcterms:modified>
</cp:coreProperties>
</file>