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84" r:id="rId2"/>
  </p:sldMasterIdLst>
  <p:notesMasterIdLst>
    <p:notesMasterId r:id="rId28"/>
  </p:notesMasterIdLst>
  <p:handoutMasterIdLst>
    <p:handoutMasterId r:id="rId29"/>
  </p:handoutMasterIdLst>
  <p:sldIdLst>
    <p:sldId id="270" r:id="rId3"/>
    <p:sldId id="273" r:id="rId4"/>
    <p:sldId id="274" r:id="rId5"/>
    <p:sldId id="276" r:id="rId6"/>
    <p:sldId id="272" r:id="rId7"/>
    <p:sldId id="271" r:id="rId8"/>
    <p:sldId id="256" r:id="rId9"/>
    <p:sldId id="278" r:id="rId10"/>
    <p:sldId id="280" r:id="rId11"/>
    <p:sldId id="279" r:id="rId12"/>
    <p:sldId id="321" r:id="rId13"/>
    <p:sldId id="322" r:id="rId14"/>
    <p:sldId id="323" r:id="rId15"/>
    <p:sldId id="277" r:id="rId16"/>
    <p:sldId id="257" r:id="rId17"/>
    <p:sldId id="258" r:id="rId18"/>
    <p:sldId id="260" r:id="rId19"/>
    <p:sldId id="259" r:id="rId20"/>
    <p:sldId id="261" r:id="rId21"/>
    <p:sldId id="262" r:id="rId22"/>
    <p:sldId id="263" r:id="rId23"/>
    <p:sldId id="264" r:id="rId24"/>
    <p:sldId id="265" r:id="rId25"/>
    <p:sldId id="281" r:id="rId26"/>
    <p:sldId id="31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EBEA4E6-6C6E-49C4-8741-6E60227B4639}">
          <p14:sldIdLst>
            <p14:sldId id="270"/>
          </p14:sldIdLst>
        </p14:section>
        <p14:section name="Dominique Laymand ETHICS Honorary President" id="{8E296F72-6B57-42E2-B1D0-F46664DC1389}">
          <p14:sldIdLst>
            <p14:sldId id="273"/>
            <p14:sldId id="274"/>
            <p14:sldId id="276"/>
            <p14:sldId id="272"/>
            <p14:sldId id="271"/>
          </p14:sldIdLst>
        </p14:section>
        <p14:section name="Effectiveness of Anti-Corruption / Compliance Programmes" id="{170C8077-0A9C-44D8-9C0B-5D52B4A8027E}">
          <p14:sldIdLst>
            <p14:sldId id="256"/>
          </p14:sldIdLst>
        </p14:section>
        <p14:section name="Networking Break" id="{8AB9AB5D-2F67-4FE5-A661-E66F13D10D0E}">
          <p14:sldIdLst>
            <p14:sldId id="278"/>
          </p14:sldIdLst>
        </p14:section>
        <p14:section name="New Environment" id="{223F6BC2-A1E4-4388-AF9F-A3BA3EFE4F7B}">
          <p14:sldIdLst>
            <p14:sldId id="280"/>
          </p14:sldIdLst>
        </p14:section>
        <p14:section name="Networking Break" id="{E53F02A6-EA44-4D25-A002-77CE0B4633FF}">
          <p14:sldIdLst>
            <p14:sldId id="279"/>
            <p14:sldId id="321"/>
            <p14:sldId id="322"/>
            <p14:sldId id="323"/>
          </p14:sldIdLst>
        </p14:section>
        <p14:section name="  Leadership Skills workshop" id="{A8F33927-F80A-45EE-8F31-3E23BCB5ABDB}">
          <p14:sldIdLst>
            <p14:sldId id="277"/>
            <p14:sldId id="257"/>
            <p14:sldId id="258"/>
            <p14:sldId id="260"/>
            <p14:sldId id="259"/>
            <p14:sldId id="261"/>
            <p14:sldId id="262"/>
            <p14:sldId id="263"/>
            <p14:sldId id="264"/>
            <p14:sldId id="265"/>
          </p14:sldIdLst>
        </p14:section>
        <p14:section name="Roeland van Aelst ETHICS President" id="{B6CF98F5-569C-491A-AE60-7EC892FD87D0}">
          <p14:sldIdLst>
            <p14:sldId id="281"/>
            <p14:sldId id="3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29" autoAdjust="0"/>
    <p:restoredTop sz="94674"/>
  </p:normalViewPr>
  <p:slideViewPr>
    <p:cSldViewPr>
      <p:cViewPr varScale="1">
        <p:scale>
          <a:sx n="97" d="100"/>
          <a:sy n="97" d="100"/>
        </p:scale>
        <p:origin x="405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2772" y="45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2A22A5B-E9BE-4088-8F9B-362670665D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ETHICS Association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432BDA-50CC-418E-A89B-F4CEB3D2835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Prepared: </a:t>
            </a:r>
            <a:fld id="{FD219554-91CC-4007-9FDB-631FBFD4C1BD}" type="datetime2">
              <a:rPr lang="en-GB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Thursday, 04 October 2018</a:t>
            </a:fld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2FD6C8-F5EE-4563-9AF1-B083130BAB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865FA9-2B56-4402-A009-1A347159A4B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B6559-7581-4E8A-9E79-09A5E5DE1728}" type="slidenum">
              <a:rPr lang="en-GB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‹#›</a:t>
            </a:fld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63039A7-8667-4158-81F0-27457DE165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72412"/>
            <a:ext cx="1412776" cy="371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431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ETHICS Association Presentation Notes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Prepared: </a:t>
            </a:r>
            <a:fld id="{FD219554-91CC-4007-9FDB-631FBFD4C1BD}" type="datetime2">
              <a:rPr lang="en-GB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/>
              <a:t>Thursday, 04 October 2018</a:t>
            </a:fld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7764FE-B25F-4A98-9095-F6BA4E6E5968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CA31388-9849-4AD8-A032-8E3ACF9600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72412"/>
            <a:ext cx="1412776" cy="371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692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65000"/>
            <a:lumOff val="35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65000"/>
            <a:lumOff val="35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65000"/>
            <a:lumOff val="35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65000"/>
            <a:lumOff val="35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65000"/>
            <a:lumOff val="35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96693-84BE-4CA9-9F9E-F6CADD79D7E1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713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342900">
              <a:buFontTx/>
              <a:buBlip>
                <a:blip r:embed="rId2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776812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 marL="457200" indent="-3429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689694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3052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412776"/>
            <a:ext cx="5184576" cy="3096344"/>
          </a:xfrm>
        </p:spPr>
        <p:txBody>
          <a:bodyPr/>
          <a:lstStyle>
            <a:lvl1pPr>
              <a:defRPr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797152"/>
            <a:ext cx="8496944" cy="10549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1382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412776"/>
            <a:ext cx="5184576" cy="3096344"/>
          </a:xfrm>
        </p:spPr>
        <p:txBody>
          <a:bodyPr/>
          <a:lstStyle>
            <a:lvl1pPr>
              <a:defRPr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797152"/>
            <a:ext cx="8496944" cy="10549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155AF0C-2C5E-41D3-AF7C-C016A8A167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22" y="6308725"/>
            <a:ext cx="2344355" cy="512935"/>
          </a:xfrm>
          <a:prstGeom prst="rect">
            <a:avLst/>
          </a:prstGeom>
        </p:spPr>
      </p:pic>
      <p:pic>
        <p:nvPicPr>
          <p:cNvPr id="14" name="Picture 13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72A29672-128B-44A8-AC6D-5490D8201B4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873" y="308130"/>
            <a:ext cx="3412370" cy="2209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679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3795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2757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457200" indent="-342900">
              <a:buFontTx/>
              <a:buBlip>
                <a:blip r:embed="rId2"/>
              </a:buBlip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457200" indent="-342900">
              <a:buFontTx/>
              <a:buBlip>
                <a:blip r:embed="rId2"/>
              </a:buBlip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1486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457200" indent="-342900">
              <a:buFontTx/>
              <a:buBlip>
                <a:blip r:embed="rId2"/>
              </a:buBlip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457200" indent="-342900">
              <a:buFontTx/>
              <a:buBlip>
                <a:blip r:embed="rId2"/>
              </a:buBlip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711226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7348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marL="457200" indent="-342900">
              <a:buFontTx/>
              <a:buBlip>
                <a:blip r:embed="rId2"/>
              </a:buBlip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974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215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457200" indent="-3429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42224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C432902-FDFF-4C5A-B301-F52257715F86}"/>
              </a:ext>
            </a:extLst>
          </p:cNvPr>
          <p:cNvCxnSpPr/>
          <p:nvPr userDrawn="1"/>
        </p:nvCxnSpPr>
        <p:spPr>
          <a:xfrm>
            <a:off x="0" y="6237312"/>
            <a:ext cx="9144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CCD4222-48FC-4518-ACF1-6F5D64137E18}"/>
              </a:ext>
            </a:extLst>
          </p:cNvPr>
          <p:cNvSpPr txBox="1"/>
          <p:nvPr userDrawn="1"/>
        </p:nvSpPr>
        <p:spPr>
          <a:xfrm>
            <a:off x="80590" y="6434387"/>
            <a:ext cx="32403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© ETHICS 2018 – all rights reserved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B9FE15-0194-459E-B0A6-F69B3C74AFC1}"/>
              </a:ext>
            </a:extLst>
          </p:cNvPr>
          <p:cNvSpPr txBox="1"/>
          <p:nvPr userDrawn="1"/>
        </p:nvSpPr>
        <p:spPr>
          <a:xfrm>
            <a:off x="8665103" y="6447186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FEEBBE2-A8D5-4917-A922-90DB61C7B9A1}" type="slidenum">
              <a:rPr lang="en-GB" sz="1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‹#›</a:t>
            </a:fld>
            <a:endParaRPr lang="en-GB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0DCB643-E465-4E1D-B978-50E960F92352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4624"/>
            <a:ext cx="727601" cy="73876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DE8F237-BA03-4BB2-B4A2-F0DCCF7D003C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83" y="6376673"/>
            <a:ext cx="1676233" cy="366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739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88" r:id="rId11"/>
    <p:sldLayoutId id="2147483690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65000"/>
              <a:lumOff val="3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457200" indent="-342900" algn="l" defTabSz="457200" rtl="0" eaLnBrk="1" latinLnBrk="0" hangingPunct="1">
        <a:spcBef>
          <a:spcPct val="20000"/>
        </a:spcBef>
        <a:buClr>
          <a:schemeClr val="accent6"/>
        </a:buClr>
        <a:buSzPct val="100000"/>
        <a:buFontTx/>
        <a:buBlip>
          <a:blip r:embed="rId16"/>
        </a:buBlip>
        <a:defRPr lang="en-US" sz="2400" b="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Arial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/>
        </a:buClr>
        <a:buFont typeface="Arial" panose="020B0604020202020204" pitchFamily="34" charset="0"/>
        <a:buChar char="•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6"/>
        </a:buClr>
        <a:buFont typeface="Courier New" panose="02070309020205020404" pitchFamily="49" charset="0"/>
        <a:buChar char="o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>
              <a:lumMod val="85000"/>
              <a:lumOff val="15000"/>
            </a:schemeClr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52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114300" indent="0" algn="l" defTabSz="457200" rtl="0" eaLnBrk="1" latinLnBrk="0" hangingPunct="1">
        <a:spcBef>
          <a:spcPct val="20000"/>
        </a:spcBef>
        <a:buClr>
          <a:schemeClr val="accent6"/>
        </a:buClr>
        <a:buSzPct val="100000"/>
        <a:buFont typeface="Wingdings" panose="05000000000000000000" pitchFamily="2" charset="2"/>
        <a:buNone/>
        <a:defRPr lang="en-US" sz="2400" b="0" kern="1200" dirty="0" smtClean="0">
          <a:solidFill>
            <a:schemeClr val="tx1">
              <a:lumMod val="65000"/>
              <a:lumOff val="3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/>
        </a:buClr>
        <a:buFont typeface="Arial" panose="020B0604020202020204" pitchFamily="34" charset="0"/>
        <a:buChar char="•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6"/>
        </a:buClr>
        <a:buFont typeface="Courier New" panose="02070309020205020404" pitchFamily="49" charset="0"/>
        <a:buChar char="o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>
              <a:lumMod val="85000"/>
              <a:lumOff val="15000"/>
            </a:schemeClr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D6DDF-3D62-4C51-801D-2134398175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2018 General Assembly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84D032-CCA4-4D3A-BA60-683074D7EC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Friday 05 October</a:t>
            </a:r>
          </a:p>
          <a:p>
            <a:r>
              <a:rPr lang="en-GB" dirty="0"/>
              <a:t>Clifford Chance Office, Paris</a:t>
            </a:r>
          </a:p>
        </p:txBody>
      </p:sp>
    </p:spTree>
    <p:extLst>
      <p:ext uri="{BB962C8B-B14F-4D97-AF65-F5344CB8AC3E}">
        <p14:creationId xmlns:p14="http://schemas.microsoft.com/office/powerpoint/2010/main" val="1074482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5BFFB-4784-4EAD-BC0D-0067795FF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dirty="0"/>
              <a:t>Networking Break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53136C-8146-4C3B-A36A-D8CBB81ED0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4584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41E98-946B-498B-97F7-6F7CFC3C3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cap="none" dirty="0"/>
              <a:t>France Chain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9650F1-A698-4EA5-9AAE-D1E46CFCFA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200" b="1" dirty="0"/>
              <a:t>The OECD’s Role in the Development of Anti-Corruption Programmes:  Incentives and Effectiveness</a:t>
            </a:r>
            <a:r>
              <a:rPr lang="en-GB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8710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41E98-946B-498B-97F7-6F7CFC3C3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cap="none" dirty="0"/>
              <a:t>Matthew Scully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9650F1-A698-4EA5-9AAE-D1E46CFCFA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Corporate Culture: </a:t>
            </a:r>
          </a:p>
          <a:p>
            <a:r>
              <a:rPr lang="en-GB" sz="3200" dirty="0"/>
              <a:t>Setting the Right Tone from the Top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632168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5BFFB-4784-4EAD-BC0D-0067795FF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dirty="0"/>
              <a:t>Networking Lunch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53136C-8146-4C3B-A36A-D8CBB81ED0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916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Leadership Skills workshop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Leads: Marc-Olivier Lamaro, Stephen Nguyen Duc, Zoë Buch</a:t>
            </a:r>
          </a:p>
          <a:p>
            <a:pPr algn="l"/>
            <a:r>
              <a:rPr lang="en-US" dirty="0"/>
              <a:t>Panel: Roxana Family, </a:t>
            </a:r>
            <a:r>
              <a:rPr lang="en-US" dirty="0" err="1"/>
              <a:t>Régis</a:t>
            </a:r>
            <a:r>
              <a:rPr lang="en-US" dirty="0"/>
              <a:t> </a:t>
            </a:r>
            <a:r>
              <a:rPr lang="en-US" dirty="0" err="1"/>
              <a:t>Mulot</a:t>
            </a:r>
            <a:r>
              <a:rPr lang="en-US" dirty="0"/>
              <a:t>, Marc </a:t>
            </a:r>
            <a:r>
              <a:rPr lang="en-US" dirty="0" err="1"/>
              <a:t>Bartel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7599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656099-2DF6-43AA-BFF1-FA7F384E1BEF}"/>
              </a:ext>
            </a:extLst>
          </p:cNvPr>
          <p:cNvSpPr txBox="1"/>
          <p:nvPr/>
        </p:nvSpPr>
        <p:spPr>
          <a:xfrm>
            <a:off x="899592" y="908720"/>
            <a:ext cx="74168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WORKSHOP EXERCISE (30 mins)</a:t>
            </a:r>
          </a:p>
          <a:p>
            <a:r>
              <a:rPr lang="en-GB" dirty="0"/>
              <a:t>Discussion groups will review ONE topic each</a:t>
            </a:r>
          </a:p>
          <a:p>
            <a:endParaRPr lang="en-GB" dirty="0"/>
          </a:p>
          <a:p>
            <a:r>
              <a:rPr lang="en-GB" dirty="0"/>
              <a:t>Each topic has 3-4 questions and points to consider</a:t>
            </a:r>
          </a:p>
          <a:p>
            <a:endParaRPr lang="en-GB" dirty="0"/>
          </a:p>
          <a:p>
            <a:r>
              <a:rPr lang="en-GB" dirty="0"/>
              <a:t>Capture your key discussion points, thoughts, suggestions &amp; solutions</a:t>
            </a:r>
          </a:p>
          <a:p>
            <a:endParaRPr lang="en-GB" dirty="0"/>
          </a:p>
          <a:p>
            <a:r>
              <a:rPr lang="en-GB" dirty="0"/>
              <a:t>Appoint a speaker to represent your group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algn="ctr"/>
            <a:r>
              <a:rPr lang="en-GB" b="1" dirty="0"/>
              <a:t>PANEL DISCUSSION (45 mins)</a:t>
            </a:r>
          </a:p>
          <a:p>
            <a:r>
              <a:rPr lang="en-GB" dirty="0"/>
              <a:t>Each speaker will be invited to share top 1-2 points in plenary</a:t>
            </a:r>
          </a:p>
          <a:p>
            <a:r>
              <a:rPr lang="en-GB" dirty="0"/>
              <a:t>	- Can present ideas for discussion or questions for the panel</a:t>
            </a:r>
          </a:p>
          <a:p>
            <a:endParaRPr lang="en-GB" dirty="0"/>
          </a:p>
          <a:p>
            <a:r>
              <a:rPr lang="en-GB" dirty="0"/>
              <a:t>Panellists will share their expertise, insights &amp; advice on each topic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99730B6-BA87-47B9-B0A7-4928BD32B72B}"/>
              </a:ext>
            </a:extLst>
          </p:cNvPr>
          <p:cNvSpPr/>
          <p:nvPr/>
        </p:nvSpPr>
        <p:spPr>
          <a:xfrm>
            <a:off x="611560" y="692696"/>
            <a:ext cx="8064896" cy="27363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BA6113E-F11C-4958-8C01-E486CDF039C0}"/>
              </a:ext>
            </a:extLst>
          </p:cNvPr>
          <p:cNvSpPr/>
          <p:nvPr/>
        </p:nvSpPr>
        <p:spPr>
          <a:xfrm>
            <a:off x="620648" y="3678948"/>
            <a:ext cx="8064896" cy="20714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8384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8BFDC-B4AD-4060-9A86-7AED91B65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Round Table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1C6FC-E288-4619-9627-4C31D99B7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Follow Nancy Kline’s “Thinking Environment”</a:t>
            </a:r>
          </a:p>
          <a:p>
            <a:r>
              <a:rPr lang="en-GB" dirty="0"/>
              <a:t>Appoint time keeper</a:t>
            </a:r>
          </a:p>
          <a:p>
            <a:r>
              <a:rPr lang="en-GB" dirty="0"/>
              <a:t>1 volunteer to start the discussion</a:t>
            </a:r>
          </a:p>
          <a:p>
            <a:r>
              <a:rPr lang="en-GB" dirty="0"/>
              <a:t>Take turns, in order, until everyone has spoken</a:t>
            </a:r>
          </a:p>
          <a:p>
            <a:r>
              <a:rPr lang="en-GB" dirty="0"/>
              <a:t>Each person has 2 minutes to speak – equal air time</a:t>
            </a:r>
          </a:p>
          <a:p>
            <a:r>
              <a:rPr lang="en-GB" dirty="0"/>
              <a:t>Listen to each other, do not interrupt, follow the circle</a:t>
            </a:r>
          </a:p>
          <a:p>
            <a:r>
              <a:rPr lang="en-GB" dirty="0"/>
              <a:t>Build on each thought “AND” instead of “But”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96F366-E225-4488-A127-8CFD071E95CC}"/>
              </a:ext>
            </a:extLst>
          </p:cNvPr>
          <p:cNvSpPr/>
          <p:nvPr/>
        </p:nvSpPr>
        <p:spPr>
          <a:xfrm>
            <a:off x="1493912" y="5445224"/>
            <a:ext cx="7470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dirty="0"/>
              <a:t>For more information on Thinking Environment </a:t>
            </a:r>
            <a:r>
              <a:rPr lang="en-GB" u="sng" dirty="0"/>
              <a:t>https://www.youtube.com/watch?v=wutIaSf37lI</a:t>
            </a:r>
          </a:p>
        </p:txBody>
      </p:sp>
    </p:spTree>
    <p:extLst>
      <p:ext uri="{BB962C8B-B14F-4D97-AF65-F5344CB8AC3E}">
        <p14:creationId xmlns:p14="http://schemas.microsoft.com/office/powerpoint/2010/main" val="34507094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BD533-F8DE-4DF9-B81D-A902D7AA4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j-ea"/>
                <a:cs typeface="+mj-cs"/>
              </a:rPr>
              <a:t>Topic 1 			Topic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2DA9E-7DB5-4FE5-B36A-7BB917CA75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4038600" cy="1540768"/>
          </a:xfrm>
        </p:spPr>
        <p:txBody>
          <a:bodyPr/>
          <a:lstStyle/>
          <a:p>
            <a:r>
              <a:rPr lang="en-GB" dirty="0"/>
              <a:t>Self confidence and courage, ready to raise concerns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2AE8FB-91A5-46E9-8134-052BD667EF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038600" cy="1540768"/>
          </a:xfrm>
        </p:spPr>
        <p:txBody>
          <a:bodyPr/>
          <a:lstStyle/>
          <a:p>
            <a:r>
              <a:rPr lang="en-GB" dirty="0"/>
              <a:t>Has self-awareness, willingness to learn and adapt if needed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2F17EE5-95EC-41F6-B371-8985AD18D93F}"/>
              </a:ext>
            </a:extLst>
          </p:cNvPr>
          <p:cNvSpPr txBox="1">
            <a:spLocks/>
          </p:cNvSpPr>
          <p:nvPr/>
        </p:nvSpPr>
        <p:spPr>
          <a:xfrm>
            <a:off x="457200" y="23580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en-GB" sz="4000" dirty="0">
                <a:latin typeface="+mn-lt"/>
              </a:rPr>
              <a:t>Topic 3 			Topic 4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8BCAD0E-8798-42A6-AFD1-862A4FE3BE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009" y="4149080"/>
            <a:ext cx="4041998" cy="1542422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B041051-A4E2-4771-9404-8510EEB997B9}"/>
              </a:ext>
            </a:extLst>
          </p:cNvPr>
          <p:cNvSpPr txBox="1">
            <a:spLocks/>
          </p:cNvSpPr>
          <p:nvPr/>
        </p:nvSpPr>
        <p:spPr>
          <a:xfrm>
            <a:off x="604614" y="3214630"/>
            <a:ext cx="4038600" cy="1540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342900" algn="l" defTabSz="4572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Blip>
                <a:blip r:embed="rId3"/>
              </a:buBlip>
              <a:defRPr lang="en-US" sz="28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+mn-ea"/>
                <a:cs typeface="Arial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6"/>
              </a:buClr>
              <a:buBlip>
                <a:blip r:embed="rId4"/>
              </a:buBlip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Delegates &amp; empowers others to create proper level of accountability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76B9FC3-4CDD-46AA-BA5A-2AD6E35E827E}"/>
              </a:ext>
            </a:extLst>
          </p:cNvPr>
          <p:cNvSpPr txBox="1">
            <a:spLocks/>
          </p:cNvSpPr>
          <p:nvPr/>
        </p:nvSpPr>
        <p:spPr>
          <a:xfrm>
            <a:off x="4500539" y="3212976"/>
            <a:ext cx="4038600" cy="1540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342900" algn="l" defTabSz="4572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Blip>
                <a:blip r:embed="rId3"/>
              </a:buBlip>
              <a:defRPr lang="en-US" sz="28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+mn-ea"/>
                <a:cs typeface="Arial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6"/>
              </a:buClr>
              <a:buBlip>
                <a:blip r:embed="rId4"/>
              </a:buBlip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Manages complexity and ambiguity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A63C7B3-153C-4124-AA6B-5A756CA9B8E5}"/>
              </a:ext>
            </a:extLst>
          </p:cNvPr>
          <p:cNvSpPr txBox="1">
            <a:spLocks/>
          </p:cNvSpPr>
          <p:nvPr/>
        </p:nvSpPr>
        <p:spPr>
          <a:xfrm>
            <a:off x="467544" y="40770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en-GB" dirty="0"/>
              <a:t>				</a:t>
            </a:r>
            <a:r>
              <a:rPr lang="en-GB" sz="4000" dirty="0">
                <a:latin typeface="+mn-lt"/>
              </a:rPr>
              <a:t>Topic 5</a:t>
            </a:r>
            <a:endParaRPr lang="en-GB" dirty="0">
              <a:latin typeface="+mn-lt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667962D-5BA3-44E1-9A5B-300C58229A42}"/>
              </a:ext>
            </a:extLst>
          </p:cNvPr>
          <p:cNvSpPr txBox="1">
            <a:spLocks/>
          </p:cNvSpPr>
          <p:nvPr/>
        </p:nvSpPr>
        <p:spPr>
          <a:xfrm>
            <a:off x="4567458" y="4941168"/>
            <a:ext cx="4253014" cy="1540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342900" algn="l" defTabSz="4572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Blip>
                <a:blip r:embed="rId3"/>
              </a:buBlip>
              <a:defRPr lang="en-US" sz="28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+mn-ea"/>
                <a:cs typeface="Arial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6"/>
              </a:buClr>
              <a:buBlip>
                <a:blip r:embed="rId4"/>
              </a:buBlip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Facilitates development of relevant company competencies</a:t>
            </a:r>
          </a:p>
        </p:txBody>
      </p:sp>
    </p:spTree>
    <p:extLst>
      <p:ext uri="{BB962C8B-B14F-4D97-AF65-F5344CB8AC3E}">
        <p14:creationId xmlns:p14="http://schemas.microsoft.com/office/powerpoint/2010/main" val="343259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BE78B-4911-402A-BB41-798A5CAEB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14300"/>
            <a:r>
              <a:rPr lang="en-GB" sz="2400" dirty="0"/>
              <a:t>TOPIC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23BDD-ECA1-4761-9361-8F381C6A0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28650" indent="-514350">
              <a:buFont typeface="+mj-lt"/>
              <a:buAutoNum type="arabicPeriod"/>
            </a:pPr>
            <a:r>
              <a:rPr lang="en-GB" dirty="0"/>
              <a:t>Is it a matter of attitude or personality? How to develop this skill if not present yet? </a:t>
            </a:r>
          </a:p>
          <a:p>
            <a:pPr marL="628650" indent="-514350">
              <a:buFont typeface="+mj-lt"/>
              <a:buAutoNum type="arabicPeriod"/>
            </a:pPr>
            <a:r>
              <a:rPr lang="en-GB" dirty="0"/>
              <a:t>How to make this aligned and compatible with the Company culture?</a:t>
            </a:r>
          </a:p>
          <a:p>
            <a:pPr marL="628650" indent="-514350">
              <a:buFont typeface="+mj-lt"/>
              <a:buAutoNum type="arabicPeriod"/>
            </a:pPr>
            <a:r>
              <a:rPr lang="en-GB" dirty="0"/>
              <a:t>When recruiting Compliance personnel, how do you assess and predict this attribute? </a:t>
            </a:r>
          </a:p>
          <a:p>
            <a:pPr marL="628650" indent="-514350">
              <a:buFont typeface="+mj-lt"/>
              <a:buAutoNum type="arabicPeriod"/>
            </a:pPr>
            <a:r>
              <a:rPr lang="en-GB" dirty="0"/>
              <a:t>How to create the environment where people feel able to raise concerns?</a:t>
            </a:r>
          </a:p>
          <a:p>
            <a:pPr marL="628650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6D5759-B817-4729-B58F-9493F4B9F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 dirty="0"/>
          </a:p>
          <a:p>
            <a:endParaRPr lang="en-GB" sz="2000" dirty="0"/>
          </a:p>
          <a:p>
            <a:r>
              <a:rPr lang="en-GB" sz="2400" b="1" dirty="0"/>
              <a:t>Self confidence and courage, ready to raise concerns</a:t>
            </a:r>
          </a:p>
          <a:p>
            <a:endParaRPr lang="en-GB" sz="2400" dirty="0"/>
          </a:p>
          <a:p>
            <a:r>
              <a:rPr lang="en-GB" sz="2000" dirty="0"/>
              <a:t>Consider: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Investigations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Hotline </a:t>
            </a:r>
          </a:p>
        </p:txBody>
      </p:sp>
    </p:spTree>
    <p:extLst>
      <p:ext uri="{BB962C8B-B14F-4D97-AF65-F5344CB8AC3E}">
        <p14:creationId xmlns:p14="http://schemas.microsoft.com/office/powerpoint/2010/main" val="38238081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BE78B-4911-402A-BB41-798A5CAEB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14300"/>
            <a:r>
              <a:rPr lang="en-GB" sz="2400" dirty="0"/>
              <a:t>TOPIC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23BDD-ECA1-4761-9361-8F381C6A0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28650" indent="-514350">
              <a:buFont typeface="+mj-lt"/>
              <a:buAutoNum type="arabicPeriod"/>
            </a:pPr>
            <a:r>
              <a:rPr lang="en-GB" dirty="0"/>
              <a:t>Is it a matter of attitude or personality? How to develop this skill if not present yet? </a:t>
            </a:r>
          </a:p>
          <a:p>
            <a:pPr marL="628650" indent="-514350">
              <a:buFont typeface="+mj-lt"/>
              <a:buAutoNum type="arabicPeriod"/>
            </a:pPr>
            <a:r>
              <a:rPr lang="en-GB" dirty="0"/>
              <a:t>How to stay connected to the business &amp; maintain credibility with our stakeholders as trusted business partners?</a:t>
            </a:r>
          </a:p>
          <a:p>
            <a:pPr marL="628650" indent="-514350">
              <a:buFont typeface="+mj-lt"/>
              <a:buAutoNum type="arabicPeriod"/>
            </a:pPr>
            <a:r>
              <a:rPr lang="en-GB" dirty="0"/>
              <a:t>How to develop good listening skills, appropriate for many different stakeholders and situations? </a:t>
            </a:r>
          </a:p>
          <a:p>
            <a:pPr marL="628650" indent="-514350">
              <a:buFont typeface="+mj-lt"/>
              <a:buAutoNum type="arabicPeriod"/>
            </a:pPr>
            <a:r>
              <a:rPr lang="en-GB" dirty="0"/>
              <a:t>How to ask for, &amp; receive, feedback to identify areas for improvement?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6D5759-B817-4729-B58F-9493F4B9F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 dirty="0"/>
          </a:p>
          <a:p>
            <a:endParaRPr lang="en-GB" sz="2000" dirty="0"/>
          </a:p>
          <a:p>
            <a:r>
              <a:rPr lang="en-GB" sz="2400" b="1" dirty="0"/>
              <a:t>Has self-awareness, willingness to learn and adapt if needed</a:t>
            </a:r>
          </a:p>
          <a:p>
            <a:endParaRPr lang="en-GB" sz="2400" dirty="0"/>
          </a:p>
          <a:p>
            <a:r>
              <a:rPr lang="en-GB" sz="2000" dirty="0"/>
              <a:t>Consider: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Business understanding </a:t>
            </a:r>
          </a:p>
        </p:txBody>
      </p:sp>
    </p:spTree>
    <p:extLst>
      <p:ext uri="{BB962C8B-B14F-4D97-AF65-F5344CB8AC3E}">
        <p14:creationId xmlns:p14="http://schemas.microsoft.com/office/powerpoint/2010/main" val="1184467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58821-2489-465B-B71F-2F0228599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cap="none" dirty="0"/>
              <a:t>Dominique Laymand</a:t>
            </a:r>
            <a:br>
              <a:rPr lang="en-GB" dirty="0"/>
            </a:br>
            <a:r>
              <a:rPr lang="en-GB" dirty="0"/>
              <a:t>ETHICS </a:t>
            </a:r>
            <a:r>
              <a:rPr lang="en-GB" cap="none" dirty="0"/>
              <a:t>Honorary</a:t>
            </a:r>
            <a:r>
              <a:rPr lang="en-GB" dirty="0"/>
              <a:t> </a:t>
            </a:r>
            <a:r>
              <a:rPr lang="en-GB" cap="none" dirty="0"/>
              <a:t>President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77D3FA-31FB-41BB-8345-A1F6D1F119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11583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BE78B-4911-402A-BB41-798A5CAEB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14300"/>
            <a:r>
              <a:rPr lang="en-GB" sz="2400" dirty="0"/>
              <a:t>TOPIC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23BDD-ECA1-4761-9361-8F381C6A0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28650" indent="-514350">
              <a:buFont typeface="+mj-lt"/>
              <a:buAutoNum type="arabicPeriod"/>
            </a:pPr>
            <a:r>
              <a:rPr lang="en-GB" dirty="0"/>
              <a:t>Is it a matter of attitude or personality? How to develop this skill if not present yet? </a:t>
            </a:r>
          </a:p>
          <a:p>
            <a:pPr marL="628650" indent="-514350">
              <a:buFont typeface="+mj-lt"/>
              <a:buAutoNum type="arabicPeriod"/>
            </a:pPr>
            <a:r>
              <a:rPr lang="en-GB" dirty="0"/>
              <a:t>What is important to consider before delegating to others?</a:t>
            </a:r>
          </a:p>
          <a:p>
            <a:pPr marL="628650" indent="-514350">
              <a:buFont typeface="+mj-lt"/>
              <a:buAutoNum type="arabicPeriod"/>
            </a:pPr>
            <a:r>
              <a:rPr lang="en-GB" dirty="0"/>
              <a:t>How do you manage roadblocks (</a:t>
            </a:r>
            <a:r>
              <a:rPr lang="en-GB" dirty="0" err="1"/>
              <a:t>i.e.resistance</a:t>
            </a:r>
            <a:r>
              <a:rPr lang="en-GB" dirty="0"/>
              <a:t>)?</a:t>
            </a:r>
          </a:p>
          <a:p>
            <a:pPr marL="628650" indent="-514350">
              <a:buFont typeface="+mj-lt"/>
              <a:buAutoNum type="arabicPeriod"/>
            </a:pPr>
            <a:r>
              <a:rPr lang="en-GB" dirty="0"/>
              <a:t>How do you know whether the expected level of accountability is reached?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6D5759-B817-4729-B58F-9493F4B9F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endParaRPr lang="en-GB" sz="2000" dirty="0"/>
          </a:p>
          <a:p>
            <a:r>
              <a:rPr lang="en-GB" sz="2400" b="1" dirty="0"/>
              <a:t>Delegates &amp; empowers others to create proper level of accountability</a:t>
            </a:r>
          </a:p>
          <a:p>
            <a:endParaRPr lang="en-GB" sz="2400" dirty="0"/>
          </a:p>
          <a:p>
            <a:r>
              <a:rPr lang="en-GB" sz="2000" dirty="0"/>
              <a:t>Consider: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Development of ownership of Compliance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Compliance team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Business team</a:t>
            </a:r>
          </a:p>
        </p:txBody>
      </p:sp>
    </p:spTree>
    <p:extLst>
      <p:ext uri="{BB962C8B-B14F-4D97-AF65-F5344CB8AC3E}">
        <p14:creationId xmlns:p14="http://schemas.microsoft.com/office/powerpoint/2010/main" val="27753205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BE78B-4911-402A-BB41-798A5CAEB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14300"/>
            <a:r>
              <a:rPr lang="en-GB" sz="2400" dirty="0"/>
              <a:t>TOPIC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23BDD-ECA1-4761-9361-8F381C6A0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8650" indent="-514350">
              <a:buFont typeface="+mj-lt"/>
              <a:buAutoNum type="arabicPeriod"/>
            </a:pPr>
            <a:r>
              <a:rPr lang="en-GB" dirty="0"/>
              <a:t>Is it a matter of attitude or personality? How to develop this skill if not present yet? </a:t>
            </a:r>
          </a:p>
          <a:p>
            <a:pPr marL="628650" indent="-514350">
              <a:buFont typeface="+mj-lt"/>
              <a:buAutoNum type="arabicPeriod"/>
            </a:pPr>
            <a:r>
              <a:rPr lang="en-GB" dirty="0"/>
              <a:t>How do you know that you have made improvements?</a:t>
            </a:r>
          </a:p>
          <a:p>
            <a:pPr marL="628650" indent="-514350">
              <a:buFont typeface="+mj-lt"/>
              <a:buAutoNum type="arabicPeriod"/>
            </a:pPr>
            <a:r>
              <a:rPr lang="en-GB" dirty="0"/>
              <a:t>What practical tips can you share on ways to manage complexity, change and ambiguity?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6D5759-B817-4729-B58F-9493F4B9F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 dirty="0"/>
          </a:p>
          <a:p>
            <a:endParaRPr lang="en-GB" sz="2000" dirty="0"/>
          </a:p>
          <a:p>
            <a:r>
              <a:rPr lang="en-GB" sz="2400" b="1" dirty="0"/>
              <a:t>Manages complexity and ambiguity</a:t>
            </a:r>
          </a:p>
          <a:p>
            <a:endParaRPr lang="en-GB" sz="2400" dirty="0"/>
          </a:p>
          <a:p>
            <a:r>
              <a:rPr lang="en-GB" sz="2000" dirty="0"/>
              <a:t>Consider: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Taking decisions in the grey zone</a:t>
            </a:r>
          </a:p>
        </p:txBody>
      </p:sp>
    </p:spTree>
    <p:extLst>
      <p:ext uri="{BB962C8B-B14F-4D97-AF65-F5344CB8AC3E}">
        <p14:creationId xmlns:p14="http://schemas.microsoft.com/office/powerpoint/2010/main" val="6510568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BE78B-4911-402A-BB41-798A5CAEB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14300"/>
            <a:r>
              <a:rPr lang="en-GB" sz="2400" dirty="0"/>
              <a:t>TOPIC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23BDD-ECA1-4761-9361-8F381C6A0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28650" indent="-514350">
              <a:buFont typeface="+mj-lt"/>
              <a:buAutoNum type="arabicPeriod"/>
            </a:pPr>
            <a:r>
              <a:rPr lang="en-GB" dirty="0"/>
              <a:t>Who can help you in your Company?</a:t>
            </a:r>
          </a:p>
          <a:p>
            <a:pPr marL="628650" indent="-514350">
              <a:buFont typeface="+mj-lt"/>
              <a:buAutoNum type="arabicPeriod"/>
            </a:pPr>
            <a:r>
              <a:rPr lang="en-GB" dirty="0"/>
              <a:t>How do you choose internal versus external resources (e.g. Providers)?</a:t>
            </a:r>
          </a:p>
          <a:p>
            <a:pPr marL="628650" indent="-514350">
              <a:buFont typeface="+mj-lt"/>
              <a:buAutoNum type="arabicPeriod"/>
            </a:pPr>
            <a:r>
              <a:rPr lang="en-GB" dirty="0"/>
              <a:t>How can ETHICS competency model help to identify gaps?</a:t>
            </a:r>
          </a:p>
          <a:p>
            <a:pPr marL="628650" indent="-514350">
              <a:buFont typeface="+mj-lt"/>
              <a:buAutoNum type="arabicPeriod"/>
            </a:pPr>
            <a:r>
              <a:rPr lang="en-GB" dirty="0"/>
              <a:t>What strategies and approaches do you use for your personal development and your team?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6D5759-B817-4729-B58F-9493F4B9F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 dirty="0"/>
          </a:p>
          <a:p>
            <a:endParaRPr lang="en-GB" sz="2000" dirty="0"/>
          </a:p>
          <a:p>
            <a:r>
              <a:rPr lang="en-GB" sz="2400" b="1" dirty="0"/>
              <a:t>Facilitates development of relevant company competencies</a:t>
            </a:r>
          </a:p>
          <a:p>
            <a:endParaRPr lang="en-GB" sz="2400" dirty="0"/>
          </a:p>
          <a:p>
            <a:r>
              <a:rPr lang="en-GB" sz="2000" dirty="0"/>
              <a:t>Consider: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Capability gap identification and  solutions (e.g. Training)</a:t>
            </a:r>
          </a:p>
        </p:txBody>
      </p:sp>
    </p:spTree>
    <p:extLst>
      <p:ext uri="{BB962C8B-B14F-4D97-AF65-F5344CB8AC3E}">
        <p14:creationId xmlns:p14="http://schemas.microsoft.com/office/powerpoint/2010/main" val="24109800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BD533-F8DE-4DF9-B81D-A902D7AA4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j-ea"/>
                <a:cs typeface="+mj-cs"/>
              </a:rPr>
              <a:t>Topic 1 			Topic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2DA9E-7DB5-4FE5-B36A-7BB917CA75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4038600" cy="1540768"/>
          </a:xfrm>
        </p:spPr>
        <p:txBody>
          <a:bodyPr/>
          <a:lstStyle/>
          <a:p>
            <a:r>
              <a:rPr lang="en-GB" dirty="0"/>
              <a:t>Self confidence and courage, ready to raise concerns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2AE8FB-91A5-46E9-8134-052BD667EF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038600" cy="1540768"/>
          </a:xfrm>
        </p:spPr>
        <p:txBody>
          <a:bodyPr/>
          <a:lstStyle/>
          <a:p>
            <a:r>
              <a:rPr lang="en-GB" dirty="0"/>
              <a:t>Has self-awareness, willingness to learn and adapt if needed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2F17EE5-95EC-41F6-B371-8985AD18D93F}"/>
              </a:ext>
            </a:extLst>
          </p:cNvPr>
          <p:cNvSpPr txBox="1">
            <a:spLocks/>
          </p:cNvSpPr>
          <p:nvPr/>
        </p:nvSpPr>
        <p:spPr>
          <a:xfrm>
            <a:off x="457200" y="23580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en-GB" sz="4000" dirty="0">
                <a:latin typeface="+mn-lt"/>
              </a:rPr>
              <a:t>Topic 3 			Topic 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B041051-A4E2-4771-9404-8510EEB997B9}"/>
              </a:ext>
            </a:extLst>
          </p:cNvPr>
          <p:cNvSpPr txBox="1">
            <a:spLocks/>
          </p:cNvSpPr>
          <p:nvPr/>
        </p:nvSpPr>
        <p:spPr>
          <a:xfrm>
            <a:off x="604614" y="3214630"/>
            <a:ext cx="4038600" cy="1540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342900" algn="l" defTabSz="4572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Blip>
                <a:blip r:embed="rId2"/>
              </a:buBlip>
              <a:defRPr lang="en-US" sz="28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+mn-ea"/>
                <a:cs typeface="Arial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6"/>
              </a:buClr>
              <a:buBlip>
                <a:blip r:embed="rId3"/>
              </a:buBlip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Delegates &amp; empowers others to create proper level of accountability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76B9FC3-4CDD-46AA-BA5A-2AD6E35E827E}"/>
              </a:ext>
            </a:extLst>
          </p:cNvPr>
          <p:cNvSpPr txBox="1">
            <a:spLocks/>
          </p:cNvSpPr>
          <p:nvPr/>
        </p:nvSpPr>
        <p:spPr>
          <a:xfrm>
            <a:off x="4500539" y="3212976"/>
            <a:ext cx="4038600" cy="1540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342900" algn="l" defTabSz="4572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Blip>
                <a:blip r:embed="rId2"/>
              </a:buBlip>
              <a:defRPr lang="en-US" sz="28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+mn-ea"/>
                <a:cs typeface="Arial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6"/>
              </a:buClr>
              <a:buBlip>
                <a:blip r:embed="rId3"/>
              </a:buBlip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Manages complexity and ambiguity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A63C7B3-153C-4124-AA6B-5A756CA9B8E5}"/>
              </a:ext>
            </a:extLst>
          </p:cNvPr>
          <p:cNvSpPr txBox="1">
            <a:spLocks/>
          </p:cNvSpPr>
          <p:nvPr/>
        </p:nvSpPr>
        <p:spPr>
          <a:xfrm>
            <a:off x="467544" y="40770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en-GB" dirty="0"/>
              <a:t>				</a:t>
            </a:r>
            <a:r>
              <a:rPr lang="en-GB" sz="4000" dirty="0">
                <a:latin typeface="+mn-lt"/>
              </a:rPr>
              <a:t>Topic 5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667962D-5BA3-44E1-9A5B-300C58229A42}"/>
              </a:ext>
            </a:extLst>
          </p:cNvPr>
          <p:cNvSpPr txBox="1">
            <a:spLocks/>
          </p:cNvSpPr>
          <p:nvPr/>
        </p:nvSpPr>
        <p:spPr>
          <a:xfrm>
            <a:off x="4567458" y="4941168"/>
            <a:ext cx="4253014" cy="1540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342900" algn="l" defTabSz="4572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Blip>
                <a:blip r:embed="rId2"/>
              </a:buBlip>
              <a:defRPr lang="en-US" sz="28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+mn-ea"/>
                <a:cs typeface="Arial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6"/>
              </a:buClr>
              <a:buBlip>
                <a:blip r:embed="rId3"/>
              </a:buBlip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Facilitates development of relevant company competencies</a:t>
            </a:r>
          </a:p>
        </p:txBody>
      </p:sp>
    </p:spTree>
    <p:extLst>
      <p:ext uri="{BB962C8B-B14F-4D97-AF65-F5344CB8AC3E}">
        <p14:creationId xmlns:p14="http://schemas.microsoft.com/office/powerpoint/2010/main" val="24589386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58821-2489-465B-B71F-2F0228599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cap="none" dirty="0"/>
              <a:t>Roeland van Aelst</a:t>
            </a:r>
            <a:br>
              <a:rPr lang="en-GB" dirty="0"/>
            </a:br>
            <a:r>
              <a:rPr lang="en-GB" dirty="0"/>
              <a:t>ETHICS </a:t>
            </a:r>
            <a:r>
              <a:rPr lang="en-GB" cap="none" dirty="0"/>
              <a:t>President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83B13C-2D70-4EEC-8541-8DE6053B2D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1306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2018 General Assembly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4400" dirty="0"/>
              <a:t>THANK YOU</a:t>
            </a:r>
          </a:p>
          <a:p>
            <a:r>
              <a:rPr lang="en-GB" sz="4400" dirty="0"/>
              <a:t>Safe journey home!</a:t>
            </a:r>
          </a:p>
          <a:p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271979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ETHICS 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GB" dirty="0"/>
          </a:p>
          <a:p>
            <a:pPr marL="114300" indent="0">
              <a:buNone/>
            </a:pPr>
            <a:endParaRPr lang="en-GB" dirty="0"/>
          </a:p>
          <a:p>
            <a:pPr marL="114300" indent="0">
              <a:buNone/>
            </a:pPr>
            <a:r>
              <a:rPr lang="en-GB" dirty="0"/>
              <a:t>“We aim to be recognized as an independent international</a:t>
            </a:r>
            <a:r>
              <a:rPr lang="en-GB" strike="sngStrike" dirty="0"/>
              <a:t> </a:t>
            </a:r>
            <a:r>
              <a:rPr lang="en-GB" dirty="0"/>
              <a:t>association of</a:t>
            </a:r>
            <a:r>
              <a:rPr lang="en-GB" dirty="0">
                <a:solidFill>
                  <a:srgbClr val="FF2600"/>
                </a:solidFill>
              </a:rPr>
              <a:t> </a:t>
            </a:r>
            <a:r>
              <a:rPr lang="en-GB" dirty="0"/>
              <a:t>professionals, which sets standards of Ethics and Compliance and shapes and influences strategies in the changing Healthcare environment for the ultimate benefit of Patients and Society at large.”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3694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4A7B4-30B6-4CB6-99FC-734A0DC7D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ETHICS 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55E18-8110-40F0-B333-276E142A5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We are a </a:t>
            </a:r>
            <a:r>
              <a:rPr lang="en-GB" b="1" dirty="0"/>
              <a:t>visible and transparent network </a:t>
            </a:r>
            <a:r>
              <a:rPr lang="en-GB" dirty="0"/>
              <a:t>and a </a:t>
            </a:r>
            <a:r>
              <a:rPr lang="en-GB" b="1" dirty="0"/>
              <a:t>think tank </a:t>
            </a:r>
            <a:r>
              <a:rPr lang="en-GB" dirty="0"/>
              <a:t>of diverse International Ethics and Compliance professionals in the Healthcare sector</a:t>
            </a:r>
          </a:p>
          <a:p>
            <a:r>
              <a:rPr lang="en-GB" dirty="0"/>
              <a:t>We add sustainable value to Ethics and Compliance professionals by enabling them to manage their professional responsibilities and supporting them in the development of their careers</a:t>
            </a:r>
          </a:p>
          <a:p>
            <a:r>
              <a:rPr lang="en-GB" dirty="0"/>
              <a:t>We are developing and sharing best practices to anticipate and facilitate new business models in the healthcare sector including through effective education and training, closer collaboration between </a:t>
            </a:r>
            <a:r>
              <a:rPr lang="en-GB" dirty="0" err="1"/>
              <a:t>Medtech</a:t>
            </a:r>
            <a:r>
              <a:rPr lang="en-GB" dirty="0"/>
              <a:t> and Pharma and other initiatives</a:t>
            </a:r>
          </a:p>
          <a:p>
            <a:r>
              <a:rPr lang="en-GB" dirty="0"/>
              <a:t>We are delivering Ethics and Compliance perspectives to multiple external Healthcare sector stakeholders, as well as to Ethics and Compliance professionals from other sectors</a:t>
            </a:r>
          </a:p>
          <a:p>
            <a:r>
              <a:rPr lang="en-GB" dirty="0"/>
              <a:t>We are an independent, not-for-profit association governed by a Code of Conduct</a:t>
            </a:r>
          </a:p>
        </p:txBody>
      </p:sp>
    </p:spTree>
    <p:extLst>
      <p:ext uri="{BB962C8B-B14F-4D97-AF65-F5344CB8AC3E}">
        <p14:creationId xmlns:p14="http://schemas.microsoft.com/office/powerpoint/2010/main" val="1639082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0432E-8A3F-4993-A16D-197B294EC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C3F859-2D4A-452B-8839-C4DDFCF0A6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672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FE451-2767-4E2A-BBDB-A9955BA2A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 - Tomorrow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EDA0AE-2B99-4732-8824-8D64271450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908" y="0"/>
            <a:ext cx="57361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234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Effectiveness of Anti-Corruption / Compliance </a:t>
            </a:r>
            <a:r>
              <a:rPr lang="en-US" dirty="0" err="1"/>
              <a:t>Programmes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797152"/>
            <a:ext cx="8496944" cy="1224136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dirty="0"/>
              <a:t>Moderator: Pascale Paimbault</a:t>
            </a:r>
          </a:p>
          <a:p>
            <a:pPr algn="l"/>
            <a:r>
              <a:rPr lang="en-US" dirty="0"/>
              <a:t>Panel:</a:t>
            </a:r>
          </a:p>
          <a:p>
            <a:pPr algn="l"/>
            <a:r>
              <a:rPr lang="en-US" dirty="0"/>
              <a:t>Björn </a:t>
            </a:r>
            <a:r>
              <a:rPr lang="en-US" dirty="0" err="1"/>
              <a:t>Fasterling</a:t>
            </a:r>
            <a:r>
              <a:rPr lang="en-US" dirty="0"/>
              <a:t>, George Fife, Philippe Lesoing, Stephen Nguyen Duc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5BFFB-4784-4EAD-BC0D-0067795FF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dirty="0"/>
              <a:t>Networking Break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53136C-8146-4C3B-A36A-D8CBB81ED0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490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New Environment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797152"/>
            <a:ext cx="8496944" cy="1224136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Moderator: Olivier Chaduteau</a:t>
            </a:r>
          </a:p>
          <a:p>
            <a:pPr algn="l"/>
            <a:r>
              <a:rPr lang="en-US" dirty="0"/>
              <a:t>Panel: Julien Durand, Adem Koyuncu, </a:t>
            </a:r>
            <a:r>
              <a:rPr lang="fr-FR" dirty="0" err="1"/>
              <a:t>Dessislava</a:t>
            </a:r>
            <a:r>
              <a:rPr lang="fr-FR" dirty="0"/>
              <a:t> </a:t>
            </a:r>
            <a:r>
              <a:rPr lang="fr-FR" dirty="0" err="1"/>
              <a:t>Savova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989745"/>
      </p:ext>
    </p:extLst>
  </p:cSld>
  <p:clrMapOvr>
    <a:masterClrMapping/>
  </p:clrMapOvr>
</p:sld>
</file>

<file path=ppt/theme/theme1.xml><?xml version="1.0" encoding="utf-8"?>
<a:theme xmlns:a="http://schemas.openxmlformats.org/drawingml/2006/main" name="ETHIC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THIC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ETHICS Template</Template>
  <TotalTime>491</TotalTime>
  <Words>879</Words>
  <Application>Microsoft Office PowerPoint</Application>
  <PresentationFormat>On-screen Show (4:3)</PresentationFormat>
  <Paragraphs>137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Arial Narrow</vt:lpstr>
      <vt:lpstr>Calibri</vt:lpstr>
      <vt:lpstr>Courier New</vt:lpstr>
      <vt:lpstr>Tahoma</vt:lpstr>
      <vt:lpstr>Wingdings</vt:lpstr>
      <vt:lpstr>ETHICS</vt:lpstr>
      <vt:lpstr>1_ETHICS</vt:lpstr>
      <vt:lpstr>2018 General Assembly</vt:lpstr>
      <vt:lpstr>Dominique Laymand ETHICS Honorary President</vt:lpstr>
      <vt:lpstr>ETHICS Vision</vt:lpstr>
      <vt:lpstr>ETHICS Mission</vt:lpstr>
      <vt:lpstr>Agenda</vt:lpstr>
      <vt:lpstr>Agenda - Tomorrow</vt:lpstr>
      <vt:lpstr>Effectiveness of Anti-Corruption / Compliance Programmes</vt:lpstr>
      <vt:lpstr>Networking Break</vt:lpstr>
      <vt:lpstr>New Environment</vt:lpstr>
      <vt:lpstr>Networking Break</vt:lpstr>
      <vt:lpstr>France Chain</vt:lpstr>
      <vt:lpstr>Matthew Scully</vt:lpstr>
      <vt:lpstr>Networking Lunch</vt:lpstr>
      <vt:lpstr>  Leadership Skills workshop</vt:lpstr>
      <vt:lpstr>PowerPoint Presentation</vt:lpstr>
      <vt:lpstr>Round Table Discussion</vt:lpstr>
      <vt:lpstr>Topic 1    Topic 2</vt:lpstr>
      <vt:lpstr>TOPIC 1</vt:lpstr>
      <vt:lpstr>TOPIC 2</vt:lpstr>
      <vt:lpstr>TOPIC 3</vt:lpstr>
      <vt:lpstr>TOPIC 4</vt:lpstr>
      <vt:lpstr>TOPIC 5</vt:lpstr>
      <vt:lpstr>Topic 1    Topic 2</vt:lpstr>
      <vt:lpstr>Roeland van Aelst ETHICS President</vt:lpstr>
      <vt:lpstr>2018 General Assembly</vt:lpstr>
    </vt:vector>
  </TitlesOfParts>
  <Company>Bristol-Myers Squibb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Assembly Paris, FR 3rd October 2014</dc:title>
  <dc:creator>Sue Egan</dc:creator>
  <cp:lastModifiedBy>Sue Egan</cp:lastModifiedBy>
  <cp:revision>55</cp:revision>
  <dcterms:created xsi:type="dcterms:W3CDTF">2014-10-01T18:16:59Z</dcterms:created>
  <dcterms:modified xsi:type="dcterms:W3CDTF">2018-10-04T19:37:11Z</dcterms:modified>
</cp:coreProperties>
</file>