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84" r:id="rId2"/>
  </p:sldMasterIdLst>
  <p:notesMasterIdLst>
    <p:notesMasterId r:id="rId13"/>
  </p:notesMasterIdLst>
  <p:handoutMasterIdLst>
    <p:handoutMasterId r:id="rId14"/>
  </p:handoutMasterIdLst>
  <p:sldIdLst>
    <p:sldId id="275" r:id="rId3"/>
    <p:sldId id="268" r:id="rId4"/>
    <p:sldId id="266" r:id="rId5"/>
    <p:sldId id="262" r:id="rId6"/>
    <p:sldId id="272" r:id="rId7"/>
    <p:sldId id="273" r:id="rId8"/>
    <p:sldId id="270" r:id="rId9"/>
    <p:sldId id="269" r:id="rId10"/>
    <p:sldId id="271" r:id="rId11"/>
    <p:sldId id="27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18" autoAdjust="0"/>
    <p:restoredTop sz="94660"/>
  </p:normalViewPr>
  <p:slideViewPr>
    <p:cSldViewPr>
      <p:cViewPr varScale="1">
        <p:scale>
          <a:sx n="97" d="100"/>
          <a:sy n="97" d="100"/>
        </p:scale>
        <p:origin x="126" y="48"/>
      </p:cViewPr>
      <p:guideLst>
        <p:guide orient="horz" pos="2160"/>
        <p:guide pos="3840"/>
      </p:guideLst>
    </p:cSldViewPr>
  </p:slideViewPr>
  <p:notesTextViewPr>
    <p:cViewPr>
      <p:scale>
        <a:sx n="100" d="100"/>
        <a:sy n="100" d="100"/>
      </p:scale>
      <p:origin x="0" y="0"/>
    </p:cViewPr>
  </p:notesTextViewPr>
  <p:notesViewPr>
    <p:cSldViewPr>
      <p:cViewPr varScale="1">
        <p:scale>
          <a:sx n="78" d="100"/>
          <a:sy n="78" d="100"/>
        </p:scale>
        <p:origin x="2772" y="45"/>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2A22A5B-E9BE-4088-8F9B-362670665DD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GB" sz="1600" dirty="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ETHICS Association</a:t>
            </a:r>
          </a:p>
        </p:txBody>
      </p:sp>
      <p:sp>
        <p:nvSpPr>
          <p:cNvPr id="3" name="Date Placeholder 2">
            <a:extLst>
              <a:ext uri="{FF2B5EF4-FFF2-40B4-BE49-F238E27FC236}">
                <a16:creationId xmlns:a16="http://schemas.microsoft.com/office/drawing/2014/main" id="{D8432BDA-50CC-418E-A89B-F4CEB3D2835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GB" dirty="0">
                <a:solidFill>
                  <a:schemeClr val="tx1">
                    <a:lumMod val="65000"/>
                    <a:lumOff val="35000"/>
                  </a:schemeClr>
                </a:solidFill>
              </a:rPr>
              <a:t>Prepared: </a:t>
            </a:r>
            <a:fld id="{FD219554-91CC-4007-9FDB-631FBFD4C1BD}" type="datetime2">
              <a:rPr lang="en-GB" smtClean="0">
                <a:solidFill>
                  <a:schemeClr val="tx1">
                    <a:lumMod val="65000"/>
                    <a:lumOff val="35000"/>
                  </a:schemeClr>
                </a:solidFill>
              </a:rPr>
              <a:t>Tuesday, 19 March 2019</a:t>
            </a:fld>
            <a:endParaRPr lang="en-GB" dirty="0">
              <a:solidFill>
                <a:schemeClr val="tx1">
                  <a:lumMod val="65000"/>
                  <a:lumOff val="35000"/>
                </a:schemeClr>
              </a:solidFill>
            </a:endParaRPr>
          </a:p>
        </p:txBody>
      </p:sp>
      <p:sp>
        <p:nvSpPr>
          <p:cNvPr id="4" name="Footer Placeholder 3">
            <a:extLst>
              <a:ext uri="{FF2B5EF4-FFF2-40B4-BE49-F238E27FC236}">
                <a16:creationId xmlns:a16="http://schemas.microsoft.com/office/drawing/2014/main" id="{412FD6C8-F5EE-4563-9AF1-B083130BAB3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49865FA9-2B56-4402-A009-1A347159A4B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A0B6559-7581-4E8A-9E79-09A5E5DE1728}" type="slidenum">
              <a:rPr lang="en-GB" smtClean="0">
                <a:solidFill>
                  <a:schemeClr val="tx1">
                    <a:lumMod val="65000"/>
                    <a:lumOff val="35000"/>
                  </a:schemeClr>
                </a:solidFill>
              </a:rPr>
              <a:t>‹#›</a:t>
            </a:fld>
            <a:endParaRPr lang="en-GB" dirty="0">
              <a:solidFill>
                <a:schemeClr val="tx1">
                  <a:lumMod val="65000"/>
                  <a:lumOff val="35000"/>
                </a:schemeClr>
              </a:solidFill>
            </a:endParaRPr>
          </a:p>
        </p:txBody>
      </p:sp>
      <p:pic>
        <p:nvPicPr>
          <p:cNvPr id="7" name="Picture 6">
            <a:extLst>
              <a:ext uri="{FF2B5EF4-FFF2-40B4-BE49-F238E27FC236}">
                <a16:creationId xmlns:a16="http://schemas.microsoft.com/office/drawing/2014/main" id="{563039A7-8667-4158-81F0-27457DE1654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8772412"/>
            <a:ext cx="1412776" cy="371587"/>
          </a:xfrm>
          <a:prstGeom prst="rect">
            <a:avLst/>
          </a:prstGeom>
        </p:spPr>
      </p:pic>
    </p:spTree>
    <p:extLst>
      <p:ext uri="{BB962C8B-B14F-4D97-AF65-F5344CB8AC3E}">
        <p14:creationId xmlns:p14="http://schemas.microsoft.com/office/powerpoint/2010/main" val="2405431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GB" dirty="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ETHICS Association Presentation Notes</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GB" dirty="0">
                <a:solidFill>
                  <a:schemeClr val="tx1">
                    <a:lumMod val="65000"/>
                    <a:lumOff val="35000"/>
                  </a:schemeClr>
                </a:solidFill>
              </a:rPr>
              <a:t>Prepared: </a:t>
            </a:r>
            <a:fld id="{FD219554-91CC-4007-9FDB-631FBFD4C1BD}" type="datetime2">
              <a:rPr lang="en-GB" smtClean="0">
                <a:solidFill>
                  <a:schemeClr val="tx1">
                    <a:lumMod val="65000"/>
                    <a:lumOff val="35000"/>
                  </a:schemeClr>
                </a:solidFill>
              </a:rPr>
              <a:pPr/>
              <a:t>Tuesday, 19 March 2019</a:t>
            </a:fld>
            <a:endParaRPr lang="en-GB" dirty="0">
              <a:solidFill>
                <a:schemeClr val="tx1">
                  <a:lumMod val="65000"/>
                  <a:lumOff val="35000"/>
                </a:schemeClr>
              </a:solidFill>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solidFill>
                  <a:schemeClr val="tx1">
                    <a:lumMod val="65000"/>
                    <a:lumOff val="35000"/>
                  </a:schemeClr>
                </a:solidFill>
              </a:defRPr>
            </a:lvl1pPr>
          </a:lstStyle>
          <a:p>
            <a:fld id="{987764FE-B25F-4A98-9095-F6BA4E6E5968}" type="slidenum">
              <a:rPr lang="en-GB" smtClean="0"/>
              <a:pPr/>
              <a:t>‹#›</a:t>
            </a:fld>
            <a:endParaRPr lang="en-GB" dirty="0"/>
          </a:p>
        </p:txBody>
      </p:sp>
      <p:pic>
        <p:nvPicPr>
          <p:cNvPr id="8" name="Picture 7">
            <a:extLst>
              <a:ext uri="{FF2B5EF4-FFF2-40B4-BE49-F238E27FC236}">
                <a16:creationId xmlns:a16="http://schemas.microsoft.com/office/drawing/2014/main" id="{5CA31388-9849-4AD8-A032-8E3ACF9600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772412"/>
            <a:ext cx="1412776" cy="371587"/>
          </a:xfrm>
          <a:prstGeom prst="rect">
            <a:avLst/>
          </a:prstGeom>
        </p:spPr>
      </p:pic>
    </p:spTree>
    <p:extLst>
      <p:ext uri="{BB962C8B-B14F-4D97-AF65-F5344CB8AC3E}">
        <p14:creationId xmlns:p14="http://schemas.microsoft.com/office/powerpoint/2010/main" val="1821692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65000"/>
            <a:lumOff val="35000"/>
          </a:schemeClr>
        </a:solidFill>
        <a:latin typeface="+mn-lt"/>
        <a:ea typeface="+mn-ea"/>
        <a:cs typeface="+mn-cs"/>
      </a:defRPr>
    </a:lvl1pPr>
    <a:lvl2pPr marL="457200" algn="l" defTabSz="914400" rtl="0" eaLnBrk="1" latinLnBrk="0" hangingPunct="1">
      <a:defRPr sz="1200" kern="1200">
        <a:solidFill>
          <a:schemeClr val="tx1">
            <a:lumMod val="65000"/>
            <a:lumOff val="35000"/>
          </a:schemeClr>
        </a:solidFill>
        <a:latin typeface="+mn-lt"/>
        <a:ea typeface="+mn-ea"/>
        <a:cs typeface="+mn-cs"/>
      </a:defRPr>
    </a:lvl2pPr>
    <a:lvl3pPr marL="914400" algn="l" defTabSz="914400" rtl="0" eaLnBrk="1" latinLnBrk="0" hangingPunct="1">
      <a:defRPr sz="1200" kern="1200">
        <a:solidFill>
          <a:schemeClr val="tx1">
            <a:lumMod val="65000"/>
            <a:lumOff val="35000"/>
          </a:schemeClr>
        </a:solidFill>
        <a:latin typeface="+mn-lt"/>
        <a:ea typeface="+mn-ea"/>
        <a:cs typeface="+mn-cs"/>
      </a:defRPr>
    </a:lvl3pPr>
    <a:lvl4pPr marL="1371600" algn="l" defTabSz="914400" rtl="0" eaLnBrk="1" latinLnBrk="0" hangingPunct="1">
      <a:defRPr sz="1200" kern="1200">
        <a:solidFill>
          <a:schemeClr val="tx1">
            <a:lumMod val="65000"/>
            <a:lumOff val="35000"/>
          </a:schemeClr>
        </a:solidFill>
        <a:latin typeface="+mn-lt"/>
        <a:ea typeface="+mn-ea"/>
        <a:cs typeface="+mn-cs"/>
      </a:defRPr>
    </a:lvl4pPr>
    <a:lvl5pPr marL="1828800" algn="l" defTabSz="914400" rtl="0" eaLnBrk="1" latinLnBrk="0" hangingPunct="1">
      <a:defRPr sz="1200" kern="1200">
        <a:solidFill>
          <a:schemeClr val="tx1">
            <a:lumMod val="65000"/>
            <a:lumOff val="35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7796693-84BE-4CA9-9F9E-F6CADD79D7E1}" type="slidenum">
              <a:rPr lang="en-GB" smtClean="0"/>
              <a:pPr/>
              <a:t>2</a:t>
            </a:fld>
            <a:endParaRPr lang="en-GB"/>
          </a:p>
        </p:txBody>
      </p:sp>
    </p:spTree>
    <p:extLst>
      <p:ext uri="{BB962C8B-B14F-4D97-AF65-F5344CB8AC3E}">
        <p14:creationId xmlns:p14="http://schemas.microsoft.com/office/powerpoint/2010/main" val="1146993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7796693-84BE-4CA9-9F9E-F6CADD79D7E1}" type="slidenum">
              <a:rPr lang="en-GB" smtClean="0"/>
              <a:pPr/>
              <a:t>3</a:t>
            </a:fld>
            <a:endParaRPr lang="en-GB"/>
          </a:p>
        </p:txBody>
      </p:sp>
    </p:spTree>
    <p:extLst>
      <p:ext uri="{BB962C8B-B14F-4D97-AF65-F5344CB8AC3E}">
        <p14:creationId xmlns:p14="http://schemas.microsoft.com/office/powerpoint/2010/main" val="1447795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7796693-84BE-4CA9-9F9E-F6CADD79D7E1}" type="slidenum">
              <a:rPr lang="en-GB" smtClean="0"/>
              <a:pPr/>
              <a:t>4</a:t>
            </a:fld>
            <a:endParaRPr lang="en-GB"/>
          </a:p>
        </p:txBody>
      </p:sp>
    </p:spTree>
    <p:extLst>
      <p:ext uri="{BB962C8B-B14F-4D97-AF65-F5344CB8AC3E}">
        <p14:creationId xmlns:p14="http://schemas.microsoft.com/office/powerpoint/2010/main" val="3682713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7796693-84BE-4CA9-9F9E-F6CADD79D7E1}" type="slidenum">
              <a:rPr lang="en-GB" smtClean="0"/>
              <a:pPr/>
              <a:t>5</a:t>
            </a:fld>
            <a:endParaRPr lang="en-GB"/>
          </a:p>
        </p:txBody>
      </p:sp>
    </p:spTree>
    <p:extLst>
      <p:ext uri="{BB962C8B-B14F-4D97-AF65-F5344CB8AC3E}">
        <p14:creationId xmlns:p14="http://schemas.microsoft.com/office/powerpoint/2010/main" val="2141942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7796693-84BE-4CA9-9F9E-F6CADD79D7E1}" type="slidenum">
              <a:rPr lang="en-GB" smtClean="0"/>
              <a:pPr/>
              <a:t>6</a:t>
            </a:fld>
            <a:endParaRPr lang="en-GB"/>
          </a:p>
        </p:txBody>
      </p:sp>
    </p:spTree>
    <p:extLst>
      <p:ext uri="{BB962C8B-B14F-4D97-AF65-F5344CB8AC3E}">
        <p14:creationId xmlns:p14="http://schemas.microsoft.com/office/powerpoint/2010/main" val="190592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7796693-84BE-4CA9-9F9E-F6CADD79D7E1}" type="slidenum">
              <a:rPr lang="en-GB" smtClean="0"/>
              <a:pPr/>
              <a:t>7</a:t>
            </a:fld>
            <a:endParaRPr lang="en-GB"/>
          </a:p>
        </p:txBody>
      </p:sp>
    </p:spTree>
    <p:extLst>
      <p:ext uri="{BB962C8B-B14F-4D97-AF65-F5344CB8AC3E}">
        <p14:creationId xmlns:p14="http://schemas.microsoft.com/office/powerpoint/2010/main" val="3187701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7796693-84BE-4CA9-9F9E-F6CADD79D7E1}" type="slidenum">
              <a:rPr lang="en-GB" smtClean="0"/>
              <a:pPr/>
              <a:t>8</a:t>
            </a:fld>
            <a:endParaRPr lang="en-GB"/>
          </a:p>
        </p:txBody>
      </p:sp>
    </p:spTree>
    <p:extLst>
      <p:ext uri="{BB962C8B-B14F-4D97-AF65-F5344CB8AC3E}">
        <p14:creationId xmlns:p14="http://schemas.microsoft.com/office/powerpoint/2010/main" val="41536651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lumMod val="50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lvl1pPr marL="457200" indent="-342900">
              <a:buFontTx/>
              <a:buBlip>
                <a:blip r:embed="rId2"/>
              </a:buBlip>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776812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lvl1pPr marL="457200" indent="-3429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689694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27381" y="1412776"/>
            <a:ext cx="6912768" cy="3096344"/>
          </a:xfrm>
        </p:spPr>
        <p:txBody>
          <a:bodyPr/>
          <a:lstStyle>
            <a:lvl1pPr>
              <a:defRPr>
                <a:solidFill>
                  <a:schemeClr val="accent6"/>
                </a:solidFill>
                <a:latin typeface="Tahoma" pitchFamily="34" charset="0"/>
                <a:ea typeface="Tahoma" pitchFamily="34" charset="0"/>
                <a:cs typeface="Tahoma"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335360" y="4797152"/>
            <a:ext cx="11329259" cy="1054968"/>
          </a:xfrm>
        </p:spPr>
        <p:txBody>
          <a:bodyPr/>
          <a:lstStyle>
            <a:lvl1pPr marL="0" indent="0" algn="ctr">
              <a:buNone/>
              <a:defRPr>
                <a:solidFill>
                  <a:schemeClr val="bg1">
                    <a:lumMod val="50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pic>
        <p:nvPicPr>
          <p:cNvPr id="6" name="Picture 5">
            <a:extLst>
              <a:ext uri="{FF2B5EF4-FFF2-40B4-BE49-F238E27FC236}">
                <a16:creationId xmlns:a16="http://schemas.microsoft.com/office/drawing/2014/main" id="{DFB60A4C-7FBD-4CA9-9EA8-E61A28726D0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05870" y="6381328"/>
            <a:ext cx="2380259" cy="469540"/>
          </a:xfrm>
          <a:prstGeom prst="rect">
            <a:avLst/>
          </a:prstGeom>
        </p:spPr>
      </p:pic>
      <p:pic>
        <p:nvPicPr>
          <p:cNvPr id="7" name="Picture 6">
            <a:extLst>
              <a:ext uri="{FF2B5EF4-FFF2-40B4-BE49-F238E27FC236}">
                <a16:creationId xmlns:a16="http://schemas.microsoft.com/office/drawing/2014/main" id="{9A123A6A-1DC3-44E4-8A42-32F63BCB98E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12224" y="116632"/>
            <a:ext cx="3968951" cy="3384376"/>
          </a:xfrm>
          <a:prstGeom prst="rect">
            <a:avLst/>
          </a:prstGeom>
        </p:spPr>
      </p:pic>
    </p:spTree>
    <p:extLst>
      <p:ext uri="{BB962C8B-B14F-4D97-AF65-F5344CB8AC3E}">
        <p14:creationId xmlns:p14="http://schemas.microsoft.com/office/powerpoint/2010/main" val="1968679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65000"/>
                    <a:lumOff val="35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lvl1pPr marL="457200" indent="-342900">
              <a:buFontTx/>
              <a:buBlip>
                <a:blip r:embed="rId2"/>
              </a:buBlip>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42420205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5977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379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solidFill>
                  <a:schemeClr val="accent6"/>
                </a:solidFill>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bg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762757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marL="457200" indent="-342900">
              <a:buFontTx/>
              <a:buBlip>
                <a:blip r:embed="rId2"/>
              </a:buBlip>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6197600" y="1600201"/>
            <a:ext cx="5384800" cy="4525963"/>
          </a:xfrm>
        </p:spPr>
        <p:txBody>
          <a:bodyPr/>
          <a:lstStyle>
            <a:lvl1pPr marL="457200" indent="-342900">
              <a:buFontTx/>
              <a:buBlip>
                <a:blip r:embed="rId2"/>
              </a:buBlip>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4114862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marL="457200" indent="-342900">
              <a:buFontTx/>
              <a:buBlip>
                <a:blip r:embed="rId2"/>
              </a:buBlip>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marL="457200" indent="-342900">
              <a:buFontTx/>
              <a:buBlip>
                <a:blip r:embed="rId2"/>
              </a:buBlip>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711226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73481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solidFill>
                  <a:srgbClr val="4D4D4D"/>
                </a:solidFill>
              </a:defRPr>
            </a:lvl1pPr>
          </a:lstStyle>
          <a:p>
            <a:r>
              <a:rPr lang="en-US"/>
              <a:t>Click to edit Master title style</a:t>
            </a:r>
            <a:endParaRPr lang="en-US" dirty="0"/>
          </a:p>
        </p:txBody>
      </p:sp>
      <p:sp>
        <p:nvSpPr>
          <p:cNvPr id="3" name="Content Placeholder 2"/>
          <p:cNvSpPr>
            <a:spLocks noGrp="1"/>
          </p:cNvSpPr>
          <p:nvPr>
            <p:ph idx="1"/>
          </p:nvPr>
        </p:nvSpPr>
        <p:spPr>
          <a:xfrm>
            <a:off x="4766733" y="273051"/>
            <a:ext cx="6815667" cy="5853113"/>
          </a:xfrm>
        </p:spPr>
        <p:txBody>
          <a:bodyPr/>
          <a:lstStyle>
            <a:lvl1pPr marL="457200" indent="-342900">
              <a:buFontTx/>
              <a:buBlip>
                <a:blip r:embed="rId2"/>
              </a:buBlip>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3974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62155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marL="457200" indent="-3429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422243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pic>
        <p:nvPicPr>
          <p:cNvPr id="6" name="Picture 5">
            <a:extLst>
              <a:ext uri="{FF2B5EF4-FFF2-40B4-BE49-F238E27FC236}">
                <a16:creationId xmlns:a16="http://schemas.microsoft.com/office/drawing/2014/main" id="{1E50BC9D-1FC9-426B-9A9C-57D116334E16}"/>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4977878" y="6352877"/>
            <a:ext cx="2236243" cy="441131"/>
          </a:xfrm>
          <a:prstGeom prst="rect">
            <a:avLst/>
          </a:prstGeom>
        </p:spPr>
      </p:pic>
      <p:cxnSp>
        <p:nvCxnSpPr>
          <p:cNvPr id="8" name="Straight Connector 7">
            <a:extLst>
              <a:ext uri="{FF2B5EF4-FFF2-40B4-BE49-F238E27FC236}">
                <a16:creationId xmlns:a16="http://schemas.microsoft.com/office/drawing/2014/main" id="{EC432902-FDFF-4C5A-B301-F52257715F86}"/>
              </a:ext>
            </a:extLst>
          </p:cNvPr>
          <p:cNvCxnSpPr/>
          <p:nvPr userDrawn="1"/>
        </p:nvCxnSpPr>
        <p:spPr>
          <a:xfrm>
            <a:off x="0" y="6237312"/>
            <a:ext cx="1219200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ACCD4222-48FC-4518-ACF1-6F5D64137E18}"/>
              </a:ext>
            </a:extLst>
          </p:cNvPr>
          <p:cNvSpPr txBox="1"/>
          <p:nvPr userDrawn="1"/>
        </p:nvSpPr>
        <p:spPr>
          <a:xfrm>
            <a:off x="143339" y="6411675"/>
            <a:ext cx="4320480" cy="307777"/>
          </a:xfrm>
          <a:prstGeom prst="rect">
            <a:avLst/>
          </a:prstGeom>
          <a:noFill/>
        </p:spPr>
        <p:txBody>
          <a:bodyPr wrap="square" rtlCol="0">
            <a:spAutoFit/>
          </a:bodyPr>
          <a:lstStyle/>
          <a:p>
            <a:r>
              <a:rPr lang="en-GB" sz="1400" dirty="0">
                <a:solidFill>
                  <a:schemeClr val="tx1">
                    <a:lumMod val="65000"/>
                    <a:lumOff val="35000"/>
                  </a:schemeClr>
                </a:solidFill>
              </a:rPr>
              <a:t>© ETHICS 2019 – all rights reserved</a:t>
            </a:r>
          </a:p>
        </p:txBody>
      </p:sp>
      <p:sp>
        <p:nvSpPr>
          <p:cNvPr id="10" name="TextBox 9">
            <a:extLst>
              <a:ext uri="{FF2B5EF4-FFF2-40B4-BE49-F238E27FC236}">
                <a16:creationId xmlns:a16="http://schemas.microsoft.com/office/drawing/2014/main" id="{5AB9FE15-0194-459E-B0A6-F69B3C74AFC1}"/>
              </a:ext>
            </a:extLst>
          </p:cNvPr>
          <p:cNvSpPr txBox="1"/>
          <p:nvPr userDrawn="1"/>
        </p:nvSpPr>
        <p:spPr>
          <a:xfrm>
            <a:off x="11553471" y="6447187"/>
            <a:ext cx="576064" cy="276999"/>
          </a:xfrm>
          <a:prstGeom prst="rect">
            <a:avLst/>
          </a:prstGeom>
          <a:noFill/>
        </p:spPr>
        <p:txBody>
          <a:bodyPr wrap="square" rtlCol="0">
            <a:spAutoFit/>
          </a:bodyPr>
          <a:lstStyle/>
          <a:p>
            <a:fld id="{8FEEBBE2-A8D5-4917-A922-90DB61C7B9A1}" type="slidenum">
              <a:rPr lang="en-GB" sz="1200" smtClean="0">
                <a:solidFill>
                  <a:schemeClr val="tx1">
                    <a:lumMod val="65000"/>
                    <a:lumOff val="35000"/>
                  </a:schemeClr>
                </a:solidFill>
              </a:rPr>
              <a:t>‹#›</a:t>
            </a:fld>
            <a:endParaRPr lang="en-GB" sz="1200" dirty="0">
              <a:solidFill>
                <a:schemeClr val="tx1">
                  <a:lumMod val="65000"/>
                  <a:lumOff val="35000"/>
                </a:schemeClr>
              </a:solidFill>
            </a:endParaRPr>
          </a:p>
        </p:txBody>
      </p:sp>
      <p:pic>
        <p:nvPicPr>
          <p:cNvPr id="5" name="Picture 4">
            <a:extLst>
              <a:ext uri="{FF2B5EF4-FFF2-40B4-BE49-F238E27FC236}">
                <a16:creationId xmlns:a16="http://schemas.microsoft.com/office/drawing/2014/main" id="{401E74AA-2F4B-4353-9E6D-4210F0B406B2}"/>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924685" y="57939"/>
            <a:ext cx="1192531" cy="1210822"/>
          </a:xfrm>
          <a:prstGeom prst="rect">
            <a:avLst/>
          </a:prstGeom>
        </p:spPr>
      </p:pic>
    </p:spTree>
    <p:extLst>
      <p:ext uri="{BB962C8B-B14F-4D97-AF65-F5344CB8AC3E}">
        <p14:creationId xmlns:p14="http://schemas.microsoft.com/office/powerpoint/2010/main" val="17067395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dt="0"/>
  <p:txStyles>
    <p:titleStyle>
      <a:lvl1pPr algn="ctr" defTabSz="914400" rtl="0" eaLnBrk="1" latinLnBrk="0" hangingPunct="1">
        <a:spcBef>
          <a:spcPct val="0"/>
        </a:spcBef>
        <a:buNone/>
        <a:defRPr sz="4400" kern="120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defRPr>
      </a:lvl1pPr>
    </p:titleStyle>
    <p:bodyStyle>
      <a:lvl1pPr marL="457200" indent="-342900" algn="l" defTabSz="457200" rtl="0" eaLnBrk="1" latinLnBrk="0" hangingPunct="1">
        <a:spcBef>
          <a:spcPct val="20000"/>
        </a:spcBef>
        <a:buClr>
          <a:schemeClr val="accent6"/>
        </a:buClr>
        <a:buSzPct val="100000"/>
        <a:buFontTx/>
        <a:buBlip>
          <a:blip r:embed="rId14"/>
        </a:buBlip>
        <a:defRPr lang="en-US" sz="2400" b="0" kern="1200" dirty="0" smtClean="0">
          <a:solidFill>
            <a:schemeClr val="tx1">
              <a:lumMod val="65000"/>
              <a:lumOff val="35000"/>
            </a:schemeClr>
          </a:solidFill>
          <a:latin typeface="+mn-lt"/>
          <a:ea typeface="+mn-ea"/>
          <a:cs typeface="Arial"/>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Clr>
          <a:schemeClr val="accent6"/>
        </a:buClr>
        <a:buFont typeface="Courier New" panose="02070309020205020404" pitchFamily="49" charset="0"/>
        <a:buChar char="o"/>
        <a:defRPr sz="20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Clr>
          <a:schemeClr val="accent6"/>
        </a:buClr>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endParaRPr lang="en-US" dirty="0"/>
          </a:p>
        </p:txBody>
      </p:sp>
      <p:sp>
        <p:nvSpPr>
          <p:cNvPr id="4" name="TextBox 3">
            <a:extLst>
              <a:ext uri="{FF2B5EF4-FFF2-40B4-BE49-F238E27FC236}">
                <a16:creationId xmlns:a16="http://schemas.microsoft.com/office/drawing/2014/main" id="{1317B84E-DCB5-4D7B-A4E9-03375261F31B}"/>
              </a:ext>
            </a:extLst>
          </p:cNvPr>
          <p:cNvSpPr txBox="1"/>
          <p:nvPr userDrawn="1"/>
        </p:nvSpPr>
        <p:spPr>
          <a:xfrm>
            <a:off x="143339" y="6411675"/>
            <a:ext cx="4320480" cy="307777"/>
          </a:xfrm>
          <a:prstGeom prst="rect">
            <a:avLst/>
          </a:prstGeom>
          <a:noFill/>
        </p:spPr>
        <p:txBody>
          <a:bodyPr wrap="square" rtlCol="0">
            <a:spAutoFit/>
          </a:bodyPr>
          <a:lstStyle/>
          <a:p>
            <a:r>
              <a:rPr lang="en-GB" sz="1400" dirty="0">
                <a:solidFill>
                  <a:schemeClr val="tx1">
                    <a:lumMod val="65000"/>
                    <a:lumOff val="35000"/>
                  </a:schemeClr>
                </a:solidFill>
              </a:rPr>
              <a:t>© ETHICS 2019 – all rights reserved</a:t>
            </a:r>
          </a:p>
        </p:txBody>
      </p:sp>
    </p:spTree>
    <p:extLst>
      <p:ext uri="{BB962C8B-B14F-4D97-AF65-F5344CB8AC3E}">
        <p14:creationId xmlns:p14="http://schemas.microsoft.com/office/powerpoint/2010/main" val="3446525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Lst>
  <p:hf hdr="0" dt="0"/>
  <p:txStyles>
    <p:titleStyle>
      <a:lvl1pPr algn="ctr" defTabSz="914400" rtl="0" eaLnBrk="1" latinLnBrk="0" hangingPunct="1">
        <a:spcBef>
          <a:spcPct val="0"/>
        </a:spcBef>
        <a:buNone/>
        <a:defRPr sz="4400" kern="1200">
          <a:solidFill>
            <a:schemeClr val="accent6"/>
          </a:solidFill>
          <a:latin typeface="Tahoma" panose="020B0604030504040204" pitchFamily="34" charset="0"/>
          <a:ea typeface="Tahoma" panose="020B0604030504040204" pitchFamily="34" charset="0"/>
          <a:cs typeface="Tahoma" panose="020B0604030504040204" pitchFamily="34" charset="0"/>
        </a:defRPr>
      </a:lvl1pPr>
    </p:titleStyle>
    <p:bodyStyle>
      <a:lvl1pPr marL="114300" indent="0" algn="l" defTabSz="457200" rtl="0" eaLnBrk="1" latinLnBrk="0" hangingPunct="1">
        <a:spcBef>
          <a:spcPct val="20000"/>
        </a:spcBef>
        <a:buClr>
          <a:schemeClr val="accent6"/>
        </a:buClr>
        <a:buSzPct val="100000"/>
        <a:buFont typeface="Wingdings" panose="05000000000000000000" pitchFamily="2" charset="2"/>
        <a:buNone/>
        <a:defRPr lang="en-US" sz="2400" b="0" kern="12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Clr>
          <a:schemeClr val="accent6"/>
        </a:buClr>
        <a:buFont typeface="Courier New" panose="02070309020205020404" pitchFamily="49" charset="0"/>
        <a:buChar char="o"/>
        <a:defRPr sz="20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Clr>
          <a:schemeClr val="accent6"/>
        </a:buClr>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89516-1509-4DA9-81F3-AFE977A14627}"/>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A3509C4E-044E-4BB6-BAF1-884772A56174}"/>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824617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5539F3D-E124-46C6-B73C-111441DA8E4D}"/>
              </a:ext>
            </a:extLst>
          </p:cNvPr>
          <p:cNvSpPr>
            <a:spLocks noGrp="1"/>
          </p:cNvSpPr>
          <p:nvPr>
            <p:ph type="title"/>
          </p:nvPr>
        </p:nvSpPr>
        <p:spPr/>
        <p:txBody>
          <a:bodyPr/>
          <a:lstStyle/>
          <a:p>
            <a:endParaRPr lang="en-GB"/>
          </a:p>
        </p:txBody>
      </p:sp>
      <p:sp>
        <p:nvSpPr>
          <p:cNvPr id="5" name="Content Placeholder 4">
            <a:extLst>
              <a:ext uri="{FF2B5EF4-FFF2-40B4-BE49-F238E27FC236}">
                <a16:creationId xmlns:a16="http://schemas.microsoft.com/office/drawing/2014/main" id="{7D35617E-35CC-4BC3-A5BC-673567277544}"/>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165881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ahoma" panose="020B0604030504040204" pitchFamily="34" charset="0"/>
                <a:ea typeface="Tahoma" panose="020B0604030504040204" pitchFamily="34" charset="0"/>
                <a:cs typeface="Tahoma" panose="020B0604030504040204" pitchFamily="34" charset="0"/>
              </a:rPr>
              <a:t>Why ETHICS?</a:t>
            </a:r>
          </a:p>
        </p:txBody>
      </p:sp>
      <p:sp>
        <p:nvSpPr>
          <p:cNvPr id="3" name="Content Placeholder 2"/>
          <p:cNvSpPr>
            <a:spLocks noGrp="1"/>
          </p:cNvSpPr>
          <p:nvPr>
            <p:ph idx="1"/>
          </p:nvPr>
        </p:nvSpPr>
        <p:spPr/>
        <p:txBody>
          <a:bodyPr>
            <a:normAutofit/>
          </a:bodyPr>
          <a:lstStyle/>
          <a:p>
            <a:pPr algn="just">
              <a:lnSpc>
                <a:spcPct val="90000"/>
              </a:lnSpc>
            </a:pPr>
            <a:endParaRPr lang="en-US" altLang="fr-FR" dirty="0">
              <a:latin typeface="+mn-lt"/>
              <a:ea typeface="ＭＳ Ｐゴシック" panose="020B0600070205080204" pitchFamily="34" charset="-128"/>
            </a:endParaRPr>
          </a:p>
          <a:p>
            <a:pPr algn="just">
              <a:lnSpc>
                <a:spcPct val="90000"/>
              </a:lnSpc>
              <a:buClr>
                <a:schemeClr val="accent6"/>
              </a:buClr>
            </a:pPr>
            <a:r>
              <a:rPr lang="en-US" altLang="fr-FR" dirty="0">
                <a:solidFill>
                  <a:schemeClr val="tx1">
                    <a:lumMod val="65000"/>
                    <a:lumOff val="35000"/>
                  </a:schemeClr>
                </a:solidFill>
                <a:latin typeface="+mn-lt"/>
                <a:ea typeface="ＭＳ Ｐゴシック" panose="020B0600070205080204" pitchFamily="34" charset="-128"/>
              </a:rPr>
              <a:t>An </a:t>
            </a:r>
            <a:r>
              <a:rPr lang="en-US" altLang="fr-FR" b="1" dirty="0">
                <a:solidFill>
                  <a:schemeClr val="tx1">
                    <a:lumMod val="65000"/>
                    <a:lumOff val="35000"/>
                  </a:schemeClr>
                </a:solidFill>
                <a:latin typeface="+mn-lt"/>
                <a:ea typeface="ＭＳ Ｐゴシック" panose="020B0600070205080204" pitchFamily="34" charset="-128"/>
              </a:rPr>
              <a:t>informal "Ethics Group" </a:t>
            </a:r>
            <a:r>
              <a:rPr lang="en-US" altLang="fr-FR" dirty="0">
                <a:solidFill>
                  <a:schemeClr val="tx1">
                    <a:lumMod val="65000"/>
                    <a:lumOff val="35000"/>
                  </a:schemeClr>
                </a:solidFill>
                <a:latin typeface="+mn-lt"/>
                <a:ea typeface="ＭＳ Ｐゴシック" panose="020B0600070205080204" pitchFamily="34" charset="-128"/>
              </a:rPr>
              <a:t>had been created between professionals from different Healthcare companies</a:t>
            </a:r>
            <a:endParaRPr lang="fr-FR" altLang="fr-FR" dirty="0">
              <a:solidFill>
                <a:schemeClr val="tx1">
                  <a:lumMod val="65000"/>
                  <a:lumOff val="35000"/>
                </a:schemeClr>
              </a:solidFill>
              <a:latin typeface="+mn-lt"/>
              <a:ea typeface="ＭＳ Ｐゴシック" panose="020B0600070205080204" pitchFamily="34" charset="-128"/>
            </a:endParaRPr>
          </a:p>
          <a:p>
            <a:pPr algn="just">
              <a:lnSpc>
                <a:spcPct val="90000"/>
              </a:lnSpc>
              <a:buClr>
                <a:schemeClr val="accent6"/>
              </a:buClr>
            </a:pPr>
            <a:r>
              <a:rPr lang="en-US" altLang="fr-FR" dirty="0">
                <a:solidFill>
                  <a:schemeClr val="tx1">
                    <a:lumMod val="65000"/>
                    <a:lumOff val="35000"/>
                  </a:schemeClr>
                </a:solidFill>
                <a:latin typeface="+mn-lt"/>
                <a:ea typeface="ＭＳ Ｐゴシック" panose="020B0600070205080204" pitchFamily="34" charset="-128"/>
              </a:rPr>
              <a:t>From the creation, the possibility to </a:t>
            </a:r>
            <a:r>
              <a:rPr lang="en-US" altLang="fr-FR" b="1" dirty="0">
                <a:solidFill>
                  <a:schemeClr val="tx1">
                    <a:lumMod val="65000"/>
                    <a:lumOff val="35000"/>
                  </a:schemeClr>
                </a:solidFill>
                <a:latin typeface="+mn-lt"/>
                <a:ea typeface="ＭＳ Ｐゴシック" panose="020B0600070205080204" pitchFamily="34" charset="-128"/>
              </a:rPr>
              <a:t>formalize the existence </a:t>
            </a:r>
            <a:r>
              <a:rPr lang="en-US" altLang="fr-FR" dirty="0">
                <a:solidFill>
                  <a:schemeClr val="tx1">
                    <a:lumMod val="65000"/>
                    <a:lumOff val="35000"/>
                  </a:schemeClr>
                </a:solidFill>
                <a:latin typeface="+mn-lt"/>
                <a:ea typeface="ＭＳ Ｐゴシック" panose="020B0600070205080204" pitchFamily="34" charset="-128"/>
              </a:rPr>
              <a:t>of this Group through the creation of such an Association was foreseen</a:t>
            </a:r>
            <a:endParaRPr lang="fr-FR" altLang="fr-FR" dirty="0">
              <a:solidFill>
                <a:schemeClr val="tx1">
                  <a:lumMod val="65000"/>
                  <a:lumOff val="35000"/>
                </a:schemeClr>
              </a:solidFill>
              <a:latin typeface="+mn-lt"/>
              <a:ea typeface="ＭＳ Ｐゴシック" panose="020B0600070205080204" pitchFamily="34" charset="-128"/>
            </a:endParaRPr>
          </a:p>
          <a:p>
            <a:pPr algn="just">
              <a:lnSpc>
                <a:spcPct val="90000"/>
              </a:lnSpc>
              <a:buClr>
                <a:schemeClr val="accent6"/>
              </a:buClr>
            </a:pPr>
            <a:r>
              <a:rPr lang="en-US" altLang="fr-FR" dirty="0">
                <a:solidFill>
                  <a:schemeClr val="tx1">
                    <a:lumMod val="65000"/>
                    <a:lumOff val="35000"/>
                  </a:schemeClr>
                </a:solidFill>
                <a:latin typeface="+mn-lt"/>
                <a:ea typeface="ＭＳ Ｐゴシック" panose="020B0600070205080204" pitchFamily="34" charset="-128"/>
              </a:rPr>
              <a:t>Permanently </a:t>
            </a:r>
            <a:r>
              <a:rPr lang="en-US" altLang="fr-FR" b="1" dirty="0">
                <a:solidFill>
                  <a:schemeClr val="tx1">
                    <a:lumMod val="65000"/>
                    <a:lumOff val="35000"/>
                  </a:schemeClr>
                </a:solidFill>
                <a:latin typeface="+mn-lt"/>
                <a:ea typeface="ＭＳ Ｐゴシック" panose="020B0600070205080204" pitchFamily="34" charset="-128"/>
              </a:rPr>
              <a:t>increasing complexity </a:t>
            </a:r>
            <a:r>
              <a:rPr lang="en-US" altLang="fr-FR" dirty="0">
                <a:solidFill>
                  <a:schemeClr val="tx1">
                    <a:lumMod val="65000"/>
                    <a:lumOff val="35000"/>
                  </a:schemeClr>
                </a:solidFill>
                <a:latin typeface="+mn-lt"/>
                <a:ea typeface="ＭＳ Ｐゴシック" panose="020B0600070205080204" pitchFamily="34" charset="-128"/>
              </a:rPr>
              <a:t>and </a:t>
            </a:r>
            <a:r>
              <a:rPr lang="en-US" altLang="fr-FR" b="1" dirty="0">
                <a:solidFill>
                  <a:schemeClr val="tx1">
                    <a:lumMod val="65000"/>
                    <a:lumOff val="35000"/>
                  </a:schemeClr>
                </a:solidFill>
                <a:latin typeface="+mn-lt"/>
                <a:ea typeface="ＭＳ Ｐゴシック" panose="020B0600070205080204" pitchFamily="34" charset="-128"/>
              </a:rPr>
              <a:t>importance of tasks </a:t>
            </a:r>
            <a:r>
              <a:rPr lang="en-US" altLang="fr-FR" dirty="0">
                <a:solidFill>
                  <a:schemeClr val="tx1">
                    <a:lumMod val="65000"/>
                    <a:lumOff val="35000"/>
                  </a:schemeClr>
                </a:solidFill>
                <a:latin typeface="+mn-lt"/>
                <a:ea typeface="ＭＳ Ｐゴシック" panose="020B0600070205080204" pitchFamily="34" charset="-128"/>
              </a:rPr>
              <a:t>of Ethics and Compliance Professionals  justified the move to this next step be achieved quickly</a:t>
            </a:r>
            <a:endParaRPr lang="fr-FR" altLang="fr-FR" dirty="0">
              <a:solidFill>
                <a:schemeClr val="tx1">
                  <a:lumMod val="65000"/>
                  <a:lumOff val="35000"/>
                </a:schemeClr>
              </a:solidFill>
              <a:latin typeface="+mn-lt"/>
              <a:ea typeface="ＭＳ Ｐゴシック" panose="020B0600070205080204" pitchFamily="34" charset="-128"/>
            </a:endParaRPr>
          </a:p>
          <a:p>
            <a:pPr algn="just">
              <a:lnSpc>
                <a:spcPct val="90000"/>
              </a:lnSpc>
              <a:buClr>
                <a:schemeClr val="accent6"/>
              </a:buClr>
            </a:pPr>
            <a:r>
              <a:rPr lang="en-US" altLang="fr-FR" dirty="0">
                <a:solidFill>
                  <a:schemeClr val="tx1">
                    <a:lumMod val="65000"/>
                    <a:lumOff val="35000"/>
                  </a:schemeClr>
                </a:solidFill>
                <a:latin typeface="+mn-lt"/>
                <a:ea typeface="ＭＳ Ｐゴシック" panose="020B0600070205080204" pitchFamily="34" charset="-128"/>
              </a:rPr>
              <a:t>Need to be </a:t>
            </a:r>
            <a:r>
              <a:rPr lang="en-US" altLang="fr-FR" b="1" dirty="0">
                <a:solidFill>
                  <a:schemeClr val="tx1">
                    <a:lumMod val="65000"/>
                    <a:lumOff val="35000"/>
                  </a:schemeClr>
                </a:solidFill>
                <a:latin typeface="+mn-lt"/>
                <a:ea typeface="ＭＳ Ｐゴシック" panose="020B0600070205080204" pitchFamily="34" charset="-128"/>
              </a:rPr>
              <a:t>resourced</a:t>
            </a:r>
            <a:r>
              <a:rPr lang="en-US" altLang="fr-FR" dirty="0">
                <a:solidFill>
                  <a:schemeClr val="tx1">
                    <a:lumMod val="65000"/>
                    <a:lumOff val="35000"/>
                  </a:schemeClr>
                </a:solidFill>
                <a:latin typeface="+mn-lt"/>
                <a:ea typeface="ＭＳ Ｐゴシック" panose="020B0600070205080204" pitchFamily="34" charset="-128"/>
              </a:rPr>
              <a:t> to be sustainable</a:t>
            </a:r>
            <a:endParaRPr lang="fr-FR" altLang="fr-FR" dirty="0">
              <a:solidFill>
                <a:schemeClr val="tx1">
                  <a:lumMod val="65000"/>
                  <a:lumOff val="35000"/>
                </a:schemeClr>
              </a:solidFill>
              <a:latin typeface="+mn-lt"/>
              <a:ea typeface="ＭＳ Ｐゴシック" panose="020B0600070205080204" pitchFamily="34" charset="-128"/>
            </a:endParaRPr>
          </a:p>
          <a:p>
            <a:pPr algn="just">
              <a:lnSpc>
                <a:spcPct val="90000"/>
              </a:lnSpc>
              <a:buClr>
                <a:schemeClr val="accent6"/>
              </a:buClr>
            </a:pPr>
            <a:r>
              <a:rPr lang="en-US" altLang="fr-FR" dirty="0">
                <a:solidFill>
                  <a:schemeClr val="tx1">
                    <a:lumMod val="65000"/>
                    <a:lumOff val="35000"/>
                  </a:schemeClr>
                </a:solidFill>
                <a:latin typeface="+mn-lt"/>
                <a:ea typeface="ＭＳ Ｐゴシック" panose="020B0600070205080204" pitchFamily="34" charset="-128"/>
              </a:rPr>
              <a:t>There was a </a:t>
            </a:r>
            <a:r>
              <a:rPr lang="en-US" altLang="fr-FR" b="1" dirty="0">
                <a:solidFill>
                  <a:schemeClr val="tx1">
                    <a:lumMod val="65000"/>
                    <a:lumOff val="35000"/>
                  </a:schemeClr>
                </a:solidFill>
                <a:latin typeface="+mn-lt"/>
                <a:ea typeface="ＭＳ Ｐゴシック" panose="020B0600070205080204" pitchFamily="34" charset="-128"/>
              </a:rPr>
              <a:t>vacuum</a:t>
            </a:r>
            <a:r>
              <a:rPr lang="en-US" altLang="fr-FR" dirty="0">
                <a:solidFill>
                  <a:schemeClr val="tx1">
                    <a:lumMod val="65000"/>
                    <a:lumOff val="35000"/>
                  </a:schemeClr>
                </a:solidFill>
                <a:latin typeface="+mn-lt"/>
                <a:ea typeface="ＭＳ Ｐゴシック" panose="020B0600070205080204" pitchFamily="34" charset="-128"/>
              </a:rPr>
              <a:t> as far as a Professional Society for Healthcare Ethics and Compliance professionals is concerned</a:t>
            </a:r>
            <a:endParaRPr lang="fr-FR" altLang="fr-FR" dirty="0">
              <a:solidFill>
                <a:schemeClr val="tx1">
                  <a:lumMod val="65000"/>
                  <a:lumOff val="35000"/>
                </a:schemeClr>
              </a:solidFill>
              <a:latin typeface="+mn-lt"/>
              <a:ea typeface="ＭＳ Ｐゴシック" panose="020B0600070205080204" pitchFamily="34" charset="-128"/>
            </a:endParaRPr>
          </a:p>
          <a:p>
            <a:endParaRPr lang="en-GB" dirty="0"/>
          </a:p>
        </p:txBody>
      </p:sp>
    </p:spTree>
    <p:extLst>
      <p:ext uri="{BB962C8B-B14F-4D97-AF65-F5344CB8AC3E}">
        <p14:creationId xmlns:p14="http://schemas.microsoft.com/office/powerpoint/2010/main" val="4225599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ahoma" panose="020B0604030504040204" pitchFamily="34" charset="0"/>
                <a:ea typeface="Tahoma" panose="020B0604030504040204" pitchFamily="34" charset="0"/>
                <a:cs typeface="Tahoma" panose="020B0604030504040204" pitchFamily="34" charset="0"/>
              </a:rPr>
              <a:t>ETHICS Vision</a:t>
            </a:r>
          </a:p>
        </p:txBody>
      </p:sp>
      <p:sp>
        <p:nvSpPr>
          <p:cNvPr id="3" name="Content Placeholder 2"/>
          <p:cNvSpPr>
            <a:spLocks noGrp="1"/>
          </p:cNvSpPr>
          <p:nvPr>
            <p:ph idx="1"/>
          </p:nvPr>
        </p:nvSpPr>
        <p:spPr/>
        <p:txBody>
          <a:bodyPr>
            <a:normAutofit/>
          </a:bodyPr>
          <a:lstStyle/>
          <a:p>
            <a:pPr algn="just">
              <a:lnSpc>
                <a:spcPct val="90000"/>
              </a:lnSpc>
            </a:pPr>
            <a:endParaRPr lang="en-US" altLang="fr-FR" dirty="0">
              <a:latin typeface="+mn-lt"/>
              <a:ea typeface="ＭＳ Ｐゴシック" panose="020B0600070205080204" pitchFamily="34" charset="-128"/>
            </a:endParaRPr>
          </a:p>
          <a:p>
            <a:pPr marL="114300" indent="0">
              <a:buNone/>
            </a:pPr>
            <a:endParaRPr lang="en-US" dirty="0">
              <a:latin typeface="+mn-lt"/>
              <a:ea typeface="ＭＳ Ｐゴシック" panose="020B0600070205080204" pitchFamily="34" charset="-128"/>
              <a:cs typeface="Calibri" panose="020F0502020204030204" pitchFamily="34" charset="0"/>
            </a:endParaRPr>
          </a:p>
          <a:p>
            <a:pPr marL="114300" indent="0">
              <a:buNone/>
            </a:pPr>
            <a:r>
              <a:rPr lang="en-GB" dirty="0">
                <a:solidFill>
                  <a:schemeClr val="tx1">
                    <a:lumMod val="65000"/>
                    <a:lumOff val="35000"/>
                  </a:schemeClr>
                </a:solidFill>
                <a:latin typeface="+mn-lt"/>
                <a:cs typeface="Calibri" panose="020F0502020204030204" pitchFamily="34" charset="0"/>
              </a:rPr>
              <a:t>“We aim to be recognized as an independent international</a:t>
            </a:r>
            <a:r>
              <a:rPr lang="en-GB" strike="sngStrike" dirty="0">
                <a:solidFill>
                  <a:schemeClr val="tx1">
                    <a:lumMod val="65000"/>
                    <a:lumOff val="35000"/>
                  </a:schemeClr>
                </a:solidFill>
                <a:latin typeface="+mn-lt"/>
                <a:cs typeface="Calibri" panose="020F0502020204030204" pitchFamily="34" charset="0"/>
              </a:rPr>
              <a:t> </a:t>
            </a:r>
            <a:r>
              <a:rPr lang="en-GB" dirty="0">
                <a:solidFill>
                  <a:schemeClr val="tx1">
                    <a:lumMod val="65000"/>
                    <a:lumOff val="35000"/>
                  </a:schemeClr>
                </a:solidFill>
                <a:latin typeface="+mn-lt"/>
                <a:cs typeface="Calibri" panose="020F0502020204030204" pitchFamily="34" charset="0"/>
              </a:rPr>
              <a:t>association of professionals, which sets standards of Ethics and Compliance and shapes and influences strategies in the changing Healthcare environment for the ultimate benefit of Patients and Society at large.” </a:t>
            </a:r>
          </a:p>
          <a:p>
            <a:endParaRPr lang="en-GB" dirty="0"/>
          </a:p>
        </p:txBody>
      </p:sp>
    </p:spTree>
    <p:extLst>
      <p:ext uri="{BB962C8B-B14F-4D97-AF65-F5344CB8AC3E}">
        <p14:creationId xmlns:p14="http://schemas.microsoft.com/office/powerpoint/2010/main" val="3008383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ahoma" panose="020B0604030504040204" pitchFamily="34" charset="0"/>
                <a:ea typeface="Tahoma" panose="020B0604030504040204" pitchFamily="34" charset="0"/>
                <a:cs typeface="Tahoma" panose="020B0604030504040204" pitchFamily="34" charset="0"/>
              </a:rPr>
              <a:t>ETHICS Mission</a:t>
            </a:r>
          </a:p>
        </p:txBody>
      </p:sp>
      <p:sp>
        <p:nvSpPr>
          <p:cNvPr id="3" name="Content Placeholder 2"/>
          <p:cNvSpPr>
            <a:spLocks noGrp="1"/>
          </p:cNvSpPr>
          <p:nvPr>
            <p:ph idx="1"/>
          </p:nvPr>
        </p:nvSpPr>
        <p:spPr/>
        <p:txBody>
          <a:bodyPr>
            <a:normAutofit lnSpcReduction="10000"/>
          </a:bodyPr>
          <a:lstStyle/>
          <a:p>
            <a:pPr>
              <a:buClr>
                <a:schemeClr val="accent6"/>
              </a:buClr>
            </a:pPr>
            <a:r>
              <a:rPr lang="en-GB" b="1" dirty="0">
                <a:solidFill>
                  <a:schemeClr val="tx1">
                    <a:lumMod val="65000"/>
                    <a:lumOff val="35000"/>
                  </a:schemeClr>
                </a:solidFill>
                <a:latin typeface="+mn-lt"/>
              </a:rPr>
              <a:t>Visible and transparent network </a:t>
            </a:r>
            <a:r>
              <a:rPr lang="en-GB" dirty="0">
                <a:solidFill>
                  <a:schemeClr val="tx1">
                    <a:lumMod val="65000"/>
                    <a:lumOff val="35000"/>
                  </a:schemeClr>
                </a:solidFill>
                <a:latin typeface="+mn-lt"/>
              </a:rPr>
              <a:t>and a </a:t>
            </a:r>
            <a:r>
              <a:rPr lang="en-GB" b="1" dirty="0">
                <a:solidFill>
                  <a:schemeClr val="tx1">
                    <a:lumMod val="65000"/>
                    <a:lumOff val="35000"/>
                  </a:schemeClr>
                </a:solidFill>
                <a:latin typeface="+mn-lt"/>
              </a:rPr>
              <a:t>think tank </a:t>
            </a:r>
            <a:r>
              <a:rPr lang="en-GB" dirty="0">
                <a:solidFill>
                  <a:schemeClr val="tx1">
                    <a:lumMod val="65000"/>
                    <a:lumOff val="35000"/>
                  </a:schemeClr>
                </a:solidFill>
                <a:latin typeface="+mn-lt"/>
              </a:rPr>
              <a:t>of diverse International Ethics and Compliance professionals in the Healthcare sector</a:t>
            </a:r>
          </a:p>
          <a:p>
            <a:pPr>
              <a:buClr>
                <a:schemeClr val="accent6"/>
              </a:buClr>
            </a:pPr>
            <a:r>
              <a:rPr lang="en-GB" b="1" dirty="0">
                <a:solidFill>
                  <a:schemeClr val="tx1">
                    <a:lumMod val="65000"/>
                    <a:lumOff val="35000"/>
                  </a:schemeClr>
                </a:solidFill>
                <a:latin typeface="+mn-lt"/>
              </a:rPr>
              <a:t>Add sustainable value </a:t>
            </a:r>
            <a:r>
              <a:rPr lang="en-GB" dirty="0">
                <a:solidFill>
                  <a:schemeClr val="tx1">
                    <a:lumMod val="65000"/>
                    <a:lumOff val="35000"/>
                  </a:schemeClr>
                </a:solidFill>
                <a:latin typeface="+mn-lt"/>
              </a:rPr>
              <a:t>to Ethics and Compliance professionals by enabling them to </a:t>
            </a:r>
            <a:r>
              <a:rPr lang="en-GB" b="1" dirty="0">
                <a:solidFill>
                  <a:schemeClr val="tx1">
                    <a:lumMod val="65000"/>
                    <a:lumOff val="35000"/>
                  </a:schemeClr>
                </a:solidFill>
                <a:latin typeface="+mn-lt"/>
              </a:rPr>
              <a:t>manage their professional responsibilities </a:t>
            </a:r>
            <a:r>
              <a:rPr lang="en-GB" dirty="0">
                <a:solidFill>
                  <a:schemeClr val="tx1">
                    <a:lumMod val="65000"/>
                    <a:lumOff val="35000"/>
                  </a:schemeClr>
                </a:solidFill>
                <a:latin typeface="+mn-lt"/>
              </a:rPr>
              <a:t>and supporting them in the </a:t>
            </a:r>
            <a:r>
              <a:rPr lang="en-GB" b="1" dirty="0">
                <a:solidFill>
                  <a:schemeClr val="tx1">
                    <a:lumMod val="65000"/>
                    <a:lumOff val="35000"/>
                  </a:schemeClr>
                </a:solidFill>
                <a:latin typeface="+mn-lt"/>
              </a:rPr>
              <a:t>development of their careers</a:t>
            </a:r>
          </a:p>
          <a:p>
            <a:pPr>
              <a:buClr>
                <a:schemeClr val="accent6"/>
              </a:buClr>
            </a:pPr>
            <a:r>
              <a:rPr lang="en-GB" b="1" dirty="0">
                <a:solidFill>
                  <a:schemeClr val="tx1">
                    <a:lumMod val="65000"/>
                    <a:lumOff val="35000"/>
                  </a:schemeClr>
                </a:solidFill>
                <a:latin typeface="+mn-lt"/>
              </a:rPr>
              <a:t>Developing and sharing best practices </a:t>
            </a:r>
            <a:r>
              <a:rPr lang="en-GB" dirty="0">
                <a:solidFill>
                  <a:schemeClr val="tx1">
                    <a:lumMod val="65000"/>
                    <a:lumOff val="35000"/>
                  </a:schemeClr>
                </a:solidFill>
                <a:latin typeface="+mn-lt"/>
              </a:rPr>
              <a:t>to anticipate and </a:t>
            </a:r>
            <a:r>
              <a:rPr lang="en-GB" b="1" dirty="0">
                <a:solidFill>
                  <a:schemeClr val="tx1">
                    <a:lumMod val="65000"/>
                    <a:lumOff val="35000"/>
                  </a:schemeClr>
                </a:solidFill>
                <a:latin typeface="+mn-lt"/>
              </a:rPr>
              <a:t>facilitate new business models</a:t>
            </a:r>
            <a:r>
              <a:rPr lang="en-GB" dirty="0">
                <a:solidFill>
                  <a:schemeClr val="tx1">
                    <a:lumMod val="65000"/>
                    <a:lumOff val="35000"/>
                  </a:schemeClr>
                </a:solidFill>
                <a:latin typeface="+mn-lt"/>
              </a:rPr>
              <a:t> in the healthcare sector including through effective education and training, closer collaboration between MedTech and Pharma and other initiatives</a:t>
            </a:r>
          </a:p>
          <a:p>
            <a:pPr>
              <a:buClr>
                <a:schemeClr val="accent6"/>
              </a:buClr>
            </a:pPr>
            <a:r>
              <a:rPr lang="en-GB" dirty="0">
                <a:solidFill>
                  <a:schemeClr val="tx1">
                    <a:lumMod val="65000"/>
                    <a:lumOff val="35000"/>
                  </a:schemeClr>
                </a:solidFill>
                <a:latin typeface="+mn-lt"/>
              </a:rPr>
              <a:t>Delivering Ethics and Compliance perspectives to </a:t>
            </a:r>
            <a:r>
              <a:rPr lang="en-GB" b="1" dirty="0">
                <a:solidFill>
                  <a:schemeClr val="tx1">
                    <a:lumMod val="65000"/>
                    <a:lumOff val="35000"/>
                  </a:schemeClr>
                </a:solidFill>
                <a:latin typeface="+mn-lt"/>
              </a:rPr>
              <a:t>multiple external Healthcare sector stakeholders</a:t>
            </a:r>
            <a:r>
              <a:rPr lang="en-GB" dirty="0">
                <a:solidFill>
                  <a:schemeClr val="tx1">
                    <a:lumMod val="65000"/>
                    <a:lumOff val="35000"/>
                  </a:schemeClr>
                </a:solidFill>
                <a:latin typeface="+mn-lt"/>
              </a:rPr>
              <a:t>, as well as to Ethics and Compliance professionals from other sectors</a:t>
            </a:r>
          </a:p>
          <a:p>
            <a:pPr>
              <a:buClr>
                <a:schemeClr val="accent6"/>
              </a:buClr>
            </a:pPr>
            <a:r>
              <a:rPr lang="en-GB" b="1" dirty="0">
                <a:solidFill>
                  <a:schemeClr val="tx1">
                    <a:lumMod val="65000"/>
                    <a:lumOff val="35000"/>
                  </a:schemeClr>
                </a:solidFill>
                <a:latin typeface="+mn-lt"/>
              </a:rPr>
              <a:t>Independent, not-for-profit association </a:t>
            </a:r>
            <a:r>
              <a:rPr lang="en-GB" dirty="0">
                <a:solidFill>
                  <a:schemeClr val="tx1">
                    <a:lumMod val="65000"/>
                    <a:lumOff val="35000"/>
                  </a:schemeClr>
                </a:solidFill>
                <a:latin typeface="+mn-lt"/>
              </a:rPr>
              <a:t>governed by a Code of Conduct</a:t>
            </a:r>
          </a:p>
        </p:txBody>
      </p:sp>
    </p:spTree>
    <p:extLst>
      <p:ext uri="{BB962C8B-B14F-4D97-AF65-F5344CB8AC3E}">
        <p14:creationId xmlns:p14="http://schemas.microsoft.com/office/powerpoint/2010/main" val="4243694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ahoma" panose="020B0604030504040204" pitchFamily="34" charset="0"/>
                <a:ea typeface="Tahoma" panose="020B0604030504040204" pitchFamily="34" charset="0"/>
                <a:cs typeface="Tahoma" panose="020B0604030504040204" pitchFamily="34" charset="0"/>
              </a:rPr>
              <a:t>Current Initiatives</a:t>
            </a:r>
          </a:p>
        </p:txBody>
      </p:sp>
      <p:sp>
        <p:nvSpPr>
          <p:cNvPr id="3" name="Content Placeholder 2"/>
          <p:cNvSpPr>
            <a:spLocks noGrp="1"/>
          </p:cNvSpPr>
          <p:nvPr>
            <p:ph idx="1"/>
          </p:nvPr>
        </p:nvSpPr>
        <p:spPr/>
        <p:txBody>
          <a:bodyPr>
            <a:normAutofit fontScale="92500" lnSpcReduction="10000"/>
          </a:bodyPr>
          <a:lstStyle/>
          <a:p>
            <a:pPr>
              <a:buClr>
                <a:schemeClr val="accent6"/>
              </a:buClr>
            </a:pPr>
            <a:r>
              <a:rPr lang="en-GB" dirty="0">
                <a:solidFill>
                  <a:schemeClr val="tx1">
                    <a:lumMod val="65000"/>
                    <a:lumOff val="35000"/>
                  </a:schemeClr>
                </a:solidFill>
                <a:latin typeface="+mn-lt"/>
              </a:rPr>
              <a:t>Educational Collaborations with:</a:t>
            </a:r>
          </a:p>
          <a:p>
            <a:pPr lvl="1"/>
            <a:r>
              <a:rPr lang="en-GB" dirty="0" err="1"/>
              <a:t>Université</a:t>
            </a:r>
            <a:r>
              <a:rPr lang="en-GB" dirty="0"/>
              <a:t> de Cergy-Pontoise - June 2019</a:t>
            </a:r>
          </a:p>
          <a:p>
            <a:pPr lvl="1"/>
            <a:r>
              <a:rPr lang="en-GB" dirty="0">
                <a:solidFill>
                  <a:schemeClr val="tx1">
                    <a:lumMod val="65000"/>
                    <a:lumOff val="35000"/>
                  </a:schemeClr>
                </a:solidFill>
                <a:latin typeface="+mn-lt"/>
              </a:rPr>
              <a:t>Seton Hall Law School - June and November 2019</a:t>
            </a:r>
          </a:p>
          <a:p>
            <a:pPr lvl="1"/>
            <a:r>
              <a:rPr lang="en-GB" dirty="0"/>
              <a:t>INSEAD - April and July 2019</a:t>
            </a:r>
            <a:endParaRPr lang="en-GB" dirty="0">
              <a:solidFill>
                <a:schemeClr val="tx1">
                  <a:lumMod val="65000"/>
                  <a:lumOff val="35000"/>
                </a:schemeClr>
              </a:solidFill>
              <a:latin typeface="+mn-lt"/>
            </a:endParaRPr>
          </a:p>
          <a:p>
            <a:pPr>
              <a:buClr>
                <a:schemeClr val="accent6"/>
              </a:buClr>
            </a:pPr>
            <a:r>
              <a:rPr lang="en-GB" dirty="0">
                <a:solidFill>
                  <a:schemeClr val="tx1">
                    <a:lumMod val="65000"/>
                    <a:lumOff val="35000"/>
                  </a:schemeClr>
                </a:solidFill>
                <a:latin typeface="+mn-lt"/>
              </a:rPr>
              <a:t>IPCAA (International Pharmaceutical Congress Advisory Association) Annual Seminar on Compliance, Berlin, 28-29 March</a:t>
            </a:r>
          </a:p>
          <a:p>
            <a:pPr>
              <a:buClr>
                <a:schemeClr val="accent6"/>
              </a:buClr>
            </a:pPr>
            <a:r>
              <a:rPr lang="en-GB" dirty="0"/>
              <a:t>I</a:t>
            </a:r>
            <a:r>
              <a:rPr lang="en-GB" dirty="0">
                <a:solidFill>
                  <a:schemeClr val="tx1">
                    <a:lumMod val="65000"/>
                    <a:lumOff val="35000"/>
                  </a:schemeClr>
                </a:solidFill>
                <a:latin typeface="+mn-lt"/>
              </a:rPr>
              <a:t>nternational Pharmaceutical and Medical Device Compliance Congress, Athens</a:t>
            </a:r>
            <a:r>
              <a:rPr lang="en-GB" dirty="0"/>
              <a:t>, 08-10 April </a:t>
            </a:r>
          </a:p>
          <a:p>
            <a:pPr>
              <a:buClr>
                <a:schemeClr val="accent6"/>
              </a:buClr>
            </a:pPr>
            <a:r>
              <a:rPr lang="en-GB" dirty="0">
                <a:solidFill>
                  <a:schemeClr val="tx1">
                    <a:lumMod val="65000"/>
                    <a:lumOff val="35000"/>
                  </a:schemeClr>
                </a:solidFill>
                <a:latin typeface="+mn-lt"/>
              </a:rPr>
              <a:t>Chapters</a:t>
            </a:r>
          </a:p>
          <a:p>
            <a:pPr lvl="1"/>
            <a:r>
              <a:rPr lang="en-GB" dirty="0"/>
              <a:t>Current / emerging chapters - Middle East, Turkey, France, Germany / Switzerland / Austria</a:t>
            </a:r>
          </a:p>
          <a:p>
            <a:pPr lvl="1"/>
            <a:r>
              <a:rPr lang="en-GB" dirty="0"/>
              <a:t>Forming - Spain</a:t>
            </a:r>
          </a:p>
          <a:p>
            <a:pPr>
              <a:buClr>
                <a:schemeClr val="accent6"/>
              </a:buClr>
            </a:pPr>
            <a:r>
              <a:rPr lang="en-GB" dirty="0">
                <a:solidFill>
                  <a:schemeClr val="tx1">
                    <a:lumMod val="65000"/>
                    <a:lumOff val="35000"/>
                  </a:schemeClr>
                </a:solidFill>
                <a:latin typeface="+mn-lt"/>
              </a:rPr>
              <a:t>ETHICS in Action - newsletter</a:t>
            </a:r>
          </a:p>
        </p:txBody>
      </p:sp>
    </p:spTree>
    <p:extLst>
      <p:ext uri="{BB962C8B-B14F-4D97-AF65-F5344CB8AC3E}">
        <p14:creationId xmlns:p14="http://schemas.microsoft.com/office/powerpoint/2010/main" val="1425293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ahoma" panose="020B0604030504040204" pitchFamily="34" charset="0"/>
                <a:ea typeface="Tahoma" panose="020B0604030504040204" pitchFamily="34" charset="0"/>
                <a:cs typeface="Tahoma" panose="020B0604030504040204" pitchFamily="34" charset="0"/>
              </a:rPr>
              <a:t>Legal Organization</a:t>
            </a:r>
          </a:p>
        </p:txBody>
      </p:sp>
      <p:sp>
        <p:nvSpPr>
          <p:cNvPr id="3" name="Content Placeholder 2"/>
          <p:cNvSpPr>
            <a:spLocks noGrp="1"/>
          </p:cNvSpPr>
          <p:nvPr>
            <p:ph idx="1"/>
          </p:nvPr>
        </p:nvSpPr>
        <p:spPr/>
        <p:txBody>
          <a:bodyPr>
            <a:normAutofit/>
          </a:bodyPr>
          <a:lstStyle/>
          <a:p>
            <a:pPr algn="just">
              <a:lnSpc>
                <a:spcPct val="80000"/>
              </a:lnSpc>
            </a:pPr>
            <a:endParaRPr lang="en-GB" altLang="fr-FR" dirty="0">
              <a:latin typeface="+mn-lt"/>
              <a:ea typeface="ＭＳ Ｐゴシック" panose="020B0600070205080204" pitchFamily="34" charset="-128"/>
            </a:endParaRPr>
          </a:p>
          <a:p>
            <a:pPr algn="just">
              <a:buNone/>
            </a:pPr>
            <a:r>
              <a:rPr lang="en-GB" altLang="fr-FR" dirty="0">
                <a:solidFill>
                  <a:schemeClr val="tx1">
                    <a:lumMod val="65000"/>
                    <a:lumOff val="35000"/>
                  </a:schemeClr>
                </a:solidFill>
                <a:latin typeface="+mn-lt"/>
                <a:ea typeface="ＭＳ Ｐゴシック" panose="020B0600070205080204" pitchFamily="34" charset="-128"/>
              </a:rPr>
              <a:t>With the help of Clifford Chance Law firm </a:t>
            </a:r>
          </a:p>
          <a:p>
            <a:pPr algn="just">
              <a:buClr>
                <a:schemeClr val="accent6"/>
              </a:buClr>
            </a:pPr>
            <a:r>
              <a:rPr lang="en-US" altLang="fr-FR" dirty="0">
                <a:solidFill>
                  <a:schemeClr val="tx1">
                    <a:lumMod val="65000"/>
                    <a:lumOff val="35000"/>
                  </a:schemeClr>
                </a:solidFill>
                <a:latin typeface="+mn-lt"/>
                <a:ea typeface="ＭＳ Ｐゴシック" panose="020B0600070205080204" pitchFamily="34" charset="-128"/>
              </a:rPr>
              <a:t>Creation of an Association governed by the French law of 1901</a:t>
            </a:r>
          </a:p>
          <a:p>
            <a:pPr algn="just">
              <a:buClr>
                <a:schemeClr val="accent6"/>
              </a:buClr>
            </a:pPr>
            <a:r>
              <a:rPr lang="en-US" altLang="fr-FR" dirty="0">
                <a:solidFill>
                  <a:schemeClr val="tx1">
                    <a:lumMod val="65000"/>
                    <a:lumOff val="35000"/>
                  </a:schemeClr>
                </a:solidFill>
                <a:latin typeface="+mn-lt"/>
                <a:ea typeface="ＭＳ Ｐゴシック" panose="020B0600070205080204" pitchFamily="34" charset="-128"/>
              </a:rPr>
              <a:t>Headquarters in Paris (hosted by Clifford Chance)</a:t>
            </a:r>
          </a:p>
          <a:p>
            <a:pPr algn="just">
              <a:buClr>
                <a:schemeClr val="accent6"/>
              </a:buClr>
            </a:pPr>
            <a:r>
              <a:rPr lang="en-US" altLang="fr-FR" dirty="0">
                <a:solidFill>
                  <a:schemeClr val="tx1">
                    <a:lumMod val="65000"/>
                    <a:lumOff val="35000"/>
                  </a:schemeClr>
                </a:solidFill>
                <a:latin typeface="+mn-lt"/>
                <a:ea typeface="ＭＳ Ｐゴシック" panose="020B0600070205080204" pitchFamily="34" charset="-128"/>
              </a:rPr>
              <a:t>Article 1 defines the association as "</a:t>
            </a:r>
            <a:r>
              <a:rPr lang="en-US" altLang="fr-FR" i="1" dirty="0">
                <a:solidFill>
                  <a:schemeClr val="tx1">
                    <a:lumMod val="65000"/>
                    <a:lumOff val="35000"/>
                  </a:schemeClr>
                </a:solidFill>
                <a:latin typeface="+mn-lt"/>
                <a:ea typeface="ＭＳ Ｐゴシック" panose="020B0600070205080204" pitchFamily="34" charset="-128"/>
              </a:rPr>
              <a:t>the convention by which two or several people share, in a permanent way, their knowledge or their activity with a different aim than to share benefit</a:t>
            </a:r>
            <a:r>
              <a:rPr lang="en-US" altLang="fr-FR" dirty="0">
                <a:solidFill>
                  <a:schemeClr val="tx1">
                    <a:lumMod val="65000"/>
                    <a:lumOff val="35000"/>
                  </a:schemeClr>
                </a:solidFill>
                <a:latin typeface="+mn-lt"/>
                <a:ea typeface="ＭＳ Ｐゴシック" panose="020B0600070205080204" pitchFamily="34" charset="-128"/>
              </a:rPr>
              <a:t>" </a:t>
            </a:r>
            <a:endParaRPr lang="fr-FR" altLang="fr-FR" dirty="0">
              <a:solidFill>
                <a:schemeClr val="tx1">
                  <a:lumMod val="65000"/>
                  <a:lumOff val="35000"/>
                </a:schemeClr>
              </a:solidFill>
              <a:latin typeface="+mn-lt"/>
              <a:ea typeface="ＭＳ Ｐゴシック" panose="020B0600070205080204" pitchFamily="34" charset="-128"/>
            </a:endParaRPr>
          </a:p>
        </p:txBody>
      </p:sp>
    </p:spTree>
    <p:extLst>
      <p:ext uri="{BB962C8B-B14F-4D97-AF65-F5344CB8AC3E}">
        <p14:creationId xmlns:p14="http://schemas.microsoft.com/office/powerpoint/2010/main" val="3737314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ahoma" panose="020B0604030504040204" pitchFamily="34" charset="0"/>
                <a:ea typeface="Tahoma" panose="020B0604030504040204" pitchFamily="34" charset="0"/>
                <a:cs typeface="Tahoma" panose="020B0604030504040204" pitchFamily="34" charset="0"/>
              </a:rPr>
              <a:t>Members and Funding</a:t>
            </a:r>
          </a:p>
        </p:txBody>
      </p:sp>
      <p:sp>
        <p:nvSpPr>
          <p:cNvPr id="3" name="Content Placeholder 2"/>
          <p:cNvSpPr>
            <a:spLocks noGrp="1"/>
          </p:cNvSpPr>
          <p:nvPr>
            <p:ph idx="1"/>
          </p:nvPr>
        </p:nvSpPr>
        <p:spPr/>
        <p:txBody>
          <a:bodyPr>
            <a:normAutofit/>
          </a:bodyPr>
          <a:lstStyle/>
          <a:p>
            <a:pPr algn="just">
              <a:lnSpc>
                <a:spcPct val="80000"/>
              </a:lnSpc>
            </a:pPr>
            <a:endParaRPr lang="en-GB" altLang="fr-FR" dirty="0">
              <a:latin typeface="+mn-lt"/>
              <a:ea typeface="ＭＳ Ｐゴシック" panose="020B0600070205080204" pitchFamily="34" charset="-128"/>
            </a:endParaRPr>
          </a:p>
          <a:p>
            <a:pPr algn="just">
              <a:lnSpc>
                <a:spcPct val="80000"/>
              </a:lnSpc>
              <a:buClr>
                <a:schemeClr val="accent6"/>
              </a:buClr>
            </a:pPr>
            <a:r>
              <a:rPr lang="en-GB" altLang="fr-FR" dirty="0">
                <a:solidFill>
                  <a:schemeClr val="tx1">
                    <a:lumMod val="65000"/>
                    <a:lumOff val="35000"/>
                  </a:schemeClr>
                </a:solidFill>
                <a:latin typeface="+mn-lt"/>
                <a:ea typeface="ＭＳ Ｐゴシック" panose="020B0600070205080204" pitchFamily="34" charset="-128"/>
              </a:rPr>
              <a:t>Currently around 100 members from different (mainly European) countries</a:t>
            </a:r>
          </a:p>
          <a:p>
            <a:pPr algn="just">
              <a:lnSpc>
                <a:spcPct val="80000"/>
              </a:lnSpc>
              <a:buClr>
                <a:schemeClr val="accent6"/>
              </a:buClr>
            </a:pPr>
            <a:r>
              <a:rPr lang="en-GB" altLang="fr-FR" dirty="0">
                <a:solidFill>
                  <a:schemeClr val="tx1">
                    <a:lumMod val="65000"/>
                    <a:lumOff val="35000"/>
                  </a:schemeClr>
                </a:solidFill>
                <a:latin typeface="+mn-lt"/>
                <a:ea typeface="ＭＳ Ｐゴシック" panose="020B0600070205080204" pitchFamily="34" charset="-128"/>
              </a:rPr>
              <a:t>Membership per individual – not per company</a:t>
            </a:r>
          </a:p>
          <a:p>
            <a:pPr algn="just">
              <a:lnSpc>
                <a:spcPct val="80000"/>
              </a:lnSpc>
              <a:buClr>
                <a:schemeClr val="accent6"/>
              </a:buClr>
            </a:pPr>
            <a:r>
              <a:rPr lang="en-GB" altLang="fr-FR" dirty="0">
                <a:solidFill>
                  <a:schemeClr val="tx1">
                    <a:lumMod val="65000"/>
                    <a:lumOff val="35000"/>
                  </a:schemeClr>
                </a:solidFill>
                <a:latin typeface="+mn-lt"/>
                <a:ea typeface="ＭＳ Ｐゴシック" panose="020B0600070205080204" pitchFamily="34" charset="-128"/>
              </a:rPr>
              <a:t>The Association is essentially funded by members' fees and contributions</a:t>
            </a:r>
          </a:p>
          <a:p>
            <a:pPr algn="just">
              <a:lnSpc>
                <a:spcPct val="80000"/>
              </a:lnSpc>
              <a:buClr>
                <a:schemeClr val="accent6"/>
              </a:buClr>
            </a:pPr>
            <a:r>
              <a:rPr lang="en-GB" altLang="fr-FR" dirty="0">
                <a:solidFill>
                  <a:schemeClr val="tx1">
                    <a:lumMod val="65000"/>
                    <a:lumOff val="35000"/>
                  </a:schemeClr>
                </a:solidFill>
                <a:latin typeface="+mn-lt"/>
                <a:ea typeface="ＭＳ Ｐゴシック" panose="020B0600070205080204" pitchFamily="34" charset="-128"/>
              </a:rPr>
              <a:t>3 different categories of membership fees:</a:t>
            </a:r>
          </a:p>
          <a:p>
            <a:pPr lvl="1" algn="just">
              <a:lnSpc>
                <a:spcPct val="80000"/>
              </a:lnSpc>
              <a:buClr>
                <a:schemeClr val="accent6"/>
              </a:buClr>
              <a:buFont typeface="Arial" panose="020B0604020202020204" pitchFamily="34" charset="0"/>
              <a:buChar char="•"/>
            </a:pPr>
            <a:r>
              <a:rPr lang="en-GB" altLang="fr-FR" dirty="0">
                <a:solidFill>
                  <a:schemeClr val="tx1">
                    <a:lumMod val="65000"/>
                    <a:lumOff val="35000"/>
                  </a:schemeClr>
                </a:solidFill>
                <a:latin typeface="+mn-lt"/>
                <a:ea typeface="ＭＳ Ｐゴシック" panose="020B0600070205080204" pitchFamily="34" charset="-128"/>
              </a:rPr>
              <a:t> Founding and Contributing members pay €1,500 </a:t>
            </a:r>
          </a:p>
          <a:p>
            <a:pPr lvl="1" algn="just">
              <a:lnSpc>
                <a:spcPct val="80000"/>
              </a:lnSpc>
              <a:buClr>
                <a:schemeClr val="accent6"/>
              </a:buClr>
              <a:buFont typeface="Arial" panose="020B0604020202020204" pitchFamily="34" charset="0"/>
              <a:buChar char="•"/>
            </a:pPr>
            <a:r>
              <a:rPr lang="en-GB" altLang="fr-FR" dirty="0">
                <a:solidFill>
                  <a:schemeClr val="tx1">
                    <a:lumMod val="65000"/>
                    <a:lumOff val="35000"/>
                  </a:schemeClr>
                </a:solidFill>
                <a:latin typeface="+mn-lt"/>
                <a:ea typeface="ＭＳ Ｐゴシック" panose="020B0600070205080204" pitchFamily="34" charset="-128"/>
              </a:rPr>
              <a:t> Active members pay </a:t>
            </a:r>
            <a:r>
              <a:rPr lang="en-GB" altLang="fr-FR" sz="2000" dirty="0">
                <a:ea typeface="ＭＳ Ｐゴシック" panose="020B0600070205080204" pitchFamily="34" charset="-128"/>
              </a:rPr>
              <a:t>€</a:t>
            </a:r>
            <a:r>
              <a:rPr lang="en-GB" altLang="fr-FR" dirty="0">
                <a:solidFill>
                  <a:schemeClr val="tx1">
                    <a:lumMod val="65000"/>
                    <a:lumOff val="35000"/>
                  </a:schemeClr>
                </a:solidFill>
                <a:latin typeface="+mn-lt"/>
                <a:ea typeface="ＭＳ Ｐゴシック" panose="020B0600070205080204" pitchFamily="34" charset="-128"/>
              </a:rPr>
              <a:t>250 </a:t>
            </a:r>
          </a:p>
          <a:p>
            <a:pPr lvl="1" algn="just">
              <a:lnSpc>
                <a:spcPct val="80000"/>
              </a:lnSpc>
              <a:buClr>
                <a:schemeClr val="accent6"/>
              </a:buClr>
              <a:buFont typeface="Arial" panose="020B0604020202020204" pitchFamily="34" charset="0"/>
              <a:buChar char="•"/>
            </a:pPr>
            <a:r>
              <a:rPr lang="en-GB" altLang="fr-FR" dirty="0">
                <a:solidFill>
                  <a:schemeClr val="tx1">
                    <a:lumMod val="65000"/>
                    <a:lumOff val="35000"/>
                  </a:schemeClr>
                </a:solidFill>
                <a:latin typeface="+mn-lt"/>
                <a:ea typeface="ＭＳ Ｐゴシック" panose="020B0600070205080204" pitchFamily="34" charset="-128"/>
              </a:rPr>
              <a:t> Honorary members (proposed by the Board) do not pay any membership fee</a:t>
            </a:r>
          </a:p>
          <a:p>
            <a:pPr algn="just">
              <a:lnSpc>
                <a:spcPct val="80000"/>
              </a:lnSpc>
              <a:buClr>
                <a:schemeClr val="accent6"/>
              </a:buClr>
            </a:pPr>
            <a:r>
              <a:rPr lang="en-GB" altLang="fr-FR" dirty="0">
                <a:solidFill>
                  <a:schemeClr val="tx1">
                    <a:lumMod val="65000"/>
                    <a:lumOff val="35000"/>
                  </a:schemeClr>
                </a:solidFill>
                <a:latin typeface="+mn-lt"/>
                <a:ea typeface="ＭＳ Ｐゴシック" panose="020B0600070205080204" pitchFamily="34" charset="-128"/>
              </a:rPr>
              <a:t>All members treated equally, regardless of fees paid</a:t>
            </a:r>
          </a:p>
        </p:txBody>
      </p:sp>
    </p:spTree>
    <p:extLst>
      <p:ext uri="{BB962C8B-B14F-4D97-AF65-F5344CB8AC3E}">
        <p14:creationId xmlns:p14="http://schemas.microsoft.com/office/powerpoint/2010/main" val="1781794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ahoma" panose="020B0604030504040204" pitchFamily="34" charset="0"/>
                <a:ea typeface="Tahoma" panose="020B0604030504040204" pitchFamily="34" charset="0"/>
                <a:cs typeface="Tahoma" panose="020B0604030504040204" pitchFamily="34" charset="0"/>
              </a:rPr>
              <a:t>Governance</a:t>
            </a:r>
          </a:p>
        </p:txBody>
      </p:sp>
      <p:sp>
        <p:nvSpPr>
          <p:cNvPr id="3" name="Content Placeholder 2"/>
          <p:cNvSpPr>
            <a:spLocks noGrp="1"/>
          </p:cNvSpPr>
          <p:nvPr>
            <p:ph idx="1"/>
          </p:nvPr>
        </p:nvSpPr>
        <p:spPr/>
        <p:txBody>
          <a:bodyPr>
            <a:normAutofit/>
          </a:bodyPr>
          <a:lstStyle/>
          <a:p>
            <a:pPr algn="just">
              <a:lnSpc>
                <a:spcPct val="80000"/>
              </a:lnSpc>
            </a:pPr>
            <a:endParaRPr lang="en-GB" altLang="fr-FR" dirty="0">
              <a:latin typeface="+mn-lt"/>
              <a:ea typeface="ＭＳ Ｐゴシック" panose="020B0600070205080204" pitchFamily="34" charset="-128"/>
            </a:endParaRPr>
          </a:p>
          <a:p>
            <a:pPr algn="just">
              <a:lnSpc>
                <a:spcPct val="80000"/>
              </a:lnSpc>
              <a:buClr>
                <a:schemeClr val="accent6"/>
              </a:buClr>
            </a:pPr>
            <a:r>
              <a:rPr lang="en-GB" altLang="fr-FR" b="1" dirty="0">
                <a:solidFill>
                  <a:schemeClr val="tx1">
                    <a:lumMod val="65000"/>
                    <a:lumOff val="35000"/>
                  </a:schemeClr>
                </a:solidFill>
                <a:latin typeface="+mn-lt"/>
                <a:ea typeface="ＭＳ Ｐゴシック" panose="020B0600070205080204" pitchFamily="34" charset="-128"/>
              </a:rPr>
              <a:t>Board</a:t>
            </a:r>
          </a:p>
          <a:p>
            <a:pPr lvl="1" algn="just">
              <a:lnSpc>
                <a:spcPct val="80000"/>
              </a:lnSpc>
              <a:buClr>
                <a:schemeClr val="accent6"/>
              </a:buClr>
              <a:buFont typeface="Arial" panose="020B0604020202020204" pitchFamily="34" charset="0"/>
              <a:buChar char="•"/>
            </a:pPr>
            <a:r>
              <a:rPr lang="en-GB" altLang="fr-FR" dirty="0">
                <a:solidFill>
                  <a:schemeClr val="tx1">
                    <a:lumMod val="65000"/>
                    <a:lumOff val="35000"/>
                  </a:schemeClr>
                </a:solidFill>
                <a:latin typeface="+mn-lt"/>
                <a:ea typeface="ＭＳ Ｐゴシック" panose="020B0600070205080204" pitchFamily="34" charset="-128"/>
              </a:rPr>
              <a:t>Meets at least twice a year</a:t>
            </a:r>
          </a:p>
          <a:p>
            <a:pPr lvl="1" algn="just">
              <a:lnSpc>
                <a:spcPct val="80000"/>
              </a:lnSpc>
              <a:buClr>
                <a:schemeClr val="accent6"/>
              </a:buClr>
              <a:buFont typeface="Arial" panose="020B0604020202020204" pitchFamily="34" charset="0"/>
              <a:buChar char="•"/>
            </a:pPr>
            <a:r>
              <a:rPr lang="en-GB" altLang="fr-FR" dirty="0">
                <a:solidFill>
                  <a:schemeClr val="tx1">
                    <a:lumMod val="65000"/>
                    <a:lumOff val="35000"/>
                  </a:schemeClr>
                </a:solidFill>
                <a:latin typeface="+mn-lt"/>
                <a:ea typeface="ＭＳ Ｐゴシック" panose="020B0600070205080204" pitchFamily="34" charset="-128"/>
              </a:rPr>
              <a:t>Broadest powers to act in the name and on behalf of the Association</a:t>
            </a:r>
          </a:p>
          <a:p>
            <a:pPr lvl="1" algn="just">
              <a:lnSpc>
                <a:spcPct val="80000"/>
              </a:lnSpc>
              <a:buClr>
                <a:schemeClr val="accent6"/>
              </a:buClr>
              <a:buFont typeface="Arial" panose="020B0604020202020204" pitchFamily="34" charset="0"/>
              <a:buChar char="•"/>
            </a:pPr>
            <a:r>
              <a:rPr lang="en-GB" altLang="fr-FR" b="1" dirty="0">
                <a:solidFill>
                  <a:schemeClr val="tx1">
                    <a:lumMod val="65000"/>
                    <a:lumOff val="35000"/>
                  </a:schemeClr>
                </a:solidFill>
                <a:latin typeface="+mn-lt"/>
                <a:ea typeface="ＭＳ Ｐゴシック" panose="020B0600070205080204" pitchFamily="34" charset="-128"/>
              </a:rPr>
              <a:t>Bureau of the Board </a:t>
            </a:r>
            <a:r>
              <a:rPr lang="en-GB" altLang="fr-FR" dirty="0">
                <a:solidFill>
                  <a:schemeClr val="tx1">
                    <a:lumMod val="65000"/>
                    <a:lumOff val="35000"/>
                  </a:schemeClr>
                </a:solidFill>
                <a:latin typeface="+mn-lt"/>
                <a:ea typeface="ＭＳ Ｐゴシック" panose="020B0600070205080204" pitchFamily="34" charset="-128"/>
              </a:rPr>
              <a:t>composed of (at least) President, Secretary General and Treasurer of the Association</a:t>
            </a:r>
          </a:p>
          <a:p>
            <a:pPr algn="just">
              <a:lnSpc>
                <a:spcPct val="80000"/>
              </a:lnSpc>
              <a:buClr>
                <a:schemeClr val="accent6"/>
              </a:buClr>
            </a:pPr>
            <a:r>
              <a:rPr lang="en-GB" altLang="fr-FR" b="1" dirty="0">
                <a:solidFill>
                  <a:schemeClr val="tx1">
                    <a:lumMod val="65000"/>
                    <a:lumOff val="35000"/>
                  </a:schemeClr>
                </a:solidFill>
                <a:latin typeface="+mn-lt"/>
                <a:ea typeface="ＭＳ Ｐゴシック" panose="020B0600070205080204" pitchFamily="34" charset="-128"/>
              </a:rPr>
              <a:t>Strategic Committee</a:t>
            </a:r>
          </a:p>
          <a:p>
            <a:pPr lvl="1" algn="just">
              <a:lnSpc>
                <a:spcPct val="80000"/>
              </a:lnSpc>
              <a:buClr>
                <a:schemeClr val="accent6"/>
              </a:buClr>
              <a:buFont typeface="Arial" panose="020B0604020202020204" pitchFamily="34" charset="0"/>
              <a:buChar char="•"/>
            </a:pPr>
            <a:r>
              <a:rPr lang="en-GB" altLang="fr-FR" dirty="0">
                <a:solidFill>
                  <a:schemeClr val="tx1">
                    <a:lumMod val="65000"/>
                    <a:lumOff val="35000"/>
                  </a:schemeClr>
                </a:solidFill>
                <a:latin typeface="+mn-lt"/>
                <a:ea typeface="ＭＳ Ｐゴシック" panose="020B0600070205080204" pitchFamily="34" charset="-128"/>
              </a:rPr>
              <a:t>Meets face to face at least once a year </a:t>
            </a:r>
          </a:p>
          <a:p>
            <a:pPr lvl="1" algn="just">
              <a:lnSpc>
                <a:spcPct val="80000"/>
              </a:lnSpc>
              <a:buClr>
                <a:schemeClr val="accent6"/>
              </a:buClr>
              <a:buFont typeface="Arial" panose="020B0604020202020204" pitchFamily="34" charset="0"/>
              <a:buChar char="•"/>
            </a:pPr>
            <a:r>
              <a:rPr lang="en-GB" altLang="fr-FR" dirty="0">
                <a:solidFill>
                  <a:schemeClr val="tx1">
                    <a:lumMod val="65000"/>
                    <a:lumOff val="35000"/>
                  </a:schemeClr>
                </a:solidFill>
                <a:latin typeface="+mn-lt"/>
                <a:ea typeface="ＭＳ Ｐゴシック" panose="020B0600070205080204" pitchFamily="34" charset="-128"/>
              </a:rPr>
              <a:t>Around 20 members</a:t>
            </a:r>
          </a:p>
          <a:p>
            <a:pPr lvl="1" algn="just">
              <a:lnSpc>
                <a:spcPct val="80000"/>
              </a:lnSpc>
              <a:buClr>
                <a:schemeClr val="accent6"/>
              </a:buClr>
              <a:buFont typeface="Arial" panose="020B0604020202020204" pitchFamily="34" charset="0"/>
              <a:buChar char="•"/>
            </a:pPr>
            <a:r>
              <a:rPr lang="en-GB" altLang="fr-FR" dirty="0">
                <a:solidFill>
                  <a:schemeClr val="tx1">
                    <a:lumMod val="65000"/>
                    <a:lumOff val="35000"/>
                  </a:schemeClr>
                </a:solidFill>
                <a:latin typeface="+mn-lt"/>
                <a:ea typeface="ＭＳ Ｐゴシック" panose="020B0600070205080204" pitchFamily="34" charset="-128"/>
              </a:rPr>
              <a:t>Determines the main guidelines, field of actions and priorities of the Association</a:t>
            </a:r>
          </a:p>
          <a:p>
            <a:pPr algn="just">
              <a:lnSpc>
                <a:spcPct val="80000"/>
              </a:lnSpc>
              <a:buClr>
                <a:schemeClr val="accent6"/>
              </a:buClr>
            </a:pPr>
            <a:r>
              <a:rPr lang="en-GB" altLang="fr-FR" b="1" dirty="0">
                <a:solidFill>
                  <a:schemeClr val="tx1">
                    <a:lumMod val="65000"/>
                    <a:lumOff val="35000"/>
                  </a:schemeClr>
                </a:solidFill>
                <a:latin typeface="+mn-lt"/>
                <a:ea typeface="ＭＳ Ｐゴシック" panose="020B0600070205080204" pitchFamily="34" charset="-128"/>
              </a:rPr>
              <a:t>General Assembly of members</a:t>
            </a:r>
          </a:p>
          <a:p>
            <a:pPr lvl="1" algn="just">
              <a:lnSpc>
                <a:spcPct val="80000"/>
              </a:lnSpc>
              <a:buClr>
                <a:schemeClr val="accent6"/>
              </a:buClr>
              <a:buFont typeface="Arial" panose="020B0604020202020204" pitchFamily="34" charset="0"/>
              <a:buChar char="•"/>
            </a:pPr>
            <a:r>
              <a:rPr lang="en-GB" altLang="fr-FR" dirty="0">
                <a:solidFill>
                  <a:schemeClr val="tx1">
                    <a:lumMod val="65000"/>
                    <a:lumOff val="35000"/>
                  </a:schemeClr>
                </a:solidFill>
                <a:latin typeface="+mn-lt"/>
                <a:ea typeface="ＭＳ Ｐゴシック" panose="020B0600070205080204" pitchFamily="34" charset="-128"/>
              </a:rPr>
              <a:t>Meets at least once a year </a:t>
            </a:r>
          </a:p>
          <a:p>
            <a:pPr lvl="1" algn="just">
              <a:lnSpc>
                <a:spcPct val="80000"/>
              </a:lnSpc>
              <a:buClr>
                <a:schemeClr val="accent6"/>
              </a:buClr>
              <a:buFont typeface="Arial" panose="020B0604020202020204" pitchFamily="34" charset="0"/>
              <a:buChar char="•"/>
            </a:pPr>
            <a:r>
              <a:rPr lang="en-GB" altLang="fr-FR" dirty="0">
                <a:solidFill>
                  <a:schemeClr val="tx1">
                    <a:lumMod val="65000"/>
                    <a:lumOff val="35000"/>
                  </a:schemeClr>
                </a:solidFill>
                <a:latin typeface="+mn-lt"/>
                <a:ea typeface="ＭＳ Ｐゴシック" panose="020B0600070205080204" pitchFamily="34" charset="-128"/>
              </a:rPr>
              <a:t>Possible extraordinary meetings of the members, as needed</a:t>
            </a:r>
          </a:p>
        </p:txBody>
      </p:sp>
    </p:spTree>
    <p:extLst>
      <p:ext uri="{BB962C8B-B14F-4D97-AF65-F5344CB8AC3E}">
        <p14:creationId xmlns:p14="http://schemas.microsoft.com/office/powerpoint/2010/main" val="1077942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3A52E4D-ED0B-4EDF-B1C1-B068D808070B}"/>
              </a:ext>
            </a:extLst>
          </p:cNvPr>
          <p:cNvSpPr txBox="1"/>
          <p:nvPr/>
        </p:nvSpPr>
        <p:spPr>
          <a:xfrm>
            <a:off x="5447928" y="44625"/>
            <a:ext cx="3960440" cy="1200329"/>
          </a:xfrm>
          <a:prstGeom prst="rect">
            <a:avLst/>
          </a:prstGeom>
          <a:noFill/>
        </p:spPr>
        <p:txBody>
          <a:bodyPr wrap="square" rtlCol="0">
            <a:spAutoFit/>
          </a:bodyPr>
          <a:lstStyle/>
          <a:p>
            <a:pPr algn="r"/>
            <a:r>
              <a:rPr lang="en-GB" b="1" dirty="0">
                <a:solidFill>
                  <a:srgbClr val="7030A0"/>
                </a:solidFill>
              </a:rPr>
              <a:t>Think Tank</a:t>
            </a:r>
            <a:endParaRPr lang="en-GB" dirty="0">
              <a:solidFill>
                <a:srgbClr val="7030A0"/>
              </a:solidFill>
            </a:endParaRPr>
          </a:p>
          <a:p>
            <a:pPr algn="r"/>
            <a:r>
              <a:rPr lang="en-GB" b="1" dirty="0">
                <a:solidFill>
                  <a:srgbClr val="00B0F0"/>
                </a:solidFill>
              </a:rPr>
              <a:t>Networking / Sharing Experiences</a:t>
            </a:r>
            <a:endParaRPr lang="en-GB" dirty="0">
              <a:solidFill>
                <a:srgbClr val="00B0F0"/>
              </a:solidFill>
            </a:endParaRPr>
          </a:p>
          <a:p>
            <a:pPr algn="r"/>
            <a:r>
              <a:rPr lang="en-GB" b="1" dirty="0">
                <a:solidFill>
                  <a:srgbClr val="92D050"/>
                </a:solidFill>
              </a:rPr>
              <a:t>Education &amp; Professional Development</a:t>
            </a:r>
            <a:endParaRPr lang="en-GB" dirty="0">
              <a:solidFill>
                <a:srgbClr val="92D050"/>
              </a:solidFill>
            </a:endParaRPr>
          </a:p>
          <a:p>
            <a:pPr algn="r"/>
            <a:r>
              <a:rPr lang="en-GB" b="1" dirty="0">
                <a:solidFill>
                  <a:srgbClr val="FFC000"/>
                </a:solidFill>
              </a:rPr>
              <a:t>Communication</a:t>
            </a:r>
            <a:endParaRPr lang="en-GB" dirty="0"/>
          </a:p>
        </p:txBody>
      </p:sp>
      <p:sp>
        <p:nvSpPr>
          <p:cNvPr id="7" name="Rectangle 6">
            <a:extLst>
              <a:ext uri="{FF2B5EF4-FFF2-40B4-BE49-F238E27FC236}">
                <a16:creationId xmlns:a16="http://schemas.microsoft.com/office/drawing/2014/main" id="{9430F4AC-EA7F-4F84-960B-B6355164C4E5}"/>
              </a:ext>
            </a:extLst>
          </p:cNvPr>
          <p:cNvSpPr/>
          <p:nvPr/>
        </p:nvSpPr>
        <p:spPr>
          <a:xfrm>
            <a:off x="2351582" y="2002689"/>
            <a:ext cx="7488832" cy="2954655"/>
          </a:xfrm>
          <a:prstGeom prst="rect">
            <a:avLst/>
          </a:prstGeom>
        </p:spPr>
        <p:txBody>
          <a:bodyPr wrap="square">
            <a:spAutoFit/>
          </a:bodyPr>
          <a:lstStyle/>
          <a:p>
            <a:pPr algn="ctr"/>
            <a:r>
              <a:rPr lang="en-GB" b="1" dirty="0"/>
              <a:t>ETHICS Vision</a:t>
            </a:r>
            <a:endParaRPr lang="en-GB" dirty="0"/>
          </a:p>
          <a:p>
            <a:r>
              <a:rPr lang="en-GB" dirty="0"/>
              <a:t> </a:t>
            </a:r>
          </a:p>
          <a:p>
            <a:pPr marL="114300"/>
            <a:r>
              <a:rPr lang="en-GB" dirty="0"/>
              <a:t>“We aim to be recognized as an independent international association of professionals, which sets standards of Ethics and Compliance and shapes and influences strategies in the changing Healthcare environment for the ultimate benefit of Patients and Society at large.” </a:t>
            </a:r>
          </a:p>
          <a:p>
            <a:pPr marL="114300"/>
            <a:endParaRPr lang="en-GB" sz="1200" dirty="0">
              <a:solidFill>
                <a:schemeClr val="tx1">
                  <a:lumMod val="65000"/>
                  <a:lumOff val="35000"/>
                </a:schemeClr>
              </a:solidFill>
              <a:cs typeface="Calibri" panose="020F0502020204030204" pitchFamily="34" charset="0"/>
            </a:endParaRPr>
          </a:p>
          <a:p>
            <a:pPr algn="ctr"/>
            <a:r>
              <a:rPr lang="en-GB" dirty="0"/>
              <a:t>Web: www.ethicspros.com</a:t>
            </a:r>
          </a:p>
          <a:p>
            <a:pPr algn="ctr"/>
            <a:r>
              <a:rPr lang="en-GB" dirty="0"/>
              <a:t>Email: contact@ethicspros.com</a:t>
            </a:r>
          </a:p>
          <a:p>
            <a:pPr algn="ctr"/>
            <a:r>
              <a:rPr lang="en-GB" sz="1200" dirty="0"/>
              <a:t> </a:t>
            </a:r>
          </a:p>
          <a:p>
            <a:pPr algn="ctr"/>
            <a:r>
              <a:rPr lang="en-GB" dirty="0"/>
              <a:t>Scan the code to join (or click “Join” on our website): </a:t>
            </a:r>
          </a:p>
        </p:txBody>
      </p:sp>
      <p:pic>
        <p:nvPicPr>
          <p:cNvPr id="8" name="Picture 7">
            <a:extLst>
              <a:ext uri="{FF2B5EF4-FFF2-40B4-BE49-F238E27FC236}">
                <a16:creationId xmlns:a16="http://schemas.microsoft.com/office/drawing/2014/main" id="{4666070F-AA55-4D9D-A846-0F45AD87AA60}"/>
              </a:ext>
            </a:extLst>
          </p:cNvPr>
          <p:cNvPicPr>
            <a:picLocks noChangeAspect="1"/>
          </p:cNvPicPr>
          <p:nvPr/>
        </p:nvPicPr>
        <p:blipFill>
          <a:blip r:embed="rId2"/>
          <a:stretch>
            <a:fillRect/>
          </a:stretch>
        </p:blipFill>
        <p:spPr>
          <a:xfrm>
            <a:off x="5495540" y="5013177"/>
            <a:ext cx="1200919" cy="1200919"/>
          </a:xfrm>
          <a:prstGeom prst="rect">
            <a:avLst/>
          </a:prstGeom>
        </p:spPr>
      </p:pic>
      <p:pic>
        <p:nvPicPr>
          <p:cNvPr id="12" name="Picture 11" descr="A screenshot of a cell phone&#10;&#10;Description generated with high confidence">
            <a:extLst>
              <a:ext uri="{FF2B5EF4-FFF2-40B4-BE49-F238E27FC236}">
                <a16:creationId xmlns:a16="http://schemas.microsoft.com/office/drawing/2014/main" id="{DB0EF154-FF98-4A03-927F-7C3390ACCC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0" y="44624"/>
            <a:ext cx="3024336" cy="1958064"/>
          </a:xfrm>
          <a:prstGeom prst="rect">
            <a:avLst/>
          </a:prstGeom>
        </p:spPr>
      </p:pic>
    </p:spTree>
    <p:extLst>
      <p:ext uri="{BB962C8B-B14F-4D97-AF65-F5344CB8AC3E}">
        <p14:creationId xmlns:p14="http://schemas.microsoft.com/office/powerpoint/2010/main" val="2561172629"/>
      </p:ext>
    </p:extLst>
  </p:cSld>
  <p:clrMapOvr>
    <a:masterClrMapping/>
  </p:clrMapOvr>
</p:sld>
</file>

<file path=ppt/theme/theme1.xml><?xml version="1.0" encoding="utf-8"?>
<a:theme xmlns:a="http://schemas.openxmlformats.org/drawingml/2006/main" name="ETHIC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ETHIC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ETHICS Template</Template>
  <TotalTime>261</TotalTime>
  <Words>573</Words>
  <Application>Microsoft Office PowerPoint</Application>
  <PresentationFormat>Widescreen</PresentationFormat>
  <Paragraphs>76</Paragraphs>
  <Slides>10</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Arial</vt:lpstr>
      <vt:lpstr>Arial Narrow</vt:lpstr>
      <vt:lpstr>Calibri</vt:lpstr>
      <vt:lpstr>Courier New</vt:lpstr>
      <vt:lpstr>Tahoma</vt:lpstr>
      <vt:lpstr>Wingdings</vt:lpstr>
      <vt:lpstr>ETHICS</vt:lpstr>
      <vt:lpstr>1_ETHICS</vt:lpstr>
      <vt:lpstr>PowerPoint Presentation</vt:lpstr>
      <vt:lpstr>Why ETHICS?</vt:lpstr>
      <vt:lpstr>ETHICS Vision</vt:lpstr>
      <vt:lpstr>ETHICS Mission</vt:lpstr>
      <vt:lpstr>Current Initiatives</vt:lpstr>
      <vt:lpstr>Legal Organization</vt:lpstr>
      <vt:lpstr>Members and Funding</vt:lpstr>
      <vt:lpstr>Governance</vt:lpstr>
      <vt:lpstr>PowerPoint Presentation</vt:lpstr>
      <vt:lpstr>PowerPoint Presentation</vt:lpstr>
    </vt:vector>
  </TitlesOfParts>
  <Company>Bristol-Myers Squibb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Assembly Paris, FR 3rd October 2014</dc:title>
  <dc:creator>Sue Egan</dc:creator>
  <cp:lastModifiedBy>Sue Egan</cp:lastModifiedBy>
  <cp:revision>41</cp:revision>
  <dcterms:created xsi:type="dcterms:W3CDTF">2014-10-01T18:16:59Z</dcterms:created>
  <dcterms:modified xsi:type="dcterms:W3CDTF">2019-03-19T15:30:53Z</dcterms:modified>
</cp:coreProperties>
</file>