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81" r:id="rId1"/>
    <p:sldMasterId id="2147484020" r:id="rId2"/>
  </p:sldMasterIdLst>
  <p:notesMasterIdLst>
    <p:notesMasterId r:id="rId25"/>
  </p:notesMasterIdLst>
  <p:handoutMasterIdLst>
    <p:handoutMasterId r:id="rId26"/>
  </p:handoutMasterIdLst>
  <p:sldIdLst>
    <p:sldId id="256" r:id="rId3"/>
    <p:sldId id="467" r:id="rId4"/>
    <p:sldId id="465" r:id="rId5"/>
    <p:sldId id="519" r:id="rId6"/>
    <p:sldId id="522" r:id="rId7"/>
    <p:sldId id="412" r:id="rId8"/>
    <p:sldId id="521" r:id="rId9"/>
    <p:sldId id="502" r:id="rId10"/>
    <p:sldId id="514" r:id="rId11"/>
    <p:sldId id="520" r:id="rId12"/>
    <p:sldId id="523" r:id="rId13"/>
    <p:sldId id="503" r:id="rId14"/>
    <p:sldId id="528" r:id="rId15"/>
    <p:sldId id="529" r:id="rId16"/>
    <p:sldId id="526" r:id="rId17"/>
    <p:sldId id="530" r:id="rId18"/>
    <p:sldId id="524" r:id="rId19"/>
    <p:sldId id="505" r:id="rId20"/>
    <p:sldId id="527" r:id="rId21"/>
    <p:sldId id="516" r:id="rId22"/>
    <p:sldId id="510" r:id="rId23"/>
    <p:sldId id="366" r:id="rId24"/>
  </p:sldIdLst>
  <p:sldSz cx="9144000" cy="5143500" type="screen16x9"/>
  <p:notesSz cx="6858000" cy="9926638"/>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494"/>
    <a:srgbClr val="2D5EC1"/>
    <a:srgbClr val="E4F2F4"/>
    <a:srgbClr val="009FBA"/>
    <a:srgbClr val="BDDEFF"/>
    <a:srgbClr val="66CCFF"/>
    <a:srgbClr val="941333"/>
    <a:srgbClr val="3166CF"/>
    <a:srgbClr val="3E6FD2"/>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4" autoAdjust="0"/>
    <p:restoredTop sz="73572" autoAdjust="0"/>
  </p:normalViewPr>
  <p:slideViewPr>
    <p:cSldViewPr snapToGrid="0">
      <p:cViewPr varScale="1">
        <p:scale>
          <a:sx n="112" d="100"/>
          <a:sy n="112" d="100"/>
        </p:scale>
        <p:origin x="1368" y="7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6" d="100"/>
          <a:sy n="76" d="100"/>
        </p:scale>
        <p:origin x="-3282" y="-90"/>
      </p:cViewPr>
      <p:guideLst>
        <p:guide orient="horz" pos="3127"/>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254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t" anchorCtr="0" compatLnSpc="1">
            <a:prstTxWarp prst="textNoShape">
              <a:avLst/>
            </a:prstTxWarp>
          </a:bodyPr>
          <a:lstStyle>
            <a:lvl1pPr>
              <a:defRPr>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83851" y="0"/>
            <a:ext cx="297254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t" anchorCtr="0" compatLnSpc="1">
            <a:prstTxWarp prst="textNoShape">
              <a:avLst/>
            </a:prstTxWarp>
          </a:bodyPr>
          <a:lstStyle>
            <a:lvl1pPr algn="r">
              <a:defRPr>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28164"/>
            <a:ext cx="297254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b" anchorCtr="0" compatLnSpc="1">
            <a:prstTxWarp prst="textNoShape">
              <a:avLst/>
            </a:prstTxWarp>
          </a:bodyPr>
          <a:lstStyle>
            <a:lvl1pPr>
              <a:defRPr>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83851" y="9428164"/>
            <a:ext cx="297254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b" anchorCtr="0" compatLnSpc="1">
            <a:prstTxWarp prst="textNoShape">
              <a:avLst/>
            </a:prstTxWarp>
          </a:bodyPr>
          <a:lstStyle>
            <a:lvl1pPr algn="r">
              <a:defRPr>
                <a:solidFill>
                  <a:schemeClr val="tx1"/>
                </a:solidFill>
                <a:latin typeface="Arial" charset="0"/>
              </a:defRPr>
            </a:lvl1pPr>
          </a:lstStyle>
          <a:p>
            <a:pPr>
              <a:defRPr/>
            </a:pPr>
            <a:fld id="{6DD8CABC-2686-44C9-AEA9-5D31F030B65D}" type="slidenum">
              <a:rPr lang="en-GB"/>
              <a:pPr>
                <a:defRPr/>
              </a:pPr>
              <a:t>‹#›</a:t>
            </a:fld>
            <a:endParaRPr lang="en-GB"/>
          </a:p>
        </p:txBody>
      </p:sp>
    </p:spTree>
    <p:extLst>
      <p:ext uri="{BB962C8B-B14F-4D97-AF65-F5344CB8AC3E}">
        <p14:creationId xmlns:p14="http://schemas.microsoft.com/office/powerpoint/2010/main" val="210166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254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t" anchorCtr="0" compatLnSpc="1">
            <a:prstTxWarp prst="textNoShape">
              <a:avLst/>
            </a:prstTxWarp>
          </a:bodyPr>
          <a:lstStyle>
            <a:lvl1pPr>
              <a:defRPr>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883851" y="0"/>
            <a:ext cx="297254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t" anchorCtr="0" compatLnSpc="1">
            <a:prstTxWarp prst="textNoShape">
              <a:avLst/>
            </a:prstTxWarp>
          </a:bodyPr>
          <a:lstStyle>
            <a:lvl1pPr algn="r">
              <a:defRPr>
                <a:solidFill>
                  <a:schemeClr val="tx1"/>
                </a:solidFill>
                <a:latin typeface="Arial" charset="0"/>
              </a:defRPr>
            </a:lvl1pPr>
          </a:lstStyle>
          <a:p>
            <a:pPr>
              <a:defRPr/>
            </a:pPr>
            <a:endParaRPr lang="en-GB"/>
          </a:p>
        </p:txBody>
      </p:sp>
      <p:sp>
        <p:nvSpPr>
          <p:cNvPr id="31748" name="Rectangle 4"/>
          <p:cNvSpPr>
            <a:spLocks noGrp="1" noRot="1" noChangeAspect="1" noChangeArrowheads="1" noTextEdit="1"/>
          </p:cNvSpPr>
          <p:nvPr>
            <p:ph type="sldImg" idx="2"/>
          </p:nvPr>
        </p:nvSpPr>
        <p:spPr bwMode="auto">
          <a:xfrm>
            <a:off x="120650" y="744538"/>
            <a:ext cx="6618288"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480" y="4714876"/>
            <a:ext cx="5487041"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8164"/>
            <a:ext cx="297254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b" anchorCtr="0" compatLnSpc="1">
            <a:prstTxWarp prst="textNoShape">
              <a:avLst/>
            </a:prstTxWarp>
          </a:bodyPr>
          <a:lstStyle>
            <a:lvl1pPr>
              <a:defRPr>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83851" y="9428164"/>
            <a:ext cx="297254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9" tIns="45879" rIns="91759" bIns="45879" numCol="1" anchor="b" anchorCtr="0" compatLnSpc="1">
            <a:prstTxWarp prst="textNoShape">
              <a:avLst/>
            </a:prstTxWarp>
          </a:bodyPr>
          <a:lstStyle>
            <a:lvl1pPr algn="r">
              <a:defRPr>
                <a:solidFill>
                  <a:schemeClr val="tx1"/>
                </a:solidFill>
                <a:latin typeface="Arial" charset="0"/>
              </a:defRPr>
            </a:lvl1pPr>
          </a:lstStyle>
          <a:p>
            <a:pPr>
              <a:defRPr/>
            </a:pPr>
            <a:fld id="{FB5E4B70-9DB0-48F2-91CD-4B1460D6B62A}" type="slidenum">
              <a:rPr lang="en-GB"/>
              <a:pPr>
                <a:defRPr/>
              </a:pPr>
              <a:t>‹#›</a:t>
            </a:fld>
            <a:endParaRPr lang="en-GB"/>
          </a:p>
        </p:txBody>
      </p:sp>
    </p:spTree>
    <p:extLst>
      <p:ext uri="{BB962C8B-B14F-4D97-AF65-F5344CB8AC3E}">
        <p14:creationId xmlns:p14="http://schemas.microsoft.com/office/powerpoint/2010/main" val="3342073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8288"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1</a:t>
            </a:fld>
            <a:endParaRPr lang="en-GB"/>
          </a:p>
        </p:txBody>
      </p:sp>
    </p:spTree>
    <p:extLst>
      <p:ext uri="{BB962C8B-B14F-4D97-AF65-F5344CB8AC3E}">
        <p14:creationId xmlns:p14="http://schemas.microsoft.com/office/powerpoint/2010/main" val="103952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12</a:t>
            </a:fld>
            <a:endParaRPr lang="en-GB"/>
          </a:p>
        </p:txBody>
      </p:sp>
    </p:spTree>
    <p:extLst>
      <p:ext uri="{BB962C8B-B14F-4D97-AF65-F5344CB8AC3E}">
        <p14:creationId xmlns:p14="http://schemas.microsoft.com/office/powerpoint/2010/main" val="3591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15</a:t>
            </a:fld>
            <a:endParaRPr lang="en-GB"/>
          </a:p>
        </p:txBody>
      </p:sp>
    </p:spTree>
    <p:extLst>
      <p:ext uri="{BB962C8B-B14F-4D97-AF65-F5344CB8AC3E}">
        <p14:creationId xmlns:p14="http://schemas.microsoft.com/office/powerpoint/2010/main" val="352298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16</a:t>
            </a:fld>
            <a:endParaRPr lang="en-GB"/>
          </a:p>
        </p:txBody>
      </p:sp>
    </p:spTree>
    <p:extLst>
      <p:ext uri="{BB962C8B-B14F-4D97-AF65-F5344CB8AC3E}">
        <p14:creationId xmlns:p14="http://schemas.microsoft.com/office/powerpoint/2010/main" val="144976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17</a:t>
            </a:fld>
            <a:endParaRPr lang="en-GB"/>
          </a:p>
        </p:txBody>
      </p:sp>
    </p:spTree>
    <p:extLst>
      <p:ext uri="{BB962C8B-B14F-4D97-AF65-F5344CB8AC3E}">
        <p14:creationId xmlns:p14="http://schemas.microsoft.com/office/powerpoint/2010/main" val="1626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lgn="just">
              <a:spcBef>
                <a:spcPts val="1215"/>
              </a:spcBef>
              <a:defRPr>
                <a:latin typeface="Times New Roman"/>
                <a:ea typeface="Times New Roman"/>
                <a:cs typeface="Times New Roman"/>
                <a:sym typeface="Times New Roman"/>
              </a:defRPr>
            </a:pPr>
            <a:r>
              <a:t>Access to relevant and high-quality data is widely recognised to be one of the crucial elements in building a data-driven economy and growing in particular an AI economy in Europe. </a:t>
            </a:r>
          </a:p>
          <a:p>
            <a:pPr algn="just">
              <a:spcBef>
                <a:spcPts val="1215"/>
              </a:spcBef>
              <a:defRPr>
                <a:latin typeface="Times New Roman"/>
                <a:ea typeface="Times New Roman"/>
                <a:cs typeface="Times New Roman"/>
                <a:sym typeface="Times New Roman"/>
              </a:defRPr>
            </a:pPr>
            <a:r>
              <a:t>In the Communication ‘Towards a common European data space” of 24 April 2018 the Commission defined the vision of a ‘common European data space’ as “</a:t>
            </a:r>
            <a:r>
              <a:rPr b="1"/>
              <a:t>a seamless digital area with the scale that will enable the development of new products and services based on data”</a:t>
            </a:r>
            <a:r>
              <a:t>. </a:t>
            </a:r>
          </a:p>
          <a:p>
            <a:pPr algn="just">
              <a:spcBef>
                <a:spcPts val="1215"/>
              </a:spcBef>
              <a:defRPr>
                <a:latin typeface="Times New Roman"/>
                <a:ea typeface="Times New Roman"/>
                <a:cs typeface="Times New Roman"/>
                <a:sym typeface="Times New Roman"/>
              </a:defRPr>
            </a:pPr>
            <a:r>
              <a:t>Our Vision of a European common data space is based on three main components:</a:t>
            </a:r>
          </a:p>
          <a:p>
            <a:pPr marL="347255" indent="-347255" algn="just">
              <a:buSzPct val="100000"/>
              <a:buFont typeface="Symbol"/>
              <a:buChar char="·"/>
              <a:defRPr>
                <a:latin typeface="Times New Roman"/>
                <a:ea typeface="Times New Roman"/>
                <a:cs typeface="Times New Roman"/>
                <a:sym typeface="Times New Roman"/>
              </a:defRPr>
            </a:pPr>
            <a:r>
              <a:t>Rich pool of data available for re-use. The data could be open (e.g public sector data) but also closed (data held by the private sector, or personal data).</a:t>
            </a:r>
          </a:p>
          <a:p>
            <a:pPr marL="347255" indent="-347255" algn="just">
              <a:buSzPct val="100000"/>
              <a:buFont typeface="Symbol"/>
              <a:buChar char="·"/>
              <a:defRPr>
                <a:latin typeface="Times New Roman"/>
                <a:ea typeface="Times New Roman"/>
                <a:cs typeface="Times New Roman"/>
                <a:sym typeface="Times New Roman"/>
              </a:defRPr>
            </a:pPr>
            <a:r>
              <a:t>Free flow of data across sector and countries</a:t>
            </a:r>
          </a:p>
          <a:p>
            <a:pPr marL="347255" indent="-347255" algn="just">
              <a:spcBef>
                <a:spcPts val="1215"/>
              </a:spcBef>
              <a:buSzPct val="100000"/>
              <a:buFont typeface="Symbol"/>
              <a:buChar char="·"/>
              <a:defRPr>
                <a:latin typeface="Times New Roman"/>
                <a:ea typeface="Times New Roman"/>
                <a:cs typeface="Times New Roman"/>
                <a:sym typeface="Times New Roman"/>
              </a:defRPr>
            </a:pPr>
            <a:r>
              <a:t>Data Governance (access and use should be granted in full respect of existing legislation such as GDPR)</a:t>
            </a:r>
          </a:p>
          <a:p>
            <a:pPr algn="just">
              <a:spcBef>
                <a:spcPts val="1215"/>
              </a:spcBef>
              <a:defRPr>
                <a:latin typeface="Times New Roman"/>
                <a:ea typeface="Times New Roman"/>
                <a:cs typeface="Times New Roman"/>
                <a:sym typeface="Times New Roman"/>
              </a:defRPr>
            </a:pPr>
            <a:endParaRPr/>
          </a:p>
          <a:p>
            <a:pPr algn="just">
              <a:spcBef>
                <a:spcPts val="1215"/>
              </a:spcBef>
              <a:defRPr>
                <a:latin typeface="Times New Roman"/>
                <a:ea typeface="Times New Roman"/>
                <a:cs typeface="Times New Roman"/>
                <a:sym typeface="Times New Roman"/>
              </a:defRPr>
            </a:pPr>
            <a:r>
              <a:t>Within the European Common Data Space, through DEP we will support </a:t>
            </a:r>
            <a:r>
              <a:rPr b="1"/>
              <a:t>the creation of sectorial large data spaces </a:t>
            </a:r>
            <a:r>
              <a:t>contributing to the development of industrial and personal data platforms including the take up of cloud based infrastructures, promoting the pooling and sharing of data and the adoption of standards. </a:t>
            </a:r>
          </a:p>
          <a:p>
            <a:pPr algn="just">
              <a:spcBef>
                <a:spcPts val="1215"/>
              </a:spcBef>
              <a:defRPr>
                <a:latin typeface="Times New Roman"/>
                <a:ea typeface="Times New Roman"/>
                <a:cs typeface="Times New Roman"/>
                <a:sym typeface="Times New Roman"/>
              </a:defRPr>
            </a:pPr>
            <a:endParaRPr/>
          </a:p>
          <a:p>
            <a:pPr algn="just">
              <a:spcBef>
                <a:spcPts val="1215"/>
              </a:spcBef>
              <a:defRPr>
                <a:latin typeface="Times New Roman"/>
                <a:ea typeface="Times New Roman"/>
                <a:cs typeface="Times New Roman"/>
                <a:sym typeface="Times New Roman"/>
              </a:defRPr>
            </a:pPr>
            <a:r>
              <a:t>At the same time we will work closely with the MS to identify a number of High Value data set held by the public sector that will be made available for free for reuse. These datasets will include for example geospatial and meteorological information which are the backbone data for sectors like agriculture, transport, smart city.</a:t>
            </a:r>
          </a:p>
          <a:p>
            <a:pPr algn="just">
              <a:spcBef>
                <a:spcPts val="1215"/>
              </a:spcBef>
              <a:defRPr>
                <a:latin typeface="Times New Roman"/>
                <a:ea typeface="Times New Roman"/>
                <a:cs typeface="Times New Roman"/>
                <a:sym typeface="Times New Roman"/>
              </a:defRPr>
            </a:pPr>
            <a:endParaRPr/>
          </a:p>
          <a:p>
            <a:pPr algn="just">
              <a:spcBef>
                <a:spcPts val="1215"/>
              </a:spcBef>
              <a:defRPr>
                <a:latin typeface="Times New Roman"/>
                <a:ea typeface="Times New Roman"/>
                <a:cs typeface="Times New Roman"/>
                <a:sym typeface="Times New Roman"/>
              </a:defRPr>
            </a:pPr>
            <a:r>
              <a:t>Finally we will support the development of a European data economy by supporting through incubators startups and SMEs to access to the such large data spaces.</a:t>
            </a:r>
          </a:p>
          <a:p>
            <a:pPr algn="just">
              <a:spcBef>
                <a:spcPts val="1215"/>
              </a:spcBef>
              <a:defRPr>
                <a:latin typeface="Times New Roman"/>
                <a:ea typeface="Times New Roman"/>
                <a:cs typeface="Times New Roman"/>
                <a:sym typeface="Times New Roman"/>
              </a:defRPr>
            </a:pPr>
            <a:endParaRPr/>
          </a:p>
          <a:p>
            <a:pPr algn="just">
              <a:spcBef>
                <a:spcPts val="1215"/>
              </a:spcBef>
              <a:defRPr b="1">
                <a:latin typeface="Times New Roman"/>
                <a:ea typeface="Times New Roman"/>
                <a:cs typeface="Times New Roman"/>
                <a:sym typeface="Times New Roman"/>
              </a:defRPr>
            </a:pPr>
            <a:r>
              <a:t>Background:</a:t>
            </a:r>
          </a:p>
          <a:p>
            <a:pPr algn="just">
              <a:spcBef>
                <a:spcPts val="1215"/>
              </a:spcBef>
              <a:defRPr b="1">
                <a:latin typeface="Times New Roman"/>
                <a:ea typeface="Times New Roman"/>
                <a:cs typeface="Times New Roman"/>
                <a:sym typeface="Times New Roman"/>
              </a:defRPr>
            </a:pPr>
            <a:endParaRPr/>
          </a:p>
          <a:p>
            <a:pPr algn="just">
              <a:spcBef>
                <a:spcPts val="1215"/>
              </a:spcBef>
              <a:defRPr i="1">
                <a:latin typeface="Times New Roman"/>
                <a:ea typeface="Times New Roman"/>
                <a:cs typeface="Times New Roman"/>
                <a:sym typeface="Times New Roman"/>
              </a:defRPr>
            </a:pPr>
            <a:r>
              <a:t>The Large data spaces will be based  and build upon:</a:t>
            </a:r>
          </a:p>
          <a:p>
            <a:pPr algn="just">
              <a:spcBef>
                <a:spcPts val="1215"/>
              </a:spcBef>
              <a:defRPr b="1" i="1">
                <a:latin typeface="Times New Roman"/>
                <a:ea typeface="Times New Roman"/>
                <a:cs typeface="Times New Roman"/>
                <a:sym typeface="Times New Roman"/>
              </a:defRPr>
            </a:pPr>
            <a:r>
              <a:t>Industrial data platforms for B2B data sharing</a:t>
            </a:r>
            <a:r>
              <a:rPr b="0"/>
              <a:t>:</a:t>
            </a:r>
          </a:p>
          <a:p>
            <a:pPr algn="just">
              <a:spcBef>
                <a:spcPts val="1215"/>
              </a:spcBef>
              <a:defRPr i="1">
                <a:latin typeface="Times New Roman"/>
                <a:ea typeface="Times New Roman"/>
                <a:cs typeface="Times New Roman"/>
                <a:sym typeface="Times New Roman"/>
              </a:defRPr>
            </a:pPr>
            <a:r>
              <a:t> - Adopting non-proprietary standards that do not lock in companies into a specific proprietary ecosystem; </a:t>
            </a:r>
          </a:p>
          <a:p>
            <a:pPr algn="just">
              <a:spcBef>
                <a:spcPts val="1215"/>
              </a:spcBef>
              <a:defRPr i="1">
                <a:latin typeface="Times New Roman"/>
                <a:ea typeface="Times New Roman"/>
                <a:cs typeface="Times New Roman"/>
                <a:sym typeface="Times New Roman"/>
              </a:defRPr>
            </a:pPr>
            <a:r>
              <a:t> - Ensuring trust between data provider and data user;</a:t>
            </a:r>
          </a:p>
          <a:p>
            <a:pPr algn="just">
              <a:spcBef>
                <a:spcPts val="1215"/>
              </a:spcBef>
              <a:defRPr i="1">
                <a:latin typeface="Times New Roman"/>
                <a:ea typeface="Times New Roman"/>
                <a:cs typeface="Times New Roman"/>
                <a:sym typeface="Times New Roman"/>
              </a:defRPr>
            </a:pPr>
            <a:r>
              <a:t> - Ensuring compliance with legislation (data protection, IP protection, trade secrets).</a:t>
            </a:r>
            <a:endParaRPr b="1"/>
          </a:p>
          <a:p>
            <a:pPr algn="just">
              <a:spcBef>
                <a:spcPts val="1215"/>
              </a:spcBef>
              <a:defRPr b="1" i="1">
                <a:latin typeface="Times New Roman"/>
                <a:ea typeface="Times New Roman"/>
                <a:cs typeface="Times New Roman"/>
                <a:sym typeface="Times New Roman"/>
              </a:defRPr>
            </a:pPr>
            <a:r>
              <a:t>Specific industrial data platforms </a:t>
            </a:r>
            <a:r>
              <a:rPr b="0"/>
              <a:t>for generating pools of high-quality data useful for machine learning: </a:t>
            </a:r>
          </a:p>
          <a:p>
            <a:pPr algn="just">
              <a:spcBef>
                <a:spcPts val="1215"/>
              </a:spcBef>
              <a:defRPr i="1">
                <a:latin typeface="Times New Roman"/>
                <a:ea typeface="Times New Roman"/>
                <a:cs typeface="Times New Roman"/>
                <a:sym typeface="Times New Roman"/>
              </a:defRPr>
            </a:pPr>
            <a:r>
              <a:t> - Aggregating demand, in particular from SMEs; </a:t>
            </a:r>
          </a:p>
          <a:p>
            <a:pPr algn="just">
              <a:spcBef>
                <a:spcPts val="1215"/>
              </a:spcBef>
              <a:defRPr i="1">
                <a:latin typeface="Times New Roman"/>
                <a:ea typeface="Times New Roman"/>
                <a:cs typeface="Times New Roman"/>
                <a:sym typeface="Times New Roman"/>
              </a:defRPr>
            </a:pPr>
            <a:r>
              <a:t> - Ensuring trust between data provider and data user; </a:t>
            </a:r>
          </a:p>
          <a:p>
            <a:pPr algn="just">
              <a:spcBef>
                <a:spcPts val="1215"/>
              </a:spcBef>
              <a:defRPr i="1">
                <a:latin typeface="Times New Roman"/>
                <a:ea typeface="Times New Roman"/>
                <a:cs typeface="Times New Roman"/>
                <a:sym typeface="Times New Roman"/>
              </a:defRPr>
            </a:pPr>
            <a:r>
              <a:t> - closed setting so that companies decide with whom to share; </a:t>
            </a:r>
          </a:p>
          <a:p>
            <a:pPr algn="just">
              <a:spcBef>
                <a:spcPts val="1215"/>
              </a:spcBef>
              <a:defRPr b="1" i="1"/>
            </a:pPr>
            <a:r>
              <a:t>Personal data platforms</a:t>
            </a:r>
          </a:p>
          <a:p>
            <a:pPr algn="just">
              <a:spcBef>
                <a:spcPts val="1215"/>
              </a:spcBef>
              <a:defRPr i="1">
                <a:latin typeface="Times New Roman"/>
                <a:ea typeface="Times New Roman"/>
                <a:cs typeface="Times New Roman"/>
                <a:sym typeface="Times New Roman"/>
              </a:defRPr>
            </a:pPr>
            <a:r>
              <a:t>They are three-sided platforms that need to create network effects by ensuring enough data supply, data demand (data users, personal data application developers) and an active individual that starts using such platforms. </a:t>
            </a:r>
          </a:p>
          <a:p>
            <a:pPr algn="just">
              <a:spcBef>
                <a:spcPts val="1215"/>
              </a:spcBef>
              <a:defRPr i="1">
                <a:latin typeface="Times New Roman"/>
                <a:ea typeface="Times New Roman"/>
                <a:cs typeface="Times New Roman"/>
                <a:sym typeface="Times New Roman"/>
              </a:defRPr>
            </a:pPr>
            <a:r>
              <a:t>Such platforms can play a role in consumer empowerment, making them active agents in the data economy. </a:t>
            </a:r>
          </a:p>
          <a:p>
            <a:pPr algn="just">
              <a:spcBef>
                <a:spcPts val="1215"/>
              </a:spcBef>
              <a:defRPr i="1">
                <a:latin typeface="Times New Roman"/>
                <a:ea typeface="Times New Roman"/>
                <a:cs typeface="Times New Roman"/>
                <a:sym typeface="Times New Roman"/>
              </a:defRPr>
            </a:pPr>
            <a:endParaRPr/>
          </a:p>
          <a:p>
            <a:pPr algn="just">
              <a:spcBef>
                <a:spcPts val="1215"/>
              </a:spcBef>
              <a:defRPr i="1">
                <a:latin typeface="Times New Roman"/>
                <a:ea typeface="Times New Roman"/>
                <a:cs typeface="Times New Roman"/>
                <a:sym typeface="Times New Roman"/>
              </a:defRPr>
            </a:pPr>
            <a:endParaRPr/>
          </a:p>
          <a:p>
            <a:pPr algn="just">
              <a:spcBef>
                <a:spcPts val="1215"/>
              </a:spcBef>
              <a:defRPr b="1">
                <a:latin typeface="Times New Roman"/>
                <a:ea typeface="Times New Roman"/>
                <a:cs typeface="Times New Roman"/>
                <a:sym typeface="Times New Roman"/>
              </a:defRPr>
            </a:pPr>
            <a:endParaRPr/>
          </a:p>
        </p:txBody>
      </p:sp>
    </p:spTree>
    <p:extLst>
      <p:ext uri="{BB962C8B-B14F-4D97-AF65-F5344CB8AC3E}">
        <p14:creationId xmlns:p14="http://schemas.microsoft.com/office/powerpoint/2010/main" val="766292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9495" lvl="1" indent="-289379">
              <a:spcBef>
                <a:spcPts val="608"/>
              </a:spcBef>
              <a:spcAft>
                <a:spcPts val="608"/>
              </a:spcAft>
              <a:buFont typeface="Arial" panose="020B0604020202020204" pitchFamily="34" charset="0"/>
              <a:buChar char="•"/>
              <a:defRPr/>
            </a:pPr>
            <a:r>
              <a:rPr lang="en-US" sz="1600" dirty="0">
                <a:solidFill>
                  <a:schemeClr val="accent6">
                    <a:lumMod val="75000"/>
                  </a:schemeClr>
                </a:solidFill>
                <a:latin typeface="Calibri" panose="020F0502020204030204" pitchFamily="34" charset="0"/>
                <a:cs typeface="Calibri" panose="020F0502020204030204" pitchFamily="34" charset="0"/>
              </a:rPr>
              <a:t>There is new political will to cooperatively address what were previously domestic concerns </a:t>
            </a:r>
            <a:endParaRPr lang="en-US" sz="1600" dirty="0">
              <a:solidFill>
                <a:srgbClr val="0E4194"/>
              </a:solidFill>
            </a:endParaRPr>
          </a:p>
          <a:p>
            <a:pPr marL="649495" lvl="1" indent="-289379">
              <a:spcBef>
                <a:spcPts val="608"/>
              </a:spcBef>
              <a:spcAft>
                <a:spcPts val="608"/>
              </a:spcAft>
              <a:buFont typeface="Arial" panose="020B0604020202020204" pitchFamily="34" charset="0"/>
              <a:buChar char="•"/>
            </a:pPr>
            <a:r>
              <a:rPr lang="en-US" sz="1600" dirty="0">
                <a:solidFill>
                  <a:srgbClr val="0E4194"/>
                </a:solidFill>
              </a:rPr>
              <a:t>The EU is in a unique position to plan, jointly finance, and coordinate actions on a scale capable of meeting the illustrated challenges, and ensure that the benefits of new digital technologies are fully shared - not reaped exclusively in a few Member States. </a:t>
            </a:r>
          </a:p>
          <a:p>
            <a:pPr marL="649495" lvl="1" indent="-289379">
              <a:spcBef>
                <a:spcPts val="608"/>
              </a:spcBef>
              <a:spcAft>
                <a:spcPts val="608"/>
              </a:spcAft>
              <a:buFont typeface="Arial" panose="020B0604020202020204" pitchFamily="34" charset="0"/>
              <a:buChar char="•"/>
            </a:pPr>
            <a:r>
              <a:rPr lang="en-US" sz="1600" dirty="0">
                <a:solidFill>
                  <a:srgbClr val="0E4194"/>
                </a:solidFill>
              </a:rPr>
              <a:t>Coordinated public investments at the EU level are essential:</a:t>
            </a:r>
          </a:p>
          <a:p>
            <a:pPr marL="752385" lvl="1" indent="-289379">
              <a:buFont typeface="Arial" panose="020B0604020202020204" pitchFamily="34" charset="0"/>
              <a:buChar char="‒"/>
            </a:pPr>
            <a:r>
              <a:rPr lang="en-US" sz="1600" dirty="0">
                <a:solidFill>
                  <a:srgbClr val="009FBA"/>
                </a:solidFill>
              </a:rPr>
              <a:t>to serve areas of public interest across the EU (from health to mobility and environment)</a:t>
            </a:r>
          </a:p>
          <a:p>
            <a:pPr marL="752385" lvl="1" indent="-289379">
              <a:buFont typeface="Arial" panose="020B0604020202020204" pitchFamily="34" charset="0"/>
              <a:buChar char="‒"/>
            </a:pPr>
            <a:r>
              <a:rPr lang="en-US" sz="1600" dirty="0">
                <a:solidFill>
                  <a:srgbClr val="009FBA"/>
                </a:solidFill>
              </a:rPr>
              <a:t>for the public sector (over 50% of GDP) to act as first mover in acquiring latest digital technologies benefiting our citizens while reinforcing our industry and business sector</a:t>
            </a:r>
          </a:p>
          <a:p>
            <a:pPr marL="752385" lvl="1" indent="-289379">
              <a:buFont typeface="Arial" panose="020B0604020202020204" pitchFamily="34" charset="0"/>
              <a:buChar char="‒"/>
            </a:pPr>
            <a:r>
              <a:rPr lang="en-US" sz="1600" dirty="0">
                <a:solidFill>
                  <a:srgbClr val="009FBA"/>
                </a:solidFill>
              </a:rPr>
              <a:t>to provide access to such capacities for businesses, on a pay per use basis with focus on areas of market failure with high spill-over effect across the economy</a:t>
            </a:r>
          </a:p>
          <a:p>
            <a:pPr marL="649495" lvl="1" indent="-289379">
              <a:spcBef>
                <a:spcPts val="608"/>
              </a:spcBef>
              <a:spcAft>
                <a:spcPts val="608"/>
              </a:spcAft>
              <a:buFont typeface="Arial" panose="020B0604020202020204" pitchFamily="34" charset="0"/>
              <a:buChar char="•"/>
            </a:pPr>
            <a:r>
              <a:rPr lang="en-US" sz="1600" dirty="0">
                <a:solidFill>
                  <a:srgbClr val="0E4194"/>
                </a:solidFill>
              </a:rPr>
              <a:t>EU investment has clear added value based on three criteria: </a:t>
            </a:r>
          </a:p>
          <a:p>
            <a:pPr marL="752385" lvl="1" indent="-289379">
              <a:buFont typeface="Arial" panose="020B0604020202020204" pitchFamily="34" charset="0"/>
              <a:buChar char="‒"/>
            </a:pPr>
            <a:r>
              <a:rPr lang="en-US" sz="1600" dirty="0">
                <a:solidFill>
                  <a:srgbClr val="009FBA"/>
                </a:solidFill>
              </a:rPr>
              <a:t>areas where the necessary funding is so significant that no Member State can do it, in a timely way, alone </a:t>
            </a:r>
          </a:p>
          <a:p>
            <a:pPr marL="752385" lvl="1" indent="-289379">
              <a:buFont typeface="Arial" panose="020B0604020202020204" pitchFamily="34" charset="0"/>
              <a:buChar char="‒"/>
            </a:pPr>
            <a:r>
              <a:rPr lang="en-US" sz="1600" dirty="0">
                <a:solidFill>
                  <a:srgbClr val="009FBA"/>
                </a:solidFill>
              </a:rPr>
              <a:t>areas where there is a need to aggregate resources (computing power, data, expertise) that are scattered throughout Europe to ensure large-scale coordinated deployment, and </a:t>
            </a:r>
          </a:p>
          <a:p>
            <a:pPr marL="752385" lvl="1" indent="-289379">
              <a:buFont typeface="Arial" panose="020B0604020202020204" pitchFamily="34" charset="0"/>
              <a:buChar char="‒"/>
            </a:pPr>
            <a:r>
              <a:rPr lang="en-US" sz="1600" dirty="0">
                <a:solidFill>
                  <a:srgbClr val="009FBA"/>
                </a:solidFill>
              </a:rPr>
              <a:t>areas where interoperability is important. </a:t>
            </a:r>
          </a:p>
          <a:p>
            <a:pPr marL="649495" lvl="1" indent="-289379">
              <a:spcBef>
                <a:spcPts val="608"/>
              </a:spcBef>
              <a:spcAft>
                <a:spcPts val="608"/>
              </a:spcAft>
              <a:buFont typeface="Arial" panose="020B0604020202020204" pitchFamily="34" charset="0"/>
              <a:buChar char="•"/>
            </a:pPr>
            <a:r>
              <a:rPr lang="en-US" sz="1600" dirty="0">
                <a:solidFill>
                  <a:srgbClr val="0E4194"/>
                </a:solidFill>
              </a:rPr>
              <a:t>Core concepts that define the European Union: trust, solidarity, cultural heritage, human dignity, rule of law, democratic participation and inclusiveness, must be preserved in the process of digital transformation of our society. There too, the added value of acting at the EU level is very clear.</a:t>
            </a:r>
            <a:endParaRPr lang="en-GB" sz="1600" dirty="0">
              <a:solidFill>
                <a:srgbClr val="0E4194"/>
              </a:solidFill>
            </a:endParaRPr>
          </a:p>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21</a:t>
            </a:fld>
            <a:endParaRPr lang="en-GB"/>
          </a:p>
        </p:txBody>
      </p:sp>
    </p:spTree>
    <p:extLst>
      <p:ext uri="{BB962C8B-B14F-4D97-AF65-F5344CB8AC3E}">
        <p14:creationId xmlns:p14="http://schemas.microsoft.com/office/powerpoint/2010/main" val="373330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Withings</a:t>
            </a:r>
            <a:r>
              <a:rPr lang="en-US" dirty="0" smtClean="0"/>
              <a:t>, </a:t>
            </a:r>
            <a:r>
              <a:rPr lang="en-US" dirty="0" err="1" smtClean="0"/>
              <a:t>EVApp</a:t>
            </a:r>
            <a:r>
              <a:rPr lang="en-US" dirty="0" smtClean="0"/>
              <a:t>, </a:t>
            </a:r>
            <a:r>
              <a:rPr lang="en-US" dirty="0" err="1" smtClean="0"/>
              <a:t>Qompium</a:t>
            </a:r>
            <a:r>
              <a:rPr lang="en-US" dirty="0" smtClean="0"/>
              <a:t>, </a:t>
            </a:r>
            <a:r>
              <a:rPr lang="en-US" dirty="0" err="1" smtClean="0"/>
              <a:t>Scanadu</a:t>
            </a:r>
            <a:r>
              <a:rPr lang="en-US" dirty="0" smtClean="0"/>
              <a:t>,</a:t>
            </a:r>
            <a:r>
              <a:rPr lang="en-US" baseline="0" dirty="0" smtClean="0"/>
              <a:t> Clinic, </a:t>
            </a:r>
            <a:r>
              <a:rPr lang="en-US" baseline="0" dirty="0" err="1" smtClean="0"/>
              <a:t>MySugr</a:t>
            </a:r>
            <a:r>
              <a:rPr lang="en-US" baseline="0" dirty="0" smtClean="0"/>
              <a:t>, </a:t>
            </a:r>
            <a:r>
              <a:rPr lang="en-US" baseline="0" dirty="0" err="1" smtClean="0"/>
              <a:t>Zembro</a:t>
            </a:r>
            <a:r>
              <a:rPr lang="en-US" baseline="0" dirty="0" smtClean="0"/>
              <a:t>, Philips </a:t>
            </a:r>
            <a:r>
              <a:rPr lang="en-US" baseline="0" dirty="0" err="1" smtClean="0"/>
              <a:t>Medido</a:t>
            </a:r>
            <a:r>
              <a:rPr lang="en-US" baseline="0" dirty="0" smtClean="0"/>
              <a:t>, Mercy Virtual</a:t>
            </a:r>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4</a:t>
            </a:fld>
            <a:endParaRPr lang="en-JM"/>
          </a:p>
        </p:txBody>
      </p:sp>
    </p:spTree>
    <p:extLst>
      <p:ext uri="{BB962C8B-B14F-4D97-AF65-F5344CB8AC3E}">
        <p14:creationId xmlns:p14="http://schemas.microsoft.com/office/powerpoint/2010/main" val="317793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8288" cy="3722687"/>
          </a:xfrm>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5</a:t>
            </a:fld>
            <a:endParaRPr lang="en-GB"/>
          </a:p>
        </p:txBody>
      </p:sp>
    </p:spTree>
    <p:extLst>
      <p:ext uri="{BB962C8B-B14F-4D97-AF65-F5344CB8AC3E}">
        <p14:creationId xmlns:p14="http://schemas.microsoft.com/office/powerpoint/2010/main" val="392773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8288"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6</a:t>
            </a:fld>
            <a:endParaRPr lang="en-GB"/>
          </a:p>
        </p:txBody>
      </p:sp>
    </p:spTree>
    <p:extLst>
      <p:ext uri="{BB962C8B-B14F-4D97-AF65-F5344CB8AC3E}">
        <p14:creationId xmlns:p14="http://schemas.microsoft.com/office/powerpoint/2010/main" val="103952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7</a:t>
            </a:fld>
            <a:endParaRPr lang="en-GB"/>
          </a:p>
        </p:txBody>
      </p:sp>
    </p:spTree>
    <p:extLst>
      <p:ext uri="{BB962C8B-B14F-4D97-AF65-F5344CB8AC3E}">
        <p14:creationId xmlns:p14="http://schemas.microsoft.com/office/powerpoint/2010/main" val="2653159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Summary (as described in the </a:t>
            </a:r>
            <a:r>
              <a:rPr lang="en-US" dirty="0" err="1" smtClean="0"/>
              <a:t>eHN</a:t>
            </a:r>
            <a:r>
              <a:rPr lang="en-US" dirty="0" smtClean="0"/>
              <a:t> guidelines and updated by the </a:t>
            </a:r>
            <a:r>
              <a:rPr lang="en-US" dirty="0" err="1" smtClean="0"/>
              <a:t>eHDSI</a:t>
            </a:r>
            <a:r>
              <a:rPr lang="en-US" dirty="0" smtClean="0"/>
              <a:t>)</a:t>
            </a:r>
          </a:p>
          <a:p>
            <a:r>
              <a:rPr lang="en-US" dirty="0" err="1" smtClean="0"/>
              <a:t>ePrescription</a:t>
            </a:r>
            <a:r>
              <a:rPr lang="en-US" dirty="0" smtClean="0"/>
              <a:t> (as described in the </a:t>
            </a:r>
            <a:r>
              <a:rPr lang="en-US" dirty="0" err="1" smtClean="0"/>
              <a:t>eHN</a:t>
            </a:r>
            <a:r>
              <a:rPr lang="en-US" dirty="0" smtClean="0"/>
              <a:t> guidelines and updated by the </a:t>
            </a:r>
            <a:r>
              <a:rPr lang="en-US" dirty="0" err="1" smtClean="0"/>
              <a:t>eHDSI</a:t>
            </a:r>
            <a:r>
              <a:rPr lang="en-US" dirty="0" smtClean="0"/>
              <a:t>)</a:t>
            </a:r>
          </a:p>
          <a:p>
            <a:r>
              <a:rPr lang="en-US" dirty="0" smtClean="0"/>
              <a:t>Laboratory results</a:t>
            </a:r>
          </a:p>
          <a:p>
            <a:r>
              <a:rPr lang="en-US" dirty="0" smtClean="0"/>
              <a:t>Medical imaging information</a:t>
            </a:r>
          </a:p>
          <a:p>
            <a:r>
              <a:rPr lang="en-US" dirty="0" smtClean="0"/>
              <a:t>Discharge letters/summaries</a:t>
            </a:r>
          </a:p>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8</a:t>
            </a:fld>
            <a:endParaRPr lang="en-GB"/>
          </a:p>
        </p:txBody>
      </p:sp>
    </p:spTree>
    <p:extLst>
      <p:ext uri="{BB962C8B-B14F-4D97-AF65-F5344CB8AC3E}">
        <p14:creationId xmlns:p14="http://schemas.microsoft.com/office/powerpoint/2010/main" val="186780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013">
              <a:defRPr/>
            </a:pPr>
            <a:r>
              <a:rPr lang="en-US" dirty="0"/>
              <a:t>EC encourages and support MS to adopt interoperable electronic health records systems</a:t>
            </a:r>
          </a:p>
          <a:p>
            <a:pPr defTabSz="926013">
              <a:defRPr/>
            </a:pPr>
            <a:r>
              <a:rPr lang="en-GB" i="1" dirty="0"/>
              <a:t>Recommendation</a:t>
            </a:r>
            <a:r>
              <a:rPr lang="en-GB" b="1" dirty="0"/>
              <a:t> European Electronic Health Record exchange format</a:t>
            </a:r>
          </a:p>
          <a:p>
            <a:endParaRPr lang="en-GB"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9</a:t>
            </a:fld>
            <a:endParaRPr lang="en-GB"/>
          </a:p>
        </p:txBody>
      </p:sp>
    </p:spTree>
    <p:extLst>
      <p:ext uri="{BB962C8B-B14F-4D97-AF65-F5344CB8AC3E}">
        <p14:creationId xmlns:p14="http://schemas.microsoft.com/office/powerpoint/2010/main" val="70983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0" indent="-171430" defTabSz="885084">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endParaRPr lang="en-IE"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10</a:t>
            </a:fld>
            <a:endParaRPr lang="en-GB"/>
          </a:p>
        </p:txBody>
      </p:sp>
    </p:spTree>
    <p:extLst>
      <p:ext uri="{BB962C8B-B14F-4D97-AF65-F5344CB8AC3E}">
        <p14:creationId xmlns:p14="http://schemas.microsoft.com/office/powerpoint/2010/main" val="72762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FB5E4B70-9DB0-48F2-91CD-4B1460D6B62A}" type="slidenum">
              <a:rPr lang="en-GB" smtClean="0"/>
              <a:pPr>
                <a:defRPr/>
              </a:pPr>
              <a:t>11</a:t>
            </a:fld>
            <a:endParaRPr lang="en-GB"/>
          </a:p>
        </p:txBody>
      </p:sp>
    </p:spTree>
    <p:extLst>
      <p:ext uri="{BB962C8B-B14F-4D97-AF65-F5344CB8AC3E}">
        <p14:creationId xmlns:p14="http://schemas.microsoft.com/office/powerpoint/2010/main" val="167355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11"/>
          <p:cNvSpPr>
            <a:spLocks noGrp="1" noChangeArrowheads="1"/>
          </p:cNvSpPr>
          <p:nvPr>
            <p:ph type="title"/>
          </p:nvPr>
        </p:nvSpPr>
        <p:spPr>
          <a:xfrm>
            <a:off x="119063" y="120373"/>
            <a:ext cx="8901112" cy="708303"/>
          </a:xfrm>
          <a:prstGeom prst="rect">
            <a:avLst/>
          </a:prstGeom>
          <a:ln/>
        </p:spPr>
        <p:txBody>
          <a:bodyPr/>
          <a:lstStyle>
            <a:lvl1pPr marL="0" indent="0">
              <a:defRPr/>
            </a:lvl1pPr>
          </a:lstStyle>
          <a:p>
            <a:endParaRPr lang="en-US" dirty="0"/>
          </a:p>
        </p:txBody>
      </p:sp>
      <p:sp>
        <p:nvSpPr>
          <p:cNvPr id="6" name="Rectangle 12"/>
          <p:cNvSpPr>
            <a:spLocks noGrp="1" noChangeArrowheads="1"/>
          </p:cNvSpPr>
          <p:nvPr>
            <p:ph type="body" idx="1"/>
          </p:nvPr>
        </p:nvSpPr>
        <p:spPr>
          <a:xfrm>
            <a:off x="114300" y="928688"/>
            <a:ext cx="8921764" cy="3714750"/>
          </a:xfrm>
          <a:prstGeom prst="rect">
            <a:avLst/>
          </a:prstGeom>
          <a:ln/>
        </p:spPr>
        <p:txBody>
          <a:bodyPr/>
          <a:lstStyle>
            <a:lvl1pPr marL="0" indent="0">
              <a:defRPr/>
            </a:lvl1pPr>
          </a:lstStyle>
          <a:p>
            <a:endParaRPr lang="en-US" dirty="0"/>
          </a:p>
        </p:txBody>
      </p:sp>
    </p:spTree>
    <p:extLst>
      <p:ext uri="{BB962C8B-B14F-4D97-AF65-F5344CB8AC3E}">
        <p14:creationId xmlns:p14="http://schemas.microsoft.com/office/powerpoint/2010/main" val="308680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B28BDA4-A00B-45FA-B8E3-2B9F571A08B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6884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D082F9-892B-46C6-97EE-4963788045B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87487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4E7372-D982-439A-891A-1AB95A43440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56449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4" y="1004887"/>
            <a:ext cx="2071687" cy="351115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004887"/>
            <a:ext cx="6067425" cy="35111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819739-1464-456C-A458-A560C3E152A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53787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ondertitel, tekst en één foto">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smtClean="0"/>
              <a:t>Titel van de presentatie</a:t>
            </a:r>
            <a:endParaRPr lang="nl-NL" dirty="0"/>
          </a:p>
        </p:txBody>
      </p:sp>
      <p:sp>
        <p:nvSpPr>
          <p:cNvPr id="9" name="Tijdelijke aanduiding voor dianummer 8"/>
          <p:cNvSpPr>
            <a:spLocks noGrp="1"/>
          </p:cNvSpPr>
          <p:nvPr>
            <p:ph type="sldNum" sz="quarter" idx="11"/>
          </p:nvPr>
        </p:nvSpPr>
        <p:spPr/>
        <p:txBody>
          <a:bodyPr/>
          <a:lstStyle/>
          <a:p>
            <a:r>
              <a:rPr lang="nl-NL" smtClean="0"/>
              <a:t> </a:t>
            </a:r>
            <a:fld id="{141DC315-004D-734B-91F7-61E542849DC9}" type="datetimeFigureOut">
              <a:rPr lang="nl-NL" smtClean="0"/>
              <a:pPr/>
              <a:t>18-11-2019</a:t>
            </a:fld>
            <a:r>
              <a:rPr lang="nl-NL" smtClean="0"/>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476096" y="1492606"/>
            <a:ext cx="4674128" cy="2523632"/>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GB" dirty="0"/>
          </a:p>
        </p:txBody>
      </p:sp>
      <p:sp>
        <p:nvSpPr>
          <p:cNvPr id="3" name="Tijdelijke aanduiding voor afbeelding 2"/>
          <p:cNvSpPr>
            <a:spLocks noGrp="1"/>
          </p:cNvSpPr>
          <p:nvPr>
            <p:ph type="pic" sz="quarter" idx="14"/>
          </p:nvPr>
        </p:nvSpPr>
        <p:spPr>
          <a:xfrm>
            <a:off x="5553636" y="512822"/>
            <a:ext cx="3095065" cy="3503415"/>
          </a:xfrm>
        </p:spPr>
        <p:txBody>
          <a:bodyPr tIns="144000"/>
          <a:lstStyle>
            <a:lvl1pPr algn="ctr">
              <a:defRPr sz="900"/>
            </a:lvl1pPr>
          </a:lstStyle>
          <a:p>
            <a:r>
              <a:rPr lang="fr-FR" smtClean="0"/>
              <a:t>Drag picture to placeholder or click icon to add</a:t>
            </a:r>
            <a:endParaRPr lang="en-GB"/>
          </a:p>
        </p:txBody>
      </p:sp>
      <p:sp>
        <p:nvSpPr>
          <p:cNvPr id="13" name="Titel 3"/>
          <p:cNvSpPr>
            <a:spLocks noGrp="1"/>
          </p:cNvSpPr>
          <p:nvPr>
            <p:ph type="title"/>
          </p:nvPr>
        </p:nvSpPr>
        <p:spPr>
          <a:xfrm>
            <a:off x="548879" y="533597"/>
            <a:ext cx="4004100" cy="255788"/>
          </a:xfrm>
        </p:spPr>
        <p:txBody>
          <a:bodyPr tIns="36000" bIns="0"/>
          <a:lstStyle>
            <a:lvl1pPr>
              <a:defRPr sz="1650" strike="noStrike" baseline="0"/>
            </a:lvl1pPr>
          </a:lstStyle>
          <a:p>
            <a:r>
              <a:rPr lang="fr-FR" smtClean="0"/>
              <a:t>Click to edit Master title style</a:t>
            </a:r>
            <a:endParaRPr lang="nl-NL" dirty="0"/>
          </a:p>
        </p:txBody>
      </p:sp>
      <p:sp>
        <p:nvSpPr>
          <p:cNvPr id="14" name="Ondertitel 2"/>
          <p:cNvSpPr>
            <a:spLocks noGrp="1"/>
          </p:cNvSpPr>
          <p:nvPr>
            <p:ph type="subTitle" idx="1" hasCustomPrompt="1"/>
          </p:nvPr>
        </p:nvSpPr>
        <p:spPr>
          <a:xfrm>
            <a:off x="548878" y="828113"/>
            <a:ext cx="1285929" cy="280452"/>
          </a:xfrm>
          <a:solidFill>
            <a:schemeClr val="accent1"/>
          </a:solidFill>
        </p:spPr>
        <p:txBody>
          <a:bodyPr wrap="none" lIns="0" tIns="36000" bIns="36000" anchor="t" anchorCtr="0">
            <a:spAutoFit/>
          </a:bodyPr>
          <a:lstStyle>
            <a:lvl1pPr marL="72629" indent="0" algn="l">
              <a:buNone/>
              <a:tabLst/>
              <a:defRPr lang="nl-NL" sz="1350" kern="1200" cap="all" baseline="0" dirty="0" smtClean="0">
                <a:solidFill>
                  <a:schemeClr val="bg1"/>
                </a:solidFill>
                <a:latin typeface="Verdana" charset="0"/>
                <a:ea typeface="Verdana" charset="0"/>
                <a:cs typeface="Verdan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dirty="0" smtClean="0"/>
              <a:t>Ondertitel</a:t>
            </a:r>
            <a:endParaRPr lang="nl-NL" dirty="0"/>
          </a:p>
        </p:txBody>
      </p:sp>
    </p:spTree>
    <p:extLst>
      <p:ext uri="{BB962C8B-B14F-4D97-AF65-F5344CB8AC3E}">
        <p14:creationId xmlns:p14="http://schemas.microsoft.com/office/powerpoint/2010/main" val="38836936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11"/>
          <p:cNvSpPr>
            <a:spLocks noGrp="1" noChangeArrowheads="1"/>
          </p:cNvSpPr>
          <p:nvPr>
            <p:ph type="title"/>
          </p:nvPr>
        </p:nvSpPr>
        <p:spPr>
          <a:xfrm>
            <a:off x="119063" y="120373"/>
            <a:ext cx="4443412" cy="708303"/>
          </a:xfrm>
          <a:prstGeom prst="rect">
            <a:avLst/>
          </a:prstGeom>
          <a:ln/>
        </p:spPr>
        <p:txBody>
          <a:bodyPr/>
          <a:lstStyle>
            <a:lvl1pPr marL="0" indent="0">
              <a:defRPr/>
            </a:lvl1pPr>
          </a:lstStyle>
          <a:p>
            <a:endParaRPr lang="en-US" dirty="0"/>
          </a:p>
        </p:txBody>
      </p:sp>
      <p:sp>
        <p:nvSpPr>
          <p:cNvPr id="6" name="Rectangle 12"/>
          <p:cNvSpPr>
            <a:spLocks noGrp="1" noChangeArrowheads="1"/>
          </p:cNvSpPr>
          <p:nvPr>
            <p:ph type="body" idx="1"/>
          </p:nvPr>
        </p:nvSpPr>
        <p:spPr>
          <a:xfrm>
            <a:off x="114300" y="928688"/>
            <a:ext cx="4457700" cy="3714750"/>
          </a:xfrm>
          <a:prstGeom prst="rect">
            <a:avLst/>
          </a:prstGeom>
          <a:ln/>
        </p:spPr>
        <p:txBody>
          <a:bodyPr/>
          <a:lstStyle>
            <a:lvl1pPr marL="0" indent="0">
              <a:defRPr/>
            </a:lvl1pPr>
          </a:lstStyle>
          <a:p>
            <a:endParaRPr lang="en-US" dirty="0"/>
          </a:p>
        </p:txBody>
      </p:sp>
    </p:spTree>
    <p:extLst>
      <p:ext uri="{BB962C8B-B14F-4D97-AF65-F5344CB8AC3E}">
        <p14:creationId xmlns:p14="http://schemas.microsoft.com/office/powerpoint/2010/main" val="1162279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8879" y="480127"/>
            <a:ext cx="4074110" cy="287283"/>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7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94476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2"/>
            <a:ext cx="9144000" cy="735806"/>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lvl1pPr defTabSz="457200" eaLnBrk="0" hangingPunct="0">
              <a:defRPr sz="1200">
                <a:solidFill>
                  <a:srgbClr val="0F5494"/>
                </a:solidFill>
                <a:latin typeface="Verdana" pitchFamily="34" charset="0"/>
              </a:defRPr>
            </a:lvl1pPr>
            <a:lvl2pPr marL="742950" indent="-285750" defTabSz="457200" eaLnBrk="0" hangingPunct="0">
              <a:defRPr sz="1200">
                <a:solidFill>
                  <a:srgbClr val="0F5494"/>
                </a:solidFill>
                <a:latin typeface="Verdana" pitchFamily="34" charset="0"/>
              </a:defRPr>
            </a:lvl2pPr>
            <a:lvl3pPr marL="1143000" indent="-228600" defTabSz="457200" eaLnBrk="0" hangingPunct="0">
              <a:defRPr sz="1200">
                <a:solidFill>
                  <a:srgbClr val="0F5494"/>
                </a:solidFill>
                <a:latin typeface="Verdana" pitchFamily="34" charset="0"/>
              </a:defRPr>
            </a:lvl3pPr>
            <a:lvl4pPr marL="1600200" indent="-228600" defTabSz="457200" eaLnBrk="0" hangingPunct="0">
              <a:defRPr sz="1200">
                <a:solidFill>
                  <a:srgbClr val="0F5494"/>
                </a:solidFill>
                <a:latin typeface="Verdana" pitchFamily="34" charset="0"/>
              </a:defRPr>
            </a:lvl4pPr>
            <a:lvl5pPr marL="2057400" indent="-228600" defTabSz="457200" eaLnBrk="0" hangingPunct="0">
              <a:defRPr sz="1200">
                <a:solidFill>
                  <a:srgbClr val="0F5494"/>
                </a:solidFill>
                <a:latin typeface="Verdana" pitchFamily="34" charset="0"/>
              </a:defRPr>
            </a:lvl5pPr>
            <a:lvl6pPr marL="2514600" indent="-228600" defTabSz="457200" eaLnBrk="0" fontAlgn="base" hangingPunct="0">
              <a:spcBef>
                <a:spcPct val="0"/>
              </a:spcBef>
              <a:spcAft>
                <a:spcPct val="0"/>
              </a:spcAft>
              <a:defRPr sz="1200">
                <a:solidFill>
                  <a:srgbClr val="0F5494"/>
                </a:solidFill>
                <a:latin typeface="Verdana" pitchFamily="34" charset="0"/>
              </a:defRPr>
            </a:lvl6pPr>
            <a:lvl7pPr marL="2971800" indent="-228600" defTabSz="457200" eaLnBrk="0" fontAlgn="base" hangingPunct="0">
              <a:spcBef>
                <a:spcPct val="0"/>
              </a:spcBef>
              <a:spcAft>
                <a:spcPct val="0"/>
              </a:spcAft>
              <a:defRPr sz="1200">
                <a:solidFill>
                  <a:srgbClr val="0F5494"/>
                </a:solidFill>
                <a:latin typeface="Verdana" pitchFamily="34" charset="0"/>
              </a:defRPr>
            </a:lvl7pPr>
            <a:lvl8pPr marL="3429000" indent="-228600" defTabSz="457200" eaLnBrk="0" fontAlgn="base" hangingPunct="0">
              <a:spcBef>
                <a:spcPct val="0"/>
              </a:spcBef>
              <a:spcAft>
                <a:spcPct val="0"/>
              </a:spcAft>
              <a:defRPr sz="1200">
                <a:solidFill>
                  <a:srgbClr val="0F5494"/>
                </a:solidFill>
                <a:latin typeface="Verdana" pitchFamily="34" charset="0"/>
              </a:defRPr>
            </a:lvl8pPr>
            <a:lvl9pPr marL="3886200" indent="-228600" defTabSz="457200" eaLnBrk="0" fontAlgn="base" hangingPunct="0">
              <a:spcBef>
                <a:spcPct val="0"/>
              </a:spcBef>
              <a:spcAft>
                <a:spcPct val="0"/>
              </a:spcAft>
              <a:defRPr sz="1200">
                <a:solidFill>
                  <a:srgbClr val="0F5494"/>
                </a:solidFill>
                <a:latin typeface="Verdana" pitchFamily="34" charset="0"/>
              </a:defRPr>
            </a:lvl9pPr>
          </a:lstStyle>
          <a:p>
            <a:pPr algn="ctr" eaLnBrk="1" hangingPunct="1"/>
            <a:endParaRPr lang="en-US" altLang="en-US" sz="5700">
              <a:solidFill>
                <a:srgbClr val="FFFFFF"/>
              </a:solidFill>
              <a:latin typeface="Calibri" pitchFamily="34" charset="0"/>
            </a:endParaRPr>
          </a:p>
        </p:txBody>
      </p:sp>
      <p:pic>
        <p:nvPicPr>
          <p:cNvPr id="5"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 y="2"/>
            <a:ext cx="1476375"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63688" y="87474"/>
            <a:ext cx="7272808" cy="540060"/>
          </a:xfrm>
        </p:spPr>
        <p:txBody>
          <a:bodyPr/>
          <a:lstStyle>
            <a:lvl1pPr>
              <a:defRPr sz="1800" b="0">
                <a:solidFill>
                  <a:schemeClr val="bg1"/>
                </a:solidFill>
              </a:defRPr>
            </a:lvl1pPr>
          </a:lstStyle>
          <a:p>
            <a:r>
              <a:rPr lang="en-US" dirty="0" smtClean="0"/>
              <a:t>Click to edit Master title style</a:t>
            </a:r>
            <a:endParaRPr lang="en-GB" dirty="0"/>
          </a:p>
        </p:txBody>
      </p:sp>
      <p:sp>
        <p:nvSpPr>
          <p:cNvPr id="10" name="Content Placeholder 2"/>
          <p:cNvSpPr>
            <a:spLocks noGrp="1"/>
          </p:cNvSpPr>
          <p:nvPr>
            <p:ph idx="1"/>
          </p:nvPr>
        </p:nvSpPr>
        <p:spPr>
          <a:xfrm>
            <a:off x="457200" y="1059582"/>
            <a:ext cx="8229600" cy="3780420"/>
          </a:xfrm>
        </p:spPr>
        <p:txBody>
          <a:bodyPr/>
          <a:lstStyle>
            <a:lvl1pPr marL="257168" indent="-257168">
              <a:buClr>
                <a:srgbClr val="0F5494"/>
              </a:buClr>
              <a:buFont typeface="Arial" pitchFamily="34" charset="0"/>
              <a:buChar char="•"/>
              <a:defRPr sz="1500" i="0">
                <a:solidFill>
                  <a:srgbClr val="0D3F89"/>
                </a:solidFill>
              </a:defRPr>
            </a:lvl1pPr>
            <a:lvl2pPr marL="557199" indent="-214308">
              <a:buClr>
                <a:srgbClr val="C00000"/>
              </a:buClr>
              <a:buFont typeface="Verdana" panose="020B0604030504040204" pitchFamily="34" charset="0"/>
              <a:buChar char="–"/>
              <a:defRPr sz="1350" b="0">
                <a:solidFill>
                  <a:srgbClr val="C00000"/>
                </a:solidFill>
              </a:defRPr>
            </a:lvl2pPr>
            <a:lvl3pPr marL="804843" indent="-214308">
              <a:buFont typeface="Arial" pitchFamily="34" charset="0"/>
              <a:buChar char="•"/>
              <a:defRPr sz="1200">
                <a:solidFill>
                  <a:srgbClr val="003300"/>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6443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11"/>
          <p:cNvSpPr>
            <a:spLocks noGrp="1" noChangeArrowheads="1"/>
          </p:cNvSpPr>
          <p:nvPr>
            <p:ph type="title"/>
          </p:nvPr>
        </p:nvSpPr>
        <p:spPr>
          <a:xfrm>
            <a:off x="119063" y="120373"/>
            <a:ext cx="4443412" cy="708303"/>
          </a:xfrm>
          <a:prstGeom prst="rect">
            <a:avLst/>
          </a:prstGeom>
          <a:ln/>
        </p:spPr>
        <p:txBody>
          <a:bodyPr/>
          <a:lstStyle>
            <a:lvl1pPr marL="0" indent="0">
              <a:defRPr/>
            </a:lvl1pPr>
          </a:lstStyle>
          <a:p>
            <a:endParaRPr lang="en-US" dirty="0"/>
          </a:p>
        </p:txBody>
      </p:sp>
      <p:sp>
        <p:nvSpPr>
          <p:cNvPr id="6" name="Rectangle 12"/>
          <p:cNvSpPr>
            <a:spLocks noGrp="1" noChangeArrowheads="1"/>
          </p:cNvSpPr>
          <p:nvPr>
            <p:ph type="body" idx="1"/>
          </p:nvPr>
        </p:nvSpPr>
        <p:spPr>
          <a:xfrm>
            <a:off x="114300" y="928688"/>
            <a:ext cx="4457700" cy="3714750"/>
          </a:xfrm>
          <a:prstGeom prst="rect">
            <a:avLst/>
          </a:prstGeom>
          <a:ln/>
        </p:spPr>
        <p:txBody>
          <a:bodyPr/>
          <a:lstStyle>
            <a:lvl1pPr marL="0" indent="0">
              <a:defRPr/>
            </a:lvl1pPr>
          </a:lstStyle>
          <a:p>
            <a:endParaRPr lang="en-US" dirty="0"/>
          </a:p>
        </p:txBody>
      </p:sp>
    </p:spTree>
    <p:extLst>
      <p:ext uri="{BB962C8B-B14F-4D97-AF65-F5344CB8AC3E}">
        <p14:creationId xmlns:p14="http://schemas.microsoft.com/office/powerpoint/2010/main" val="50322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735806"/>
            <a:ext cx="9180513" cy="4407694"/>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9" y="194072"/>
            <a:ext cx="1436687" cy="74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1924051"/>
            <a:ext cx="5040312" cy="592931"/>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2787254"/>
            <a:ext cx="8532812" cy="1296590"/>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D65BCD65-42B5-4EE1-A1A8-85028CE78AB0}"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4994672"/>
            <a:ext cx="611188" cy="161925"/>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56423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E0B487-D7AA-45CD-AB0D-D4E26FCEB2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5309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A9CAE6-A899-401A-AFFE-F429C780DF7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6752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869281"/>
            <a:ext cx="4038600" cy="2646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69281"/>
            <a:ext cx="4038600" cy="2646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53363D-279E-4913-B4A9-96816CD6E2F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1941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8CD713C-61A1-403E-9122-ABDE644B46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65943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8F608BD-6161-453B-8864-12A26F47F8D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3318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CD02D2E-064F-428B-987C-7AA3A662628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68295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18" r:id="rId1"/>
    <p:sldLayoutId id="2147484019" r:id="rId2"/>
  </p:sldLayoutIdLst>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1181100" indent="-1181100" algn="l" rtl="0" eaLnBrk="0" fontAlgn="base" hangingPunct="0">
        <a:spcBef>
          <a:spcPct val="20000"/>
        </a:spcBef>
        <a:spcAft>
          <a:spcPct val="0"/>
        </a:spcAft>
        <a:buClr>
          <a:schemeClr val="bg1"/>
        </a:buClr>
        <a:tabLst>
          <a:tab pos="1343025" algn="l"/>
        </a:tabLst>
        <a:defRPr sz="2400" i="1">
          <a:solidFill>
            <a:srgbClr val="0F5494"/>
          </a:solidFill>
          <a:latin typeface="+mn-lt"/>
          <a:ea typeface="+mn-ea"/>
          <a:cs typeface="+mn-cs"/>
        </a:defRPr>
      </a:lvl1pPr>
      <a:lvl2pPr marL="2152650" indent="-266700" algn="l" rtl="0" eaLnBrk="0" fontAlgn="base" hangingPunct="0">
        <a:spcBef>
          <a:spcPct val="20000"/>
        </a:spcBef>
        <a:spcAft>
          <a:spcPct val="0"/>
        </a:spcAft>
        <a:buClr>
          <a:srgbClr val="941333"/>
        </a:buClr>
        <a:buChar char="•"/>
        <a:tabLst>
          <a:tab pos="1343025" algn="l"/>
        </a:tabLst>
        <a:defRPr sz="2000" b="1">
          <a:solidFill>
            <a:srgbClr val="0F5494"/>
          </a:solidFill>
          <a:latin typeface="+mn-lt"/>
        </a:defRPr>
      </a:lvl2pPr>
      <a:lvl3pPr marL="2649538" indent="-49213" algn="l" rtl="0" eaLnBrk="0" fontAlgn="base" hangingPunct="0">
        <a:spcBef>
          <a:spcPct val="20000"/>
        </a:spcBef>
        <a:spcAft>
          <a:spcPct val="0"/>
        </a:spcAft>
        <a:tabLst>
          <a:tab pos="1343025" algn="l"/>
        </a:tabLst>
        <a:defRPr sz="1400">
          <a:solidFill>
            <a:srgbClr val="0F5494"/>
          </a:solidFill>
          <a:latin typeface="+mn-lt"/>
        </a:defRPr>
      </a:lvl3pPr>
      <a:lvl4pPr marL="3057525" indent="-228600" algn="l" rtl="0" eaLnBrk="0" fontAlgn="base" hangingPunct="0">
        <a:spcBef>
          <a:spcPct val="20000"/>
        </a:spcBef>
        <a:spcAft>
          <a:spcPct val="0"/>
        </a:spcAft>
        <a:buChar char="–"/>
        <a:tabLst>
          <a:tab pos="1343025" algn="l"/>
        </a:tabLst>
        <a:defRPr sz="2000">
          <a:solidFill>
            <a:schemeClr val="tx1"/>
          </a:solidFill>
          <a:latin typeface="Arial" charset="0"/>
        </a:defRPr>
      </a:lvl4pPr>
      <a:lvl5pPr marL="3465513" indent="-228600" algn="l" rtl="0" eaLnBrk="0" fontAlgn="base" hangingPunct="0">
        <a:spcBef>
          <a:spcPct val="20000"/>
        </a:spcBef>
        <a:spcAft>
          <a:spcPct val="0"/>
        </a:spcAft>
        <a:buChar char="»"/>
        <a:tabLst>
          <a:tab pos="1343025" algn="l"/>
        </a:tabLst>
        <a:defRPr sz="2000">
          <a:solidFill>
            <a:schemeClr val="tx1"/>
          </a:solidFill>
          <a:latin typeface="Arial" charset="0"/>
        </a:defRPr>
      </a:lvl5pPr>
      <a:lvl6pPr marL="3922713" indent="-228600" algn="l" rtl="0" fontAlgn="base">
        <a:spcBef>
          <a:spcPct val="20000"/>
        </a:spcBef>
        <a:spcAft>
          <a:spcPct val="0"/>
        </a:spcAft>
        <a:buChar char="»"/>
        <a:tabLst>
          <a:tab pos="1343025" algn="l"/>
        </a:tabLst>
        <a:defRPr sz="2000">
          <a:solidFill>
            <a:schemeClr val="tx1"/>
          </a:solidFill>
          <a:latin typeface="Arial" charset="0"/>
        </a:defRPr>
      </a:lvl6pPr>
      <a:lvl7pPr marL="4379913" indent="-228600" algn="l" rtl="0" fontAlgn="base">
        <a:spcBef>
          <a:spcPct val="20000"/>
        </a:spcBef>
        <a:spcAft>
          <a:spcPct val="0"/>
        </a:spcAft>
        <a:buChar char="»"/>
        <a:tabLst>
          <a:tab pos="1343025" algn="l"/>
        </a:tabLst>
        <a:defRPr sz="2000">
          <a:solidFill>
            <a:schemeClr val="tx1"/>
          </a:solidFill>
          <a:latin typeface="Arial" charset="0"/>
        </a:defRPr>
      </a:lvl7pPr>
      <a:lvl8pPr marL="4837113" indent="-228600" algn="l" rtl="0" fontAlgn="base">
        <a:spcBef>
          <a:spcPct val="20000"/>
        </a:spcBef>
        <a:spcAft>
          <a:spcPct val="0"/>
        </a:spcAft>
        <a:buChar char="»"/>
        <a:tabLst>
          <a:tab pos="1343025" algn="l"/>
        </a:tabLst>
        <a:defRPr sz="2000">
          <a:solidFill>
            <a:schemeClr val="tx1"/>
          </a:solidFill>
          <a:latin typeface="Arial" charset="0"/>
        </a:defRPr>
      </a:lvl8pPr>
      <a:lvl9pPr marL="5294313" indent="-228600" algn="l" rtl="0" fontAlgn="base">
        <a:spcBef>
          <a:spcPct val="20000"/>
        </a:spcBef>
        <a:spcAft>
          <a:spcPct val="0"/>
        </a:spcAft>
        <a:buChar char="»"/>
        <a:tabLst>
          <a:tab pos="1343025" algn="l"/>
        </a:tabLs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004888"/>
            <a:ext cx="8229600" cy="70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1869281"/>
            <a:ext cx="8229600" cy="26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5B472011-A92B-4DFE-9345-14179B3403E8}"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717947"/>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9" y="4994673"/>
            <a:ext cx="611187" cy="14882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57639" y="194073"/>
            <a:ext cx="1436687" cy="75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25895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7" r:id="rId12"/>
    <p:sldLayoutId id="2147484060" r:id="rId13"/>
    <p:sldLayoutId id="2147484074" r:id="rId14"/>
    <p:sldLayoutId id="2147484075" r:id="rId15"/>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ec.europa.eu/digital-single-market/en/policies/ehealth" TargetMode="External"/><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hyperlink" Target="http://ec.europa.eu/budget/mff/index_en.cfm" TargetMode="External"/><Relationship Id="rId4" Type="http://schemas.openxmlformats.org/officeDocument/2006/relationships/hyperlink" Target="http://ec.europa.eu/horizon-europ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hyperlink" Target="https://www.youtube.com/watch?v=ClOzqSOK4JE" TargetMode="External"/><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hyperlink" Target="https://www.youtube.com/watch?v=LonCbUbIup0" TargetMode="External"/><Relationship Id="rId9" Type="http://schemas.openxmlformats.org/officeDocument/2006/relationships/hyperlink" Target="https://www.youtube.com/watch?v=P3lIcZurhNg" TargetMode="Externa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type="ctrTitle"/>
          </p:nvPr>
        </p:nvSpPr>
        <p:spPr>
          <a:xfrm>
            <a:off x="563033" y="1654770"/>
            <a:ext cx="8451304" cy="592931"/>
          </a:xfrm>
        </p:spPr>
        <p:txBody>
          <a:bodyPr/>
          <a:lstStyle/>
          <a:p>
            <a:pPr algn="ctr"/>
            <a:r>
              <a:rPr lang="en-GB" altLang="en-US" sz="2800" dirty="0" smtClean="0">
                <a:latin typeface="EC Square Sans Cond Pro" panose="020B0506040000020004" pitchFamily="34" charset="0"/>
              </a:rPr>
              <a:t>eHealth in Europe:  the Digital </a:t>
            </a:r>
            <a:r>
              <a:rPr lang="en-GB" altLang="en-US" sz="2800" dirty="0" smtClean="0">
                <a:latin typeface="EC Square Sans Cond Pro" panose="020B0506040000020004" pitchFamily="34" charset="0"/>
              </a:rPr>
              <a:t>Transformation of Health and Care </a:t>
            </a:r>
            <a:br>
              <a:rPr lang="en-GB" altLang="en-US" sz="2800" dirty="0" smtClean="0">
                <a:latin typeface="EC Square Sans Cond Pro" panose="020B0506040000020004" pitchFamily="34" charset="0"/>
              </a:rPr>
            </a:br>
            <a:endParaRPr lang="en-GB" altLang="en-US" sz="2800" b="0" i="1" dirty="0">
              <a:latin typeface="EC Square Sans Cond Pro" panose="020B0506040000020004" pitchFamily="34" charset="0"/>
            </a:endParaRPr>
          </a:p>
        </p:txBody>
      </p:sp>
      <p:sp>
        <p:nvSpPr>
          <p:cNvPr id="81926" name="Rectangle 6"/>
          <p:cNvSpPr>
            <a:spLocks noGrp="1" noChangeArrowheads="1"/>
          </p:cNvSpPr>
          <p:nvPr>
            <p:ph type="subTitle" idx="1"/>
          </p:nvPr>
        </p:nvSpPr>
        <p:spPr>
          <a:xfrm>
            <a:off x="4981576" y="2417054"/>
            <a:ext cx="3962399" cy="2004360"/>
          </a:xfrm>
        </p:spPr>
        <p:txBody>
          <a:bodyPr/>
          <a:lstStyle/>
          <a:p>
            <a:r>
              <a:rPr lang="fr-BE" altLang="en-US" sz="1800" i="1" dirty="0" smtClean="0">
                <a:latin typeface="EC Square Sans Cond Pro" panose="020B0506040000020004" pitchFamily="34" charset="0"/>
              </a:rPr>
              <a:t>Ceri Thompson, </a:t>
            </a:r>
            <a:r>
              <a:rPr lang="fr-BE" altLang="en-US" sz="1800" i="1" dirty="0" err="1" smtClean="0">
                <a:latin typeface="EC Square Sans Cond Pro" panose="020B0506040000020004" pitchFamily="34" charset="0"/>
              </a:rPr>
              <a:t>DrPH</a:t>
            </a:r>
            <a:endParaRPr lang="fr-BE" altLang="en-US" sz="1800" i="1" dirty="0" smtClean="0">
              <a:latin typeface="EC Square Sans Cond Pro" panose="020B0506040000020004" pitchFamily="34" charset="0"/>
            </a:endParaRPr>
          </a:p>
          <a:p>
            <a:r>
              <a:rPr lang="fr-BE" altLang="en-US" sz="1800" i="1" dirty="0" err="1" smtClean="0">
                <a:latin typeface="EC Square Sans Cond Pro" panose="020B0506040000020004" pitchFamily="34" charset="0"/>
              </a:rPr>
              <a:t>Deputy</a:t>
            </a:r>
            <a:r>
              <a:rPr lang="fr-BE" altLang="en-US" sz="1800" i="1" dirty="0" smtClean="0">
                <a:latin typeface="EC Square Sans Cond Pro" panose="020B0506040000020004" pitchFamily="34" charset="0"/>
              </a:rPr>
              <a:t> Head of Unit</a:t>
            </a:r>
          </a:p>
          <a:p>
            <a:r>
              <a:rPr lang="fr-BE" altLang="en-US" sz="1800" b="0" dirty="0">
                <a:latin typeface="EC Square Sans Cond Pro" panose="020B0506040000020004" pitchFamily="34" charset="0"/>
              </a:rPr>
              <a:t>Unit H3, </a:t>
            </a:r>
            <a:r>
              <a:rPr lang="fr-BE" altLang="en-US" sz="1800" b="0" dirty="0" err="1">
                <a:latin typeface="EC Square Sans Cond Pro" panose="020B0506040000020004" pitchFamily="34" charset="0"/>
              </a:rPr>
              <a:t>eHealth</a:t>
            </a:r>
            <a:r>
              <a:rPr lang="fr-BE" altLang="en-US" sz="1800" b="0" dirty="0">
                <a:latin typeface="EC Square Sans Cond Pro" panose="020B0506040000020004" pitchFamily="34" charset="0"/>
              </a:rPr>
              <a:t>, </a:t>
            </a:r>
            <a:r>
              <a:rPr lang="fr-BE" altLang="en-US" sz="1800" b="0" dirty="0" err="1">
                <a:latin typeface="EC Square Sans Cond Pro" panose="020B0506040000020004" pitchFamily="34" charset="0"/>
              </a:rPr>
              <a:t>Well</a:t>
            </a:r>
            <a:r>
              <a:rPr lang="fr-BE" altLang="en-US" sz="1800" b="0" dirty="0">
                <a:latin typeface="EC Square Sans Cond Pro" panose="020B0506040000020004" pitchFamily="34" charset="0"/>
              </a:rPr>
              <a:t> </a:t>
            </a:r>
            <a:r>
              <a:rPr lang="fr-BE" altLang="en-US" sz="1800" b="0" dirty="0" err="1">
                <a:latin typeface="EC Square Sans Cond Pro" panose="020B0506040000020004" pitchFamily="34" charset="0"/>
              </a:rPr>
              <a:t>Being</a:t>
            </a:r>
            <a:r>
              <a:rPr lang="fr-BE" altLang="en-US" sz="1800" b="0" dirty="0">
                <a:latin typeface="EC Square Sans Cond Pro" panose="020B0506040000020004" pitchFamily="34" charset="0"/>
              </a:rPr>
              <a:t> and </a:t>
            </a:r>
            <a:r>
              <a:rPr lang="fr-BE" altLang="en-US" sz="1800" b="0" dirty="0" err="1">
                <a:latin typeface="EC Square Sans Cond Pro" panose="020B0506040000020004" pitchFamily="34" charset="0"/>
              </a:rPr>
              <a:t>Ageing</a:t>
            </a:r>
            <a:endParaRPr lang="fr-BE" altLang="en-US" sz="1800" b="0" dirty="0">
              <a:latin typeface="EC Square Sans Cond Pro" panose="020B0506040000020004" pitchFamily="34" charset="0"/>
            </a:endParaRPr>
          </a:p>
          <a:p>
            <a:r>
              <a:rPr lang="fr-BE" altLang="en-US" sz="1800" b="0" dirty="0" err="1" smtClean="0">
                <a:latin typeface="EC Square Sans Cond Pro" panose="020B0506040000020004" pitchFamily="34" charset="0"/>
              </a:rPr>
              <a:t>Directorate</a:t>
            </a:r>
            <a:r>
              <a:rPr lang="fr-BE" altLang="en-US" sz="1800" b="0" dirty="0" smtClean="0">
                <a:latin typeface="EC Square Sans Cond Pro" panose="020B0506040000020004" pitchFamily="34" charset="0"/>
              </a:rPr>
              <a:t> </a:t>
            </a:r>
            <a:r>
              <a:rPr lang="fr-BE" altLang="en-US" sz="1800" b="0" dirty="0" smtClean="0">
                <a:latin typeface="EC Square Sans Cond Pro" panose="020B0506040000020004" pitchFamily="34" charset="0"/>
              </a:rPr>
              <a:t>H Digital </a:t>
            </a:r>
            <a:r>
              <a:rPr lang="fr-BE" altLang="en-US" sz="1800" b="0" dirty="0">
                <a:latin typeface="EC Square Sans Cond Pro" panose="020B0506040000020004" pitchFamily="34" charset="0"/>
              </a:rPr>
              <a:t>Society, Trust &amp; </a:t>
            </a:r>
            <a:r>
              <a:rPr lang="fr-BE" altLang="en-US" sz="1800" b="0" dirty="0" err="1" smtClean="0">
                <a:latin typeface="EC Square Sans Cond Pro" panose="020B0506040000020004" pitchFamily="34" charset="0"/>
              </a:rPr>
              <a:t>Cybersecurity</a:t>
            </a:r>
            <a:endParaRPr lang="fr-BE" altLang="en-US" sz="1800" b="0" dirty="0" smtClean="0">
              <a:latin typeface="EC Square Sans Cond Pro" panose="020B0506040000020004" pitchFamily="34" charset="0"/>
            </a:endParaRPr>
          </a:p>
          <a:p>
            <a:r>
              <a:rPr lang="fr-BE" altLang="en-US" sz="1800" i="1" dirty="0">
                <a:latin typeface="EC Square Sans Cond Pro" panose="020B0506040000020004" pitchFamily="34" charset="0"/>
              </a:rPr>
              <a:t>DG Communications Networks, Content and </a:t>
            </a:r>
            <a:r>
              <a:rPr lang="fr-BE" altLang="en-US" sz="1800" i="1" dirty="0" err="1">
                <a:latin typeface="EC Square Sans Cond Pro" panose="020B0506040000020004" pitchFamily="34" charset="0"/>
              </a:rPr>
              <a:t>Technology</a:t>
            </a:r>
            <a:r>
              <a:rPr lang="fr-BE" altLang="en-US" sz="1800" i="1" dirty="0">
                <a:latin typeface="EC Square Sans Cond Pro" panose="020B0506040000020004" pitchFamily="34" charset="0"/>
              </a:rPr>
              <a:t> (DG CONNECT) </a:t>
            </a:r>
          </a:p>
          <a:p>
            <a:endParaRPr lang="fr-BE" altLang="en-US" sz="1800" b="0" dirty="0">
              <a:latin typeface="EC Square Sans Cond Pro" panose="020B05060400000200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21" y="2247701"/>
            <a:ext cx="3879977" cy="2182487"/>
          </a:xfrm>
          <a:prstGeom prst="rect">
            <a:avLst/>
          </a:prstGeom>
        </p:spPr>
      </p:pic>
    </p:spTree>
    <p:extLst>
      <p:ext uri="{BB962C8B-B14F-4D97-AF65-F5344CB8AC3E}">
        <p14:creationId xmlns:p14="http://schemas.microsoft.com/office/powerpoint/2010/main" val="3653660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bwMode="auto">
          <a:xfrm>
            <a:off x="0" y="1048884"/>
            <a:ext cx="901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en-US" sz="2800" kern="0" dirty="0"/>
              <a:t>Recommendation on a </a:t>
            </a:r>
            <a:r>
              <a:rPr lang="en-US" sz="2800" kern="0" dirty="0" smtClean="0"/>
              <a:t>European Electronic </a:t>
            </a:r>
            <a:r>
              <a:rPr lang="en-US" sz="2800" kern="0" dirty="0"/>
              <a:t>Health Record exchange </a:t>
            </a:r>
            <a:r>
              <a:rPr lang="en-US" sz="2800" kern="0" dirty="0" smtClean="0"/>
              <a:t>format </a:t>
            </a:r>
            <a:r>
              <a:rPr lang="en-US" sz="1600" kern="0" dirty="0" smtClean="0"/>
              <a:t>(</a:t>
            </a:r>
            <a:r>
              <a:rPr lang="en-US" sz="1600" b="0" dirty="0"/>
              <a:t>(C(2019)800) of 6 February </a:t>
            </a:r>
            <a:r>
              <a:rPr lang="en-US" sz="1600" b="0" dirty="0" smtClean="0"/>
              <a:t>2019)</a:t>
            </a:r>
            <a:endParaRPr lang="en-GB" sz="1600" kern="0" dirty="0"/>
          </a:p>
        </p:txBody>
      </p:sp>
      <p:sp>
        <p:nvSpPr>
          <p:cNvPr id="7" name="Diamond 6"/>
          <p:cNvSpPr/>
          <p:nvPr/>
        </p:nvSpPr>
        <p:spPr>
          <a:xfrm>
            <a:off x="3382754" y="1998342"/>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
        <p:nvSpPr>
          <p:cNvPr id="6" name="Rectangle 5"/>
          <p:cNvSpPr/>
          <p:nvPr/>
        </p:nvSpPr>
        <p:spPr>
          <a:xfrm>
            <a:off x="-150201" y="2032631"/>
            <a:ext cx="9289279" cy="3466334"/>
          </a:xfrm>
          <a:prstGeom prst="rect">
            <a:avLst/>
          </a:prstGeom>
        </p:spPr>
        <p:txBody>
          <a:bodyPr wrap="square">
            <a:spAutoFit/>
          </a:bodyPr>
          <a:lstStyle/>
          <a:p>
            <a:pPr marL="742950" lvl="1" indent="-285750">
              <a:lnSpc>
                <a:spcPct val="107000"/>
              </a:lnSpc>
              <a:spcAft>
                <a:spcPts val="800"/>
              </a:spcAft>
              <a:buFont typeface="Wingdings" panose="05000000000000000000" pitchFamily="2" charset="2"/>
              <a:buChar char="q"/>
            </a:pPr>
            <a:r>
              <a:rPr lang="en-US" sz="1800" dirty="0" smtClean="0">
                <a:latin typeface="Calibri" panose="020F0502020204030204" pitchFamily="34" charset="0"/>
                <a:ea typeface="Calibri" panose="020F0502020204030204" pitchFamily="34" charset="0"/>
                <a:cs typeface="Times New Roman" panose="02020603050405020304" pitchFamily="18" charset="0"/>
              </a:rPr>
              <a:t>Moves on from the initial set of </a:t>
            </a:r>
            <a:r>
              <a:rPr lang="en-US" sz="1800" b="1" dirty="0" smtClean="0">
                <a:latin typeface="Calibri" panose="020F0502020204030204" pitchFamily="34" charset="0"/>
                <a:ea typeface="Calibri" panose="020F0502020204030204" pitchFamily="34" charset="0"/>
                <a:cs typeface="Times New Roman" panose="02020603050405020304" pitchFamily="18" charset="0"/>
              </a:rPr>
              <a:t>health </a:t>
            </a:r>
            <a:r>
              <a:rPr lang="en-US" sz="1800" b="1" dirty="0" smtClean="0">
                <a:latin typeface="Calibri" panose="020F0502020204030204" pitchFamily="34" charset="0"/>
                <a:ea typeface="Calibri" panose="020F0502020204030204" pitchFamily="34" charset="0"/>
                <a:cs typeface="Times New Roman" panose="02020603050405020304" pitchFamily="18" charset="0"/>
              </a:rPr>
              <a:t>information domains</a:t>
            </a:r>
            <a:r>
              <a:rPr lang="en-US" sz="1800" dirty="0" smtClean="0">
                <a:latin typeface="Calibri" panose="020F0502020204030204" pitchFamily="34" charset="0"/>
                <a:ea typeface="Calibri" panose="020F0502020204030204" pitchFamily="34" charset="0"/>
                <a:cs typeface="Times New Roman" panose="02020603050405020304" pitchFamily="18" charset="0"/>
              </a:rPr>
              <a:t>: patient summaries, </a:t>
            </a:r>
            <a:r>
              <a:rPr lang="en-US" sz="1800" dirty="0" err="1" smtClean="0">
                <a:latin typeface="Calibri" panose="020F0502020204030204" pitchFamily="34" charset="0"/>
                <a:ea typeface="Calibri" panose="020F0502020204030204" pitchFamily="34" charset="0"/>
                <a:cs typeface="Times New Roman" panose="02020603050405020304" pitchFamily="18" charset="0"/>
              </a:rPr>
              <a:t>ePrescriptions</a:t>
            </a:r>
            <a:r>
              <a:rPr lang="en-US" sz="1800" dirty="0" smtClean="0">
                <a:latin typeface="Calibri" panose="020F0502020204030204" pitchFamily="34" charset="0"/>
                <a:ea typeface="Calibri" panose="020F0502020204030204" pitchFamily="34" charset="0"/>
                <a:cs typeface="Times New Roman" panose="02020603050405020304" pitchFamily="18" charset="0"/>
              </a:rPr>
              <a:t> and proposes work now starts on </a:t>
            </a:r>
            <a:r>
              <a:rPr lang="en-US" sz="1800" b="1" dirty="0" smtClean="0">
                <a:latin typeface="Calibri" panose="020F0502020204030204" pitchFamily="34" charset="0"/>
                <a:ea typeface="Calibri" panose="020F0502020204030204" pitchFamily="34" charset="0"/>
                <a:cs typeface="Times New Roman" panose="02020603050405020304" pitchFamily="18" charset="0"/>
              </a:rPr>
              <a:t>laboratory </a:t>
            </a:r>
            <a:r>
              <a:rPr lang="en-US" sz="1800" b="1" dirty="0" smtClean="0">
                <a:latin typeface="Calibri" panose="020F0502020204030204" pitchFamily="34" charset="0"/>
                <a:ea typeface="Calibri" panose="020F0502020204030204" pitchFamily="34" charset="0"/>
                <a:cs typeface="Times New Roman" panose="02020603050405020304" pitchFamily="18" charset="0"/>
              </a:rPr>
              <a:t>reports, medical images and reports, and hospital discharge reports</a:t>
            </a:r>
          </a:p>
          <a:p>
            <a:pPr marL="742950" lvl="1" indent="-285750">
              <a:lnSpc>
                <a:spcPct val="107000"/>
              </a:lnSpc>
              <a:spcAft>
                <a:spcPts val="800"/>
              </a:spcAft>
              <a:buFont typeface="Wingdings" panose="05000000000000000000" pitchFamily="2" charset="2"/>
              <a:buChar char="q"/>
            </a:pPr>
            <a:r>
              <a:rPr lang="en-US" sz="1800" dirty="0" smtClean="0">
                <a:latin typeface="Calibri" panose="020F0502020204030204" pitchFamily="34" charset="0"/>
                <a:ea typeface="Calibri" panose="020F0502020204030204" pitchFamily="34" charset="0"/>
                <a:cs typeface="Times New Roman" panose="02020603050405020304" pitchFamily="18" charset="0"/>
              </a:rPr>
              <a:t>Sets down a baseline of </a:t>
            </a:r>
            <a:r>
              <a:rPr lang="en-US" sz="1800" b="1" dirty="0" smtClean="0">
                <a:latin typeface="Calibri" panose="020F0502020204030204" pitchFamily="34" charset="0"/>
                <a:ea typeface="Calibri" panose="020F0502020204030204" pitchFamily="34" charset="0"/>
                <a:cs typeface="Times New Roman" panose="02020603050405020304" pitchFamily="18" charset="0"/>
              </a:rPr>
              <a:t>interoperability specifications </a:t>
            </a:r>
            <a:r>
              <a:rPr lang="en-US" sz="1800" dirty="0" smtClean="0">
                <a:latin typeface="Calibri" panose="020F0502020204030204" pitchFamily="34" charset="0"/>
                <a:ea typeface="Calibri" panose="020F0502020204030204" pitchFamily="34" charset="0"/>
                <a:cs typeface="Times New Roman" panose="02020603050405020304" pitchFamily="18" charset="0"/>
              </a:rPr>
              <a:t>(existing standards and profiles</a:t>
            </a:r>
            <a:r>
              <a:rPr lang="en-US" sz="1800" dirty="0" smtClean="0">
                <a:latin typeface="Calibri" panose="020F0502020204030204" pitchFamily="34" charset="0"/>
                <a:ea typeface="Calibri" panose="020F0502020204030204" pitchFamily="34" charset="0"/>
                <a:cs typeface="Times New Roman" panose="02020603050405020304" pitchFamily="18" charset="0"/>
              </a:rPr>
              <a:t>) in the 5 areas above</a:t>
            </a: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q"/>
            </a:pPr>
            <a:r>
              <a:rPr lang="en-US" sz="1800" dirty="0" smtClean="0">
                <a:latin typeface="Calibri" panose="020F0502020204030204" pitchFamily="34" charset="0"/>
                <a:ea typeface="Calibri" panose="020F0502020204030204" pitchFamily="34" charset="0"/>
                <a:cs typeface="Times New Roman" panose="02020603050405020304" pitchFamily="18" charset="0"/>
              </a:rPr>
              <a:t>Proposing </a:t>
            </a:r>
            <a:r>
              <a:rPr lang="en-US" sz="1800" dirty="0" smtClean="0">
                <a:latin typeface="Calibri" panose="020F0502020204030204" pitchFamily="34" charset="0"/>
                <a:ea typeface="Calibri" panose="020F0502020204030204" pitchFamily="34" charset="0"/>
                <a:cs typeface="Times New Roman" panose="02020603050405020304" pitchFamily="18" charset="0"/>
              </a:rPr>
              <a:t>a </a:t>
            </a:r>
            <a:r>
              <a:rPr lang="en-US" sz="1800" b="1" dirty="0" smtClean="0">
                <a:latin typeface="Calibri" panose="020F0502020204030204" pitchFamily="34" charset="0"/>
                <a:ea typeface="Calibri" panose="020F0502020204030204" pitchFamily="34" charset="0"/>
                <a:cs typeface="Times New Roman" panose="02020603050405020304" pitchFamily="18" charset="0"/>
              </a:rPr>
              <a:t>coordinated </a:t>
            </a:r>
            <a:r>
              <a:rPr lang="en-US" sz="1800" dirty="0" smtClean="0">
                <a:latin typeface="Calibri" panose="020F0502020204030204" pitchFamily="34" charset="0"/>
                <a:ea typeface="Calibri" panose="020F0502020204030204" pitchFamily="34" charset="0"/>
                <a:cs typeface="Times New Roman" panose="02020603050405020304" pitchFamily="18" charset="0"/>
              </a:rPr>
              <a:t>approach to taking forward this work involving </a:t>
            </a:r>
            <a:r>
              <a:rPr lang="en-US" sz="1800" b="1" dirty="0" smtClean="0">
                <a:latin typeface="Calibri" panose="020F0502020204030204" pitchFamily="34" charset="0"/>
                <a:ea typeface="Calibri" panose="020F0502020204030204" pitchFamily="34" charset="0"/>
                <a:cs typeface="Times New Roman" panose="02020603050405020304" pitchFamily="18" charset="0"/>
              </a:rPr>
              <a:t>Commission, Member States and Stakeholders</a:t>
            </a:r>
          </a:p>
          <a:p>
            <a:pPr marL="742950" lvl="1" indent="-285750">
              <a:lnSpc>
                <a:spcPct val="107000"/>
              </a:lnSpc>
              <a:spcAft>
                <a:spcPts val="800"/>
              </a:spcAft>
              <a:buFont typeface="Wingdings" panose="05000000000000000000" pitchFamily="2" charset="2"/>
              <a:buChar char="q"/>
            </a:pPr>
            <a:r>
              <a:rPr lang="en-US" sz="1800" dirty="0" smtClean="0">
                <a:latin typeface="Calibri" panose="020F0502020204030204" pitchFamily="34" charset="0"/>
                <a:ea typeface="Calibri" panose="020F0502020204030204" pitchFamily="34" charset="0"/>
                <a:cs typeface="Times New Roman" panose="02020603050405020304" pitchFamily="18" charset="0"/>
              </a:rPr>
              <a:t>Encourages MS to </a:t>
            </a:r>
            <a:r>
              <a:rPr lang="en-US" sz="1800" b="1" dirty="0" smtClean="0">
                <a:latin typeface="Calibri" panose="020F0502020204030204" pitchFamily="34" charset="0"/>
                <a:ea typeface="Calibri" panose="020F0502020204030204" pitchFamily="34" charset="0"/>
                <a:cs typeface="Times New Roman" panose="02020603050405020304" pitchFamily="18" charset="0"/>
              </a:rPr>
              <a:t>further digitize health records </a:t>
            </a:r>
            <a:r>
              <a:rPr lang="en-US" sz="1800" dirty="0" smtClean="0">
                <a:latin typeface="Calibri" panose="020F0502020204030204" pitchFamily="34" charset="0"/>
                <a:ea typeface="Calibri" panose="020F0502020204030204" pitchFamily="34" charset="0"/>
                <a:cs typeface="Times New Roman" panose="02020603050405020304" pitchFamily="18" charset="0"/>
              </a:rPr>
              <a:t>and to </a:t>
            </a:r>
            <a:r>
              <a:rPr lang="en-US" sz="1800" b="1" dirty="0" smtClean="0">
                <a:latin typeface="Calibri" panose="020F0502020204030204" pitchFamily="34" charset="0"/>
                <a:ea typeface="Calibri" panose="020F0502020204030204" pitchFamily="34" charset="0"/>
                <a:cs typeface="Times New Roman" panose="02020603050405020304" pitchFamily="18" charset="0"/>
              </a:rPr>
              <a:t>involve cybersecurity and data protection authorities</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q"/>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2282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419881" y="2163496"/>
            <a:ext cx="2603192" cy="2742994"/>
          </a:xfrm>
          <a:prstGeom prst="rect">
            <a:avLst/>
          </a:prstGeom>
          <a:effectLst>
            <a:outerShdw blurRad="50800" dist="38100" dir="2700000" algn="tl" rotWithShape="0">
              <a:prstClr val="black">
                <a:alpha val="40000"/>
              </a:prstClr>
            </a:outerShdw>
          </a:effectLst>
        </p:spPr>
      </p:pic>
      <p:sp>
        <p:nvSpPr>
          <p:cNvPr id="10" name="Title 1"/>
          <p:cNvSpPr>
            <a:spLocks noGrp="1"/>
          </p:cNvSpPr>
          <p:nvPr>
            <p:ph type="title"/>
          </p:nvPr>
        </p:nvSpPr>
        <p:spPr>
          <a:xfrm>
            <a:off x="6137352" y="2935395"/>
            <a:ext cx="2771856" cy="380753"/>
          </a:xfrm>
        </p:spPr>
        <p:txBody>
          <a:bodyPr/>
          <a:lstStyle/>
          <a:p>
            <a:pPr algn="ctr"/>
            <a:r>
              <a:rPr lang="en-GB" sz="4800" kern="1200" dirty="0" smtClean="0">
                <a:solidFill>
                  <a:srgbClr val="009FBA"/>
                </a:solidFill>
                <a:latin typeface="EC Square Sans Pro" charset="0"/>
                <a:ea typeface="EC Square Sans Pro" charset="0"/>
                <a:cs typeface="EC Square Sans Pro" charset="0"/>
              </a:rPr>
              <a:t/>
            </a:r>
            <a:br>
              <a:rPr lang="en-GB" sz="4800" kern="1200" dirty="0" smtClean="0">
                <a:solidFill>
                  <a:srgbClr val="009FBA"/>
                </a:solidFill>
                <a:latin typeface="EC Square Sans Pro" charset="0"/>
                <a:ea typeface="EC Square Sans Pro" charset="0"/>
                <a:cs typeface="EC Square Sans Pro" charset="0"/>
              </a:rPr>
            </a:br>
            <a:r>
              <a:rPr lang="en-GB" sz="4000" kern="1200" dirty="0" smtClean="0">
                <a:solidFill>
                  <a:srgbClr val="009FBA"/>
                </a:solidFill>
                <a:latin typeface="EC Square Sans Pro" charset="0"/>
                <a:ea typeface="EC Square Sans Pro" charset="0"/>
                <a:cs typeface="EC Square Sans Pro" charset="0"/>
              </a:rPr>
              <a:t>Health Data</a:t>
            </a:r>
            <a:endParaRPr lang="en-GB" sz="4000" dirty="0">
              <a:solidFill>
                <a:srgbClr val="009FBA"/>
              </a:solidFill>
            </a:endParaRPr>
          </a:p>
        </p:txBody>
      </p:sp>
      <p:pic>
        <p:nvPicPr>
          <p:cNvPr id="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29" r="-134" b="23898"/>
          <a:stretch/>
        </p:blipFill>
        <p:spPr bwMode="auto">
          <a:xfrm>
            <a:off x="640225" y="3316148"/>
            <a:ext cx="4910403" cy="14361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Title 1"/>
          <p:cNvSpPr txBox="1">
            <a:spLocks/>
          </p:cNvSpPr>
          <p:nvPr/>
        </p:nvSpPr>
        <p:spPr bwMode="auto">
          <a:xfrm>
            <a:off x="-476679" y="-19050"/>
            <a:ext cx="5814534" cy="75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534988" indent="-534988"/>
            <a:r>
              <a:rPr lang="en-GB" altLang="en-US" sz="2400" kern="0" dirty="0" smtClean="0">
                <a:solidFill>
                  <a:srgbClr val="FFC000"/>
                </a:solidFill>
                <a:latin typeface="EC Square Sans Pro" charset="0"/>
                <a:ea typeface="EC Square Sans Pro" charset="0"/>
                <a:cs typeface="EC Square Sans Pro" charset="0"/>
              </a:rPr>
              <a:t>	</a:t>
            </a:r>
            <a:endParaRPr lang="en-GB" altLang="en-US" sz="3200" b="0" i="1" kern="0" dirty="0">
              <a:solidFill>
                <a:srgbClr val="FFC000"/>
              </a:solidFill>
              <a:latin typeface="EC Square Sans Pro" charset="0"/>
              <a:ea typeface="EC Square Sans Pro" charset="0"/>
              <a:cs typeface="EC Square Sans Pro" charset="0"/>
            </a:endParaRPr>
          </a:p>
        </p:txBody>
      </p:sp>
      <p:sp>
        <p:nvSpPr>
          <p:cNvPr id="7" name="Title 1"/>
          <p:cNvSpPr txBox="1">
            <a:spLocks/>
          </p:cNvSpPr>
          <p:nvPr/>
        </p:nvSpPr>
        <p:spPr bwMode="auto">
          <a:xfrm>
            <a:off x="303848" y="976384"/>
            <a:ext cx="8229600" cy="70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sz="2800" kern="0" dirty="0" smtClean="0"/>
              <a:t>(II) Connecting health data for research and </a:t>
            </a:r>
            <a:r>
              <a:rPr lang="en-US" sz="2800" kern="0" dirty="0" err="1" smtClean="0"/>
              <a:t>personalised</a:t>
            </a:r>
            <a:r>
              <a:rPr lang="en-US" sz="2800" kern="0" dirty="0" smtClean="0"/>
              <a:t> medicine</a:t>
            </a:r>
            <a:endParaRPr lang="en-GB" sz="2800" kern="0" dirty="0"/>
          </a:p>
        </p:txBody>
      </p:sp>
      <p:sp>
        <p:nvSpPr>
          <p:cNvPr id="9" name="Content Placeholder 2"/>
          <p:cNvSpPr>
            <a:spLocks noGrp="1"/>
          </p:cNvSpPr>
          <p:nvPr>
            <p:ph idx="1"/>
          </p:nvPr>
        </p:nvSpPr>
        <p:spPr>
          <a:xfrm>
            <a:off x="96207" y="1954435"/>
            <a:ext cx="6182410" cy="957079"/>
          </a:xfrm>
        </p:spPr>
        <p:txBody>
          <a:bodyPr/>
          <a:lstStyle/>
          <a:p>
            <a:pPr>
              <a:buClr>
                <a:srgbClr val="0F5494"/>
              </a:buClr>
            </a:pPr>
            <a:r>
              <a:rPr lang="fr-BE" sz="1800" dirty="0" err="1"/>
              <a:t>Big</a:t>
            </a:r>
            <a:r>
              <a:rPr lang="fr-BE" sz="1800" dirty="0"/>
              <a:t> data &amp; </a:t>
            </a:r>
            <a:r>
              <a:rPr lang="fr-BE" sz="1800" dirty="0" err="1"/>
              <a:t>artificial</a:t>
            </a:r>
            <a:r>
              <a:rPr lang="fr-BE" sz="1800" dirty="0"/>
              <a:t> intelligence</a:t>
            </a:r>
          </a:p>
          <a:p>
            <a:pPr>
              <a:buClr>
                <a:srgbClr val="0F5494"/>
              </a:buClr>
            </a:pPr>
            <a:r>
              <a:rPr lang="fr-BE" sz="1800" dirty="0"/>
              <a:t>New </a:t>
            </a:r>
            <a:r>
              <a:rPr lang="fr-BE" sz="1800" dirty="0" err="1"/>
              <a:t>approaches</a:t>
            </a:r>
            <a:r>
              <a:rPr lang="fr-BE" sz="1800" dirty="0"/>
              <a:t> to </a:t>
            </a:r>
            <a:r>
              <a:rPr lang="fr-BE" sz="1800" dirty="0" err="1"/>
              <a:t>prevention</a:t>
            </a:r>
            <a:r>
              <a:rPr lang="fr-BE" sz="1800" dirty="0"/>
              <a:t>, </a:t>
            </a:r>
            <a:r>
              <a:rPr lang="fr-BE" sz="1800" dirty="0" err="1"/>
              <a:t>diagnosis</a:t>
            </a:r>
            <a:r>
              <a:rPr lang="fr-BE" sz="1800" dirty="0"/>
              <a:t> &amp; </a:t>
            </a:r>
            <a:r>
              <a:rPr lang="fr-BE" sz="1800" dirty="0" err="1" smtClean="0"/>
              <a:t>treatment</a:t>
            </a:r>
            <a:endParaRPr lang="fr-BE" sz="1800" dirty="0" smtClean="0"/>
          </a:p>
          <a:p>
            <a:pPr>
              <a:buClr>
                <a:srgbClr val="0F5494"/>
              </a:buClr>
            </a:pPr>
            <a:r>
              <a:rPr lang="fr-BE" sz="1800" dirty="0" smtClean="0"/>
              <a:t>Rare </a:t>
            </a:r>
            <a:r>
              <a:rPr lang="fr-BE" sz="1800" dirty="0" err="1" smtClean="0"/>
              <a:t>diseases</a:t>
            </a:r>
            <a:r>
              <a:rPr lang="fr-BE" sz="1800" dirty="0" smtClean="0"/>
              <a:t> are an </a:t>
            </a:r>
            <a:r>
              <a:rPr lang="fr-BE" sz="1800" dirty="0" err="1" smtClean="0"/>
              <a:t>early</a:t>
            </a:r>
            <a:r>
              <a:rPr lang="fr-BE" sz="1800" dirty="0" smtClean="0"/>
              <a:t> use case</a:t>
            </a:r>
            <a:endParaRPr lang="fr-BE" sz="1800" dirty="0"/>
          </a:p>
        </p:txBody>
      </p:sp>
      <p:sp>
        <p:nvSpPr>
          <p:cNvPr id="11" name="Diamond 10"/>
          <p:cNvSpPr/>
          <p:nvPr/>
        </p:nvSpPr>
        <p:spPr>
          <a:xfrm>
            <a:off x="2005592" y="1954435"/>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Tree>
    <p:extLst>
      <p:ext uri="{BB962C8B-B14F-4D97-AF65-F5344CB8AC3E}">
        <p14:creationId xmlns:p14="http://schemas.microsoft.com/office/powerpoint/2010/main" val="4278963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618715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99747"/>
            <a:ext cx="7272808" cy="540060"/>
          </a:xfrm>
        </p:spPr>
        <p:txBody>
          <a:bodyPr/>
          <a:lstStyle/>
          <a:p>
            <a:r>
              <a:rPr lang="en-GB" sz="2400" b="1" dirty="0"/>
              <a:t>EU strategy for AI</a:t>
            </a:r>
          </a:p>
        </p:txBody>
      </p:sp>
      <p:grpSp>
        <p:nvGrpSpPr>
          <p:cNvPr id="7" name="Group 6"/>
          <p:cNvGrpSpPr/>
          <p:nvPr/>
        </p:nvGrpSpPr>
        <p:grpSpPr>
          <a:xfrm>
            <a:off x="1439652" y="1124961"/>
            <a:ext cx="6530298" cy="153964"/>
            <a:chOff x="539552" y="841140"/>
            <a:chExt cx="8005008" cy="154067"/>
          </a:xfrm>
        </p:grpSpPr>
        <p:pic>
          <p:nvPicPr>
            <p:cNvPr id="2050" name="Picture 2" descr="C:\Users\loreriv\Downloads\Untitled design (1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18" t="47605" r="13408" b="47062"/>
            <a:stretch/>
          </p:blipFill>
          <p:spPr bwMode="auto">
            <a:xfrm flipV="1">
              <a:off x="539552" y="841140"/>
              <a:ext cx="2808312" cy="151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loreriv\Downloads\Untitled design (1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18" t="47605" r="13408" b="47062"/>
            <a:stretch/>
          </p:blipFill>
          <p:spPr bwMode="auto">
            <a:xfrm flipV="1">
              <a:off x="3347864" y="843558"/>
              <a:ext cx="2808312" cy="1516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loreriv\Downloads\Untitled design (1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17" t="47605" r="24485" b="47147"/>
            <a:stretch/>
          </p:blipFill>
          <p:spPr bwMode="auto">
            <a:xfrm flipV="1">
              <a:off x="6156176" y="843557"/>
              <a:ext cx="2388384" cy="14923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ounded Rectangle 3"/>
          <p:cNvSpPr/>
          <p:nvPr/>
        </p:nvSpPr>
        <p:spPr>
          <a:xfrm>
            <a:off x="679937" y="1380461"/>
            <a:ext cx="7776864" cy="686996"/>
          </a:xfrm>
          <a:prstGeom prst="roundRect">
            <a:avLst/>
          </a:prstGeom>
          <a:solidFill>
            <a:srgbClr val="ECB6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auto">
              <a:spcBef>
                <a:spcPts val="0"/>
              </a:spcBef>
              <a:spcAft>
                <a:spcPts val="0"/>
              </a:spcAft>
            </a:pPr>
            <a:endParaRPr lang="en-GB" sz="1350"/>
          </a:p>
        </p:txBody>
      </p:sp>
      <p:sp>
        <p:nvSpPr>
          <p:cNvPr id="14" name="Content Placeholder 2"/>
          <p:cNvSpPr txBox="1">
            <a:spLocks/>
          </p:cNvSpPr>
          <p:nvPr/>
        </p:nvSpPr>
        <p:spPr bwMode="auto">
          <a:xfrm>
            <a:off x="1634441" y="1535487"/>
            <a:ext cx="5697633" cy="63299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pPr>
            <a:r>
              <a:rPr lang="en-GB" sz="1500" b="1" kern="0" dirty="0">
                <a:solidFill>
                  <a:srgbClr val="C00000"/>
                </a:solidFill>
                <a:ea typeface="Tahoma" panose="020B0604030504040204" pitchFamily="34" charset="0"/>
                <a:cs typeface="Tahoma" panose="020B0604030504040204" pitchFamily="34" charset="0"/>
              </a:rPr>
              <a:t>A STRATEGY FOR EUROPE TO LEAD THE WAY</a:t>
            </a:r>
          </a:p>
        </p:txBody>
      </p:sp>
      <p:sp>
        <p:nvSpPr>
          <p:cNvPr id="16" name="Rounded Rectangle 15"/>
          <p:cNvSpPr/>
          <p:nvPr/>
        </p:nvSpPr>
        <p:spPr>
          <a:xfrm>
            <a:off x="1655677" y="2193708"/>
            <a:ext cx="1881354" cy="1974880"/>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auto">
              <a:spcBef>
                <a:spcPts val="0"/>
              </a:spcBef>
              <a:spcAft>
                <a:spcPts val="0"/>
              </a:spcAft>
            </a:pPr>
            <a:endParaRPr lang="en-GB" sz="1350"/>
          </a:p>
        </p:txBody>
      </p:sp>
      <p:sp>
        <p:nvSpPr>
          <p:cNvPr id="17" name="Rounded Rectangle 16"/>
          <p:cNvSpPr/>
          <p:nvPr/>
        </p:nvSpPr>
        <p:spPr>
          <a:xfrm>
            <a:off x="3608748" y="2193708"/>
            <a:ext cx="1881354" cy="1974880"/>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auto">
              <a:spcBef>
                <a:spcPts val="0"/>
              </a:spcBef>
              <a:spcAft>
                <a:spcPts val="0"/>
              </a:spcAft>
            </a:pPr>
            <a:endParaRPr lang="en-GB" sz="1350"/>
          </a:p>
        </p:txBody>
      </p:sp>
      <p:sp>
        <p:nvSpPr>
          <p:cNvPr id="18" name="Rounded Rectangle 17"/>
          <p:cNvSpPr/>
          <p:nvPr/>
        </p:nvSpPr>
        <p:spPr>
          <a:xfrm>
            <a:off x="5552964" y="2193708"/>
            <a:ext cx="1881354" cy="1974881"/>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auto">
              <a:spcBef>
                <a:spcPts val="0"/>
              </a:spcBef>
              <a:spcAft>
                <a:spcPts val="0"/>
              </a:spcAft>
            </a:pPr>
            <a:endParaRPr lang="en-GB" sz="1350"/>
          </a:p>
        </p:txBody>
      </p:sp>
      <p:sp>
        <p:nvSpPr>
          <p:cNvPr id="19" name="Content Placeholder 2"/>
          <p:cNvSpPr txBox="1">
            <a:spLocks/>
          </p:cNvSpPr>
          <p:nvPr/>
        </p:nvSpPr>
        <p:spPr bwMode="auto">
          <a:xfrm>
            <a:off x="1753290" y="2266026"/>
            <a:ext cx="1701189" cy="45875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defRPr/>
            </a:pPr>
            <a:r>
              <a:rPr lang="en-US" sz="1800" dirty="0">
                <a:solidFill>
                  <a:srgbClr val="C00000"/>
                </a:solidFill>
              </a:rPr>
              <a:t>Boost technological and industrial capacity &amp; AI uptake</a:t>
            </a:r>
            <a:endParaRPr lang="fr-FR" sz="1800" dirty="0">
              <a:solidFill>
                <a:srgbClr val="C00000"/>
              </a:solidFill>
            </a:endParaRPr>
          </a:p>
        </p:txBody>
      </p:sp>
      <p:sp>
        <p:nvSpPr>
          <p:cNvPr id="20" name="Content Placeholder 2"/>
          <p:cNvSpPr txBox="1">
            <a:spLocks/>
          </p:cNvSpPr>
          <p:nvPr/>
        </p:nvSpPr>
        <p:spPr bwMode="auto">
          <a:xfrm>
            <a:off x="3717775" y="2504226"/>
            <a:ext cx="1701189" cy="45875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defRPr/>
            </a:pPr>
            <a:r>
              <a:rPr lang="en-US" sz="1800" dirty="0">
                <a:solidFill>
                  <a:srgbClr val="C00000"/>
                </a:solidFill>
              </a:rPr>
              <a:t>Prepare for socio-economic changes</a:t>
            </a:r>
          </a:p>
        </p:txBody>
      </p:sp>
      <p:sp>
        <p:nvSpPr>
          <p:cNvPr id="21" name="Content Placeholder 2"/>
          <p:cNvSpPr txBox="1">
            <a:spLocks/>
          </p:cNvSpPr>
          <p:nvPr/>
        </p:nvSpPr>
        <p:spPr bwMode="auto">
          <a:xfrm>
            <a:off x="5643047" y="2387133"/>
            <a:ext cx="1701189" cy="187863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0F5494"/>
              </a:buClr>
              <a:buFont typeface="Arial" pitchFamily="34" charset="0"/>
              <a:buChar char="•"/>
              <a:defRPr sz="2400" i="0">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defRPr/>
            </a:pPr>
            <a:r>
              <a:rPr lang="en-GB" sz="1800" dirty="0">
                <a:solidFill>
                  <a:srgbClr val="C00000"/>
                </a:solidFill>
              </a:rPr>
              <a:t>Ensure an appropriate ethical &amp; legal framework</a:t>
            </a:r>
          </a:p>
        </p:txBody>
      </p:sp>
    </p:spTree>
    <p:extLst>
      <p:ext uri="{BB962C8B-B14F-4D97-AF65-F5344CB8AC3E}">
        <p14:creationId xmlns:p14="http://schemas.microsoft.com/office/powerpoint/2010/main" val="4171954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87474"/>
            <a:ext cx="7542838" cy="540060"/>
          </a:xfrm>
        </p:spPr>
        <p:txBody>
          <a:bodyPr/>
          <a:lstStyle/>
          <a:p>
            <a:r>
              <a:rPr lang="en-IE" b="1" dirty="0"/>
              <a:t>Communication Artificial Intelligence for </a:t>
            </a:r>
            <a:r>
              <a:rPr lang="en-IE" b="1" dirty="0" smtClean="0"/>
              <a:t>Europe</a:t>
            </a:r>
            <a:endParaRPr lang="en-IE" b="1" dirty="0"/>
          </a:p>
        </p:txBody>
      </p:sp>
      <p:sp>
        <p:nvSpPr>
          <p:cNvPr id="5" name="Slide Number Placeholder 4"/>
          <p:cNvSpPr>
            <a:spLocks noGrp="1"/>
          </p:cNvSpPr>
          <p:nvPr>
            <p:ph type="sldNum" sz="quarter" idx="4294967295"/>
          </p:nvPr>
        </p:nvSpPr>
        <p:spPr>
          <a:xfrm>
            <a:off x="6400800" y="4684714"/>
            <a:ext cx="1600200" cy="357187"/>
          </a:xfrm>
        </p:spPr>
        <p:txBody>
          <a:bodyPr/>
          <a:lstStyle/>
          <a:p>
            <a:fld id="{0AE0B487-D7AA-45CD-AB0D-D4E26FCEB26F}" type="slidenum">
              <a:rPr lang="en-GB" altLang="en-US" smtClean="0">
                <a:solidFill>
                  <a:srgbClr val="000000"/>
                </a:solidFill>
              </a:rPr>
              <a:pPr/>
              <a:t>14</a:t>
            </a:fld>
            <a:endParaRPr lang="en-GB" altLang="en-US">
              <a:solidFill>
                <a:srgbClr val="000000"/>
              </a:solidFill>
            </a:endParaRPr>
          </a:p>
        </p:txBody>
      </p:sp>
      <p:pic>
        <p:nvPicPr>
          <p:cNvPr id="4" name="Content Placeholder 6"/>
          <p:cNvPicPr>
            <a:picLocks noChangeAspect="1"/>
          </p:cNvPicPr>
          <p:nvPr/>
        </p:nvPicPr>
        <p:blipFill>
          <a:blip r:embed="rId2"/>
          <a:stretch>
            <a:fillRect/>
          </a:stretch>
        </p:blipFill>
        <p:spPr bwMode="auto">
          <a:xfrm>
            <a:off x="1169622" y="819836"/>
            <a:ext cx="6812515" cy="4316235"/>
          </a:xfrm>
          <a:prstGeom prst="rect">
            <a:avLst/>
          </a:prstGeom>
          <a:noFill/>
          <a:ln w="9525">
            <a:noFill/>
            <a:miter lim="800000"/>
            <a:headEnd/>
            <a:tailEnd/>
          </a:ln>
        </p:spPr>
      </p:pic>
    </p:spTree>
    <p:extLst>
      <p:ext uri="{BB962C8B-B14F-4D97-AF65-F5344CB8AC3E}">
        <p14:creationId xmlns:p14="http://schemas.microsoft.com/office/powerpoint/2010/main" val="3817229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00" y="1017951"/>
            <a:ext cx="8229600" cy="702469"/>
          </a:xfrm>
        </p:spPr>
        <p:txBody>
          <a:bodyPr/>
          <a:lstStyle/>
          <a:p>
            <a:pPr algn="ctr"/>
            <a:r>
              <a:rPr lang="en-US" sz="2800" dirty="0"/>
              <a:t>K</a:t>
            </a:r>
            <a:r>
              <a:rPr lang="en-US" sz="2800" dirty="0" smtClean="0"/>
              <a:t>ey challenges</a:t>
            </a:r>
            <a:endParaRPr lang="en-GB" sz="2800" dirty="0"/>
          </a:p>
        </p:txBody>
      </p:sp>
      <p:sp>
        <p:nvSpPr>
          <p:cNvPr id="3" name="Content Placeholder 2"/>
          <p:cNvSpPr>
            <a:spLocks noGrp="1"/>
          </p:cNvSpPr>
          <p:nvPr>
            <p:ph idx="1"/>
          </p:nvPr>
        </p:nvSpPr>
        <p:spPr>
          <a:xfrm>
            <a:off x="73741" y="1971142"/>
            <a:ext cx="9070259" cy="3423080"/>
          </a:xfrm>
        </p:spPr>
        <p:txBody>
          <a:bodyPr/>
          <a:lstStyle/>
          <a:p>
            <a:pPr lvl="1" indent="-342900"/>
            <a:r>
              <a:rPr lang="en-GB" sz="1600" b="0" i="1" dirty="0">
                <a:ea typeface="+mn-ea"/>
                <a:cs typeface="+mn-cs"/>
              </a:rPr>
              <a:t> </a:t>
            </a:r>
            <a:r>
              <a:rPr lang="en-GB" sz="1600" b="0" i="1" dirty="0" smtClean="0">
                <a:ea typeface="+mn-ea"/>
                <a:cs typeface="+mn-cs"/>
              </a:rPr>
              <a:t> </a:t>
            </a:r>
            <a:r>
              <a:rPr lang="en-GB" sz="1800" i="1" dirty="0" smtClean="0">
                <a:ea typeface="+mn-ea"/>
                <a:cs typeface="+mn-cs"/>
              </a:rPr>
              <a:t>Transparency and accountability</a:t>
            </a:r>
            <a:r>
              <a:rPr lang="en-GB" sz="1800" b="0" i="1" dirty="0" smtClean="0">
                <a:ea typeface="+mn-ea"/>
                <a:cs typeface="+mn-cs"/>
              </a:rPr>
              <a:t>– explain AI, mitigate bias,  </a:t>
            </a:r>
          </a:p>
          <a:p>
            <a:pPr marL="400050" lvl="1" indent="0">
              <a:buNone/>
            </a:pPr>
            <a:r>
              <a:rPr lang="en-GB" sz="1800" b="0" i="1" dirty="0">
                <a:ea typeface="+mn-ea"/>
                <a:cs typeface="+mn-cs"/>
              </a:rPr>
              <a:t> </a:t>
            </a:r>
            <a:r>
              <a:rPr lang="en-GB" sz="1800" b="0" i="1" dirty="0" smtClean="0">
                <a:ea typeface="+mn-ea"/>
                <a:cs typeface="+mn-cs"/>
              </a:rPr>
              <a:t>     increase trust</a:t>
            </a:r>
          </a:p>
          <a:p>
            <a:pPr lvl="1" indent="-342900">
              <a:lnSpc>
                <a:spcPct val="150000"/>
              </a:lnSpc>
            </a:pPr>
            <a:r>
              <a:rPr lang="en-GB" sz="1800" b="0" i="1" dirty="0" smtClean="0"/>
              <a:t>  </a:t>
            </a:r>
            <a:r>
              <a:rPr lang="en-GB" sz="1800" i="1" dirty="0" smtClean="0"/>
              <a:t>Data </a:t>
            </a:r>
            <a:r>
              <a:rPr lang="en-GB" sz="1800" i="1" dirty="0"/>
              <a:t>protection and </a:t>
            </a:r>
            <a:r>
              <a:rPr lang="en-GB" sz="1800" i="1" dirty="0" smtClean="0"/>
              <a:t>security </a:t>
            </a:r>
            <a:r>
              <a:rPr lang="en-GB" sz="1800" b="0" i="1" dirty="0" smtClean="0"/>
              <a:t>– consent, protect sensitive </a:t>
            </a:r>
            <a:r>
              <a:rPr lang="en-GB" sz="1800" b="0" i="1" dirty="0"/>
              <a:t>data</a:t>
            </a:r>
          </a:p>
          <a:p>
            <a:pPr lvl="1" indent="-342900"/>
            <a:r>
              <a:rPr lang="en-GB" sz="1800" i="1" dirty="0"/>
              <a:t>  Safety and liability </a:t>
            </a:r>
            <a:r>
              <a:rPr lang="en-GB" sz="1800" b="0" i="1" dirty="0"/>
              <a:t>– ensure data quality, </a:t>
            </a:r>
            <a:r>
              <a:rPr lang="en-GB" sz="1800" b="0" i="1" dirty="0" smtClean="0"/>
              <a:t>increase reliability, sort   </a:t>
            </a:r>
          </a:p>
          <a:p>
            <a:pPr marL="400050" lvl="1" indent="0">
              <a:buNone/>
            </a:pPr>
            <a:r>
              <a:rPr lang="en-GB" sz="1800" b="0" i="1" dirty="0"/>
              <a:t> </a:t>
            </a:r>
            <a:r>
              <a:rPr lang="en-GB" sz="1800" b="0" i="1" dirty="0" smtClean="0"/>
              <a:t>     out responsibilities</a:t>
            </a:r>
            <a:endParaRPr lang="en-US" sz="1800" b="0" i="1" dirty="0"/>
          </a:p>
          <a:p>
            <a:pPr marL="685800" lvl="1">
              <a:lnSpc>
                <a:spcPct val="150000"/>
              </a:lnSpc>
            </a:pPr>
            <a:r>
              <a:rPr lang="en-US" sz="1800" b="0" i="1" dirty="0" smtClean="0"/>
              <a:t>   </a:t>
            </a:r>
            <a:r>
              <a:rPr lang="en-GB" sz="1800" i="1" dirty="0" smtClean="0"/>
              <a:t>Ethics </a:t>
            </a:r>
            <a:r>
              <a:rPr lang="en-GB" sz="1800" i="1" dirty="0"/>
              <a:t>and governance </a:t>
            </a:r>
            <a:r>
              <a:rPr lang="en-GB" sz="1800" b="0" i="1" dirty="0"/>
              <a:t>– ensure privacy and </a:t>
            </a:r>
            <a:r>
              <a:rPr lang="en-GB" sz="1800" b="0" i="1" dirty="0" smtClean="0"/>
              <a:t>adequate </a:t>
            </a:r>
          </a:p>
          <a:p>
            <a:pPr marL="400050" lvl="1" indent="0">
              <a:buNone/>
            </a:pPr>
            <a:r>
              <a:rPr lang="en-GB" sz="1800" b="0" i="1" dirty="0"/>
              <a:t> </a:t>
            </a:r>
            <a:r>
              <a:rPr lang="en-GB" sz="1800" b="0" i="1" dirty="0" smtClean="0"/>
              <a:t>      management </a:t>
            </a:r>
            <a:r>
              <a:rPr lang="en-GB" sz="1800" b="0" i="1" dirty="0"/>
              <a:t>of </a:t>
            </a:r>
            <a:r>
              <a:rPr lang="en-GB" sz="1800" b="0" i="1" dirty="0" smtClean="0"/>
              <a:t>data and processes</a:t>
            </a:r>
            <a:endParaRPr lang="en-GB" sz="1800" b="0" i="1" dirty="0"/>
          </a:p>
          <a:p>
            <a:pPr marL="685800" lvl="1">
              <a:lnSpc>
                <a:spcPct val="150000"/>
              </a:lnSpc>
            </a:pPr>
            <a:r>
              <a:rPr lang="en-GB" sz="1800" b="0" i="1" dirty="0"/>
              <a:t>   </a:t>
            </a:r>
            <a:r>
              <a:rPr lang="en-GB" sz="1800" i="1" dirty="0"/>
              <a:t>Expertise and digital skills </a:t>
            </a:r>
            <a:r>
              <a:rPr lang="en-GB" sz="1800" b="0" i="1" dirty="0"/>
              <a:t>– train workforce and </a:t>
            </a:r>
            <a:r>
              <a:rPr lang="en-GB" sz="1800" b="0" i="1" dirty="0" smtClean="0"/>
              <a:t>digital literacy</a:t>
            </a:r>
            <a:endParaRPr lang="en-US" sz="1800" b="0" i="1" dirty="0" smtClean="0"/>
          </a:p>
        </p:txBody>
      </p:sp>
      <p:sp>
        <p:nvSpPr>
          <p:cNvPr id="4" name="Diamond 3"/>
          <p:cNvSpPr/>
          <p:nvPr/>
        </p:nvSpPr>
        <p:spPr>
          <a:xfrm>
            <a:off x="3497185" y="1720420"/>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Tree>
    <p:extLst>
      <p:ext uri="{BB962C8B-B14F-4D97-AF65-F5344CB8AC3E}">
        <p14:creationId xmlns:p14="http://schemas.microsoft.com/office/powerpoint/2010/main" val="1103803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021198"/>
            <a:ext cx="8229600" cy="702469"/>
          </a:xfrm>
        </p:spPr>
        <p:txBody>
          <a:bodyPr/>
          <a:lstStyle/>
          <a:p>
            <a:pPr algn="ctr"/>
            <a:r>
              <a:rPr lang="en-US" sz="2800" dirty="0" smtClean="0"/>
              <a:t>HLEG-AI</a:t>
            </a:r>
            <a:br>
              <a:rPr lang="en-US" sz="2800" dirty="0" smtClean="0"/>
            </a:br>
            <a:r>
              <a:rPr lang="en-US" sz="2800" dirty="0" smtClean="0"/>
              <a:t>Guidelines </a:t>
            </a:r>
            <a:r>
              <a:rPr lang="en-US" sz="2800" dirty="0"/>
              <a:t>for Trustworthy AI </a:t>
            </a:r>
            <a:endParaRPr lang="en-GB" sz="2800" dirty="0"/>
          </a:p>
        </p:txBody>
      </p:sp>
      <p:sp>
        <p:nvSpPr>
          <p:cNvPr id="3" name="Content Placeholder 2"/>
          <p:cNvSpPr>
            <a:spLocks noGrp="1"/>
          </p:cNvSpPr>
          <p:nvPr>
            <p:ph idx="1"/>
          </p:nvPr>
        </p:nvSpPr>
        <p:spPr>
          <a:xfrm>
            <a:off x="395288" y="2133600"/>
            <a:ext cx="8425544" cy="2860285"/>
          </a:xfrm>
        </p:spPr>
        <p:txBody>
          <a:bodyPr/>
          <a:lstStyle/>
          <a:p>
            <a:pPr marL="685800" lvl="1">
              <a:buFont typeface="Arial" panose="020B0604020202020204" pitchFamily="34" charset="0"/>
              <a:buChar char="•"/>
            </a:pPr>
            <a:r>
              <a:rPr lang="en-US" sz="1800" b="0" i="1" dirty="0"/>
              <a:t>S</a:t>
            </a:r>
            <a:r>
              <a:rPr lang="en-US" sz="1800" b="0" i="1" dirty="0" smtClean="0"/>
              <a:t>even </a:t>
            </a:r>
            <a:r>
              <a:rPr lang="en-US" sz="1800" b="0" i="1" dirty="0"/>
              <a:t>key </a:t>
            </a:r>
            <a:r>
              <a:rPr lang="en-US" sz="1800" b="0" i="1" dirty="0" smtClean="0"/>
              <a:t>requirements</a:t>
            </a:r>
          </a:p>
          <a:p>
            <a:pPr marL="685800" lvl="1">
              <a:buFont typeface="Arial" panose="020B0604020202020204" pitchFamily="34" charset="0"/>
              <a:buChar char="•"/>
            </a:pPr>
            <a:endParaRPr lang="en-US" sz="200" b="0" i="1" dirty="0" smtClean="0"/>
          </a:p>
          <a:p>
            <a:pPr marL="1085850" lvl="2">
              <a:buFont typeface="Arial" panose="020B0604020202020204" pitchFamily="34" charset="0"/>
              <a:buChar char="•"/>
            </a:pPr>
            <a:r>
              <a:rPr lang="en-US" b="0" i="1" dirty="0" smtClean="0"/>
              <a:t>Human </a:t>
            </a:r>
            <a:r>
              <a:rPr lang="en-US" b="0" i="1" dirty="0"/>
              <a:t>agency and </a:t>
            </a:r>
            <a:r>
              <a:rPr lang="en-US" b="0" i="1" dirty="0" smtClean="0"/>
              <a:t>oversight</a:t>
            </a:r>
          </a:p>
          <a:p>
            <a:pPr marL="1085850" lvl="2">
              <a:buFont typeface="Arial" panose="020B0604020202020204" pitchFamily="34" charset="0"/>
              <a:buChar char="•"/>
            </a:pPr>
            <a:r>
              <a:rPr lang="en-US" b="0" i="1" dirty="0" smtClean="0"/>
              <a:t>Technical </a:t>
            </a:r>
            <a:r>
              <a:rPr lang="en-US" b="0" i="1" dirty="0"/>
              <a:t>robustness and </a:t>
            </a:r>
            <a:r>
              <a:rPr lang="en-US" b="0" i="1" dirty="0" smtClean="0"/>
              <a:t>safety</a:t>
            </a:r>
          </a:p>
          <a:p>
            <a:pPr marL="1085850" lvl="2">
              <a:buFont typeface="Arial" panose="020B0604020202020204" pitchFamily="34" charset="0"/>
              <a:buChar char="•"/>
            </a:pPr>
            <a:r>
              <a:rPr lang="en-US" b="0" i="1" dirty="0" smtClean="0"/>
              <a:t>Privacy </a:t>
            </a:r>
            <a:r>
              <a:rPr lang="en-US" b="0" i="1" dirty="0"/>
              <a:t>and data </a:t>
            </a:r>
            <a:r>
              <a:rPr lang="en-US" b="0" i="1" dirty="0" smtClean="0"/>
              <a:t>governance</a:t>
            </a:r>
          </a:p>
          <a:p>
            <a:pPr marL="1085850" lvl="2">
              <a:buFont typeface="Arial" panose="020B0604020202020204" pitchFamily="34" charset="0"/>
              <a:buChar char="•"/>
            </a:pPr>
            <a:r>
              <a:rPr lang="en-US" b="0" i="1" dirty="0" smtClean="0"/>
              <a:t>Transparency</a:t>
            </a:r>
          </a:p>
          <a:p>
            <a:pPr marL="1085850" lvl="2">
              <a:buFont typeface="Arial" panose="020B0604020202020204" pitchFamily="34" charset="0"/>
              <a:buChar char="•"/>
            </a:pPr>
            <a:r>
              <a:rPr lang="en-US" b="0" i="1" dirty="0" smtClean="0"/>
              <a:t>Diversity</a:t>
            </a:r>
            <a:r>
              <a:rPr lang="en-US" b="0" i="1" dirty="0"/>
              <a:t>, non-discrimination and </a:t>
            </a:r>
            <a:r>
              <a:rPr lang="en-US" b="0" i="1" dirty="0" smtClean="0"/>
              <a:t>fairness</a:t>
            </a:r>
          </a:p>
          <a:p>
            <a:pPr marL="1085850" lvl="2">
              <a:buFont typeface="Arial" panose="020B0604020202020204" pitchFamily="34" charset="0"/>
              <a:buChar char="•"/>
            </a:pPr>
            <a:r>
              <a:rPr lang="en-US" b="0" i="1" dirty="0" smtClean="0"/>
              <a:t>Societal </a:t>
            </a:r>
            <a:r>
              <a:rPr lang="en-US" b="0" i="1" dirty="0"/>
              <a:t>and environmental </a:t>
            </a:r>
            <a:r>
              <a:rPr lang="en-US" b="0" i="1" dirty="0" smtClean="0"/>
              <a:t>well-being;</a:t>
            </a:r>
          </a:p>
          <a:p>
            <a:pPr marL="1085850" lvl="2">
              <a:buFont typeface="Arial" panose="020B0604020202020204" pitchFamily="34" charset="0"/>
              <a:buChar char="•"/>
            </a:pPr>
            <a:r>
              <a:rPr lang="en-US" b="0" i="1" dirty="0" smtClean="0"/>
              <a:t>Accountability</a:t>
            </a:r>
            <a:endParaRPr lang="en-US" sz="1000" b="0" i="1" dirty="0" smtClean="0"/>
          </a:p>
          <a:p>
            <a:pPr marL="685800" lvl="1">
              <a:lnSpc>
                <a:spcPct val="150000"/>
              </a:lnSpc>
              <a:buFont typeface="Arial" panose="020B0604020202020204" pitchFamily="34" charset="0"/>
              <a:buChar char="•"/>
            </a:pPr>
            <a:r>
              <a:rPr lang="en-US" sz="1800" b="0" i="1" dirty="0" smtClean="0"/>
              <a:t>Assessment list - piloting phase</a:t>
            </a:r>
            <a:endParaRPr lang="en-US" sz="1800" b="0" i="1" dirty="0"/>
          </a:p>
        </p:txBody>
      </p:sp>
      <p:sp>
        <p:nvSpPr>
          <p:cNvPr id="5" name="Diamond 4"/>
          <p:cNvSpPr/>
          <p:nvPr/>
        </p:nvSpPr>
        <p:spPr>
          <a:xfrm>
            <a:off x="3496375" y="1981913"/>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Tree>
    <p:extLst>
      <p:ext uri="{BB962C8B-B14F-4D97-AF65-F5344CB8AC3E}">
        <p14:creationId xmlns:p14="http://schemas.microsoft.com/office/powerpoint/2010/main" val="939981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12699" y="2123935"/>
            <a:ext cx="2603192" cy="2742994"/>
          </a:xfrm>
          <a:prstGeom prst="rect">
            <a:avLst/>
          </a:prstGeom>
          <a:effectLst>
            <a:outerShdw blurRad="50800" dist="38100" dir="2700000" algn="tl" rotWithShape="0">
              <a:prstClr val="black">
                <a:alpha val="40000"/>
              </a:prstClr>
            </a:outerShdw>
          </a:effectLst>
        </p:spPr>
      </p:pic>
      <p:sp>
        <p:nvSpPr>
          <p:cNvPr id="6" name="Title 1"/>
          <p:cNvSpPr txBox="1">
            <a:spLocks/>
          </p:cNvSpPr>
          <p:nvPr/>
        </p:nvSpPr>
        <p:spPr bwMode="auto">
          <a:xfrm>
            <a:off x="-476679" y="-19050"/>
            <a:ext cx="5814534" cy="75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534988" indent="-534988"/>
            <a:r>
              <a:rPr lang="en-GB" altLang="en-US" sz="2400" kern="0" dirty="0" smtClean="0">
                <a:solidFill>
                  <a:srgbClr val="FFC000"/>
                </a:solidFill>
                <a:latin typeface="EC Square Sans Pro" charset="0"/>
                <a:ea typeface="EC Square Sans Pro" charset="0"/>
                <a:cs typeface="EC Square Sans Pro" charset="0"/>
              </a:rPr>
              <a:t>	</a:t>
            </a:r>
            <a:endParaRPr lang="en-GB" altLang="en-US" sz="3200" b="0" i="1" kern="0" dirty="0">
              <a:solidFill>
                <a:srgbClr val="FFC000"/>
              </a:solidFill>
              <a:latin typeface="EC Square Sans Pro" charset="0"/>
              <a:ea typeface="EC Square Sans Pro" charset="0"/>
              <a:cs typeface="EC Square Sans Pro" charset="0"/>
            </a:endParaRPr>
          </a:p>
        </p:txBody>
      </p:sp>
      <p:sp>
        <p:nvSpPr>
          <p:cNvPr id="7" name="Title 1"/>
          <p:cNvSpPr txBox="1">
            <a:spLocks/>
          </p:cNvSpPr>
          <p:nvPr/>
        </p:nvSpPr>
        <p:spPr bwMode="auto">
          <a:xfrm>
            <a:off x="303847" y="976384"/>
            <a:ext cx="8589429" cy="70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sz="2800" kern="0" dirty="0" smtClean="0"/>
              <a:t>(III) Digital tools to foster citizen empowerment and person-</a:t>
            </a:r>
            <a:r>
              <a:rPr lang="en-US" sz="2800" kern="0" dirty="0" err="1" smtClean="0"/>
              <a:t>centred</a:t>
            </a:r>
            <a:r>
              <a:rPr lang="en-US" sz="2800" kern="0" dirty="0" smtClean="0"/>
              <a:t> care</a:t>
            </a:r>
            <a:endParaRPr lang="en-GB" sz="2800" kern="0" dirty="0"/>
          </a:p>
        </p:txBody>
      </p:sp>
      <p:pic>
        <p:nvPicPr>
          <p:cNvPr id="3" name="Picture 2"/>
          <p:cNvPicPr>
            <a:picLocks noChangeAspect="1"/>
          </p:cNvPicPr>
          <p:nvPr/>
        </p:nvPicPr>
        <p:blipFill rotWithShape="1">
          <a:blip r:embed="rId4"/>
          <a:srcRect t="10748" r="1887" b="22091"/>
          <a:stretch/>
        </p:blipFill>
        <p:spPr>
          <a:xfrm>
            <a:off x="4231295" y="3392603"/>
            <a:ext cx="4096475" cy="17508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p:cNvSpPr>
            <a:spLocks noGrp="1"/>
          </p:cNvSpPr>
          <p:nvPr>
            <p:ph idx="1"/>
          </p:nvPr>
        </p:nvSpPr>
        <p:spPr>
          <a:xfrm>
            <a:off x="3415067" y="2123935"/>
            <a:ext cx="5728933" cy="1152652"/>
          </a:xfrm>
        </p:spPr>
        <p:txBody>
          <a:bodyPr/>
          <a:lstStyle/>
          <a:p>
            <a:pPr>
              <a:lnSpc>
                <a:spcPts val="2300"/>
              </a:lnSpc>
              <a:buClr>
                <a:srgbClr val="0F5494"/>
              </a:buClr>
            </a:pPr>
            <a:r>
              <a:rPr lang="fr-BE" sz="1600" dirty="0" err="1" smtClean="0"/>
              <a:t>Deployment</a:t>
            </a:r>
            <a:r>
              <a:rPr lang="fr-BE" sz="1600" dirty="0" smtClean="0"/>
              <a:t> of digital services, </a:t>
            </a:r>
            <a:r>
              <a:rPr lang="fr-BE" sz="1600" dirty="0" err="1" smtClean="0"/>
              <a:t>capacity</a:t>
            </a:r>
            <a:r>
              <a:rPr lang="fr-BE" sz="1600" dirty="0" smtClean="0"/>
              <a:t> building</a:t>
            </a:r>
            <a:endParaRPr lang="fr-BE" sz="400" dirty="0" smtClean="0"/>
          </a:p>
          <a:p>
            <a:pPr>
              <a:lnSpc>
                <a:spcPts val="2300"/>
              </a:lnSpc>
              <a:buClr>
                <a:srgbClr val="0F5494"/>
              </a:buClr>
            </a:pPr>
            <a:r>
              <a:rPr lang="fr-BE" sz="1600" dirty="0" smtClean="0"/>
              <a:t>Common </a:t>
            </a:r>
            <a:r>
              <a:rPr lang="fr-BE" sz="1600" dirty="0" err="1" smtClean="0"/>
              <a:t>principles</a:t>
            </a:r>
            <a:r>
              <a:rPr lang="fr-BE" sz="1600" dirty="0" smtClean="0"/>
              <a:t> for validation and certification</a:t>
            </a:r>
          </a:p>
          <a:p>
            <a:pPr>
              <a:lnSpc>
                <a:spcPts val="2300"/>
              </a:lnSpc>
              <a:buClr>
                <a:srgbClr val="0F5494"/>
              </a:buClr>
            </a:pPr>
            <a:r>
              <a:rPr lang="fr-BE" sz="1600" dirty="0" smtClean="0"/>
              <a:t>Mobilise </a:t>
            </a:r>
            <a:r>
              <a:rPr lang="fr-BE" sz="1600" dirty="0" err="1"/>
              <a:t>investments</a:t>
            </a:r>
            <a:endParaRPr lang="fr-BE" sz="1600" dirty="0" smtClean="0"/>
          </a:p>
          <a:p>
            <a:pPr>
              <a:buClr>
                <a:srgbClr val="0F5494"/>
              </a:buClr>
            </a:pPr>
            <a:endParaRPr lang="fr-BE" sz="500" dirty="0" smtClean="0"/>
          </a:p>
          <a:p>
            <a:pPr marL="400050" lvl="1" indent="0">
              <a:buNone/>
            </a:pPr>
            <a:endParaRPr lang="en-US" sz="1600" dirty="0"/>
          </a:p>
        </p:txBody>
      </p:sp>
      <p:sp>
        <p:nvSpPr>
          <p:cNvPr id="11" name="Diamond 10"/>
          <p:cNvSpPr/>
          <p:nvPr/>
        </p:nvSpPr>
        <p:spPr>
          <a:xfrm>
            <a:off x="4889442" y="1948128"/>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Tree>
    <p:extLst>
      <p:ext uri="{BB962C8B-B14F-4D97-AF65-F5344CB8AC3E}">
        <p14:creationId xmlns:p14="http://schemas.microsoft.com/office/powerpoint/2010/main" val="2205001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989506" y="1088214"/>
            <a:ext cx="5124007" cy="3696101"/>
          </a:xfrm>
          <a:prstGeom prst="roundRect">
            <a:avLst>
              <a:gd name="adj" fmla="val 7326"/>
            </a:avLst>
          </a:prstGeom>
          <a:gradFill>
            <a:gsLst>
              <a:gs pos="0">
                <a:schemeClr val="accent1">
                  <a:tint val="100000"/>
                  <a:shade val="100000"/>
                  <a:satMod val="130000"/>
                  <a:alpha val="0"/>
                </a:schemeClr>
              </a:gs>
              <a:gs pos="100000">
                <a:schemeClr val="accent1">
                  <a:tint val="50000"/>
                  <a:shade val="100000"/>
                  <a:satMod val="350000"/>
                  <a:alpha val="29000"/>
                </a:schemeClr>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lnSpc>
                <a:spcPct val="200000"/>
              </a:lnSpc>
              <a:spcBef>
                <a:spcPts val="0"/>
              </a:spcBef>
              <a:spcAft>
                <a:spcPts val="0"/>
              </a:spcAft>
            </a:pPr>
            <a:endParaRPr lang="en-GB" sz="1800" dirty="0">
              <a:solidFill>
                <a:prstClr val="white"/>
              </a:solidFill>
            </a:endParaRPr>
          </a:p>
        </p:txBody>
      </p:sp>
      <p:sp>
        <p:nvSpPr>
          <p:cNvPr id="17" name="Content Placeholder 2"/>
          <p:cNvSpPr txBox="1">
            <a:spLocks/>
          </p:cNvSpPr>
          <p:nvPr/>
        </p:nvSpPr>
        <p:spPr bwMode="auto">
          <a:xfrm>
            <a:off x="3756825" y="1151592"/>
            <a:ext cx="5393515" cy="369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0" fontAlgn="base" hangingPunct="0">
              <a:spcBef>
                <a:spcPct val="20000"/>
              </a:spcBef>
              <a:spcAft>
                <a:spcPct val="0"/>
              </a:spcAft>
              <a:buClr>
                <a:srgbClr val="0F5494"/>
              </a:buClr>
              <a:buSzPct val="120000"/>
              <a:buFont typeface="Arial" pitchFamily="34" charset="0"/>
              <a:buChar char="•"/>
              <a:defRPr sz="2400" i="1">
                <a:solidFill>
                  <a:srgbClr val="0F5494"/>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AFC551"/>
              </a:buClr>
              <a:buChar char="•"/>
              <a:defRPr sz="2000" b="1">
                <a:solidFill>
                  <a:srgbClr val="0F5494"/>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Tx/>
              <a:buChar char="-"/>
              <a:defRPr sz="1400">
                <a:solidFill>
                  <a:srgbClr val="0F5494"/>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lvl="1" eaLnBrk="1" hangingPunct="1">
              <a:lnSpc>
                <a:spcPct val="150000"/>
              </a:lnSpc>
              <a:buClrTx/>
              <a:defRPr/>
            </a:pPr>
            <a:r>
              <a:rPr lang="en-GB" altLang="en-US" sz="1400" i="1" kern="0" dirty="0" smtClean="0">
                <a:ea typeface="MS PGothic" pitchFamily="34" charset="-128"/>
              </a:rPr>
              <a:t>Facilitate </a:t>
            </a:r>
            <a:r>
              <a:rPr lang="en-GB" altLang="en-US" sz="1400" i="1" kern="0" dirty="0">
                <a:ea typeface="MS PGothic" pitchFamily="34" charset="-128"/>
              </a:rPr>
              <a:t>the wide deployment of digitally-enabled services </a:t>
            </a:r>
            <a:endParaRPr lang="en-GB" altLang="en-US" sz="1400" i="1" kern="0" dirty="0" smtClean="0">
              <a:ea typeface="MS PGothic" pitchFamily="34" charset="-128"/>
            </a:endParaRPr>
          </a:p>
          <a:p>
            <a:pPr lvl="1" eaLnBrk="1" hangingPunct="1">
              <a:lnSpc>
                <a:spcPct val="150000"/>
              </a:lnSpc>
              <a:buClrTx/>
              <a:defRPr/>
            </a:pPr>
            <a:r>
              <a:rPr lang="en-GB" altLang="en-US" sz="1400" i="1" kern="0" dirty="0">
                <a:ea typeface="MS PGothic" pitchFamily="34" charset="-128"/>
              </a:rPr>
              <a:t>P</a:t>
            </a:r>
            <a:r>
              <a:rPr lang="en-GB" altLang="en-US" sz="1400" i="1" kern="0" dirty="0" smtClean="0">
                <a:ea typeface="MS PGothic" pitchFamily="34" charset="-128"/>
              </a:rPr>
              <a:t>romote </a:t>
            </a:r>
            <a:r>
              <a:rPr lang="en-GB" altLang="en-US" sz="1400" i="1" kern="0" dirty="0">
                <a:ea typeface="MS PGothic" pitchFamily="34" charset="-128"/>
              </a:rPr>
              <a:t>common principles for validating and certifying health technology</a:t>
            </a:r>
            <a:endParaRPr lang="en-GB" altLang="en-US" sz="1400" i="1" kern="0" dirty="0" smtClean="0">
              <a:ea typeface="MS PGothic" pitchFamily="34" charset="-128"/>
            </a:endParaRPr>
          </a:p>
          <a:p>
            <a:pPr lvl="1" eaLnBrk="1" hangingPunct="1">
              <a:lnSpc>
                <a:spcPct val="150000"/>
              </a:lnSpc>
              <a:buClrTx/>
              <a:defRPr/>
            </a:pPr>
            <a:r>
              <a:rPr lang="en-US" altLang="en-US" sz="1400" i="1" kern="0" dirty="0" smtClean="0">
                <a:ea typeface="MS PGothic" pitchFamily="34" charset="-128"/>
              </a:rPr>
              <a:t>Capacity building and technical assistance for health authorities </a:t>
            </a:r>
            <a:r>
              <a:rPr lang="en-US" sz="1400" kern="0" dirty="0"/>
              <a:t>to scale-up best practices</a:t>
            </a:r>
            <a:endParaRPr lang="en-US" altLang="en-US" sz="1400" i="1" kern="0" dirty="0" smtClean="0">
              <a:ea typeface="MS PGothic" pitchFamily="34" charset="-128"/>
            </a:endParaRPr>
          </a:p>
          <a:p>
            <a:pPr lvl="1" eaLnBrk="1" hangingPunct="1">
              <a:lnSpc>
                <a:spcPct val="150000"/>
              </a:lnSpc>
              <a:buClrTx/>
              <a:defRPr/>
            </a:pPr>
            <a:r>
              <a:rPr lang="en-US" altLang="en-US" sz="1400" i="1" kern="0" dirty="0" err="1" smtClean="0">
                <a:ea typeface="MS PGothic" pitchFamily="34" charset="-128"/>
              </a:rPr>
              <a:t>Mobilising</a:t>
            </a:r>
            <a:r>
              <a:rPr lang="en-US" altLang="en-US" sz="1400" i="1" kern="0" dirty="0" smtClean="0">
                <a:ea typeface="MS PGothic" pitchFamily="34" charset="-128"/>
              </a:rPr>
              <a:t> investment to support large-scale implementation of digitally enabled, integrated, person-</a:t>
            </a:r>
            <a:r>
              <a:rPr lang="en-US" altLang="en-US" sz="1400" i="1" kern="0" dirty="0" err="1" smtClean="0">
                <a:ea typeface="MS PGothic" pitchFamily="34" charset="-128"/>
              </a:rPr>
              <a:t>centred</a:t>
            </a:r>
            <a:r>
              <a:rPr lang="en-US" altLang="en-US" sz="1400" i="1" kern="0" dirty="0" smtClean="0">
                <a:ea typeface="MS PGothic" pitchFamily="34" charset="-128"/>
              </a:rPr>
              <a:t> care models</a:t>
            </a:r>
            <a:endParaRPr lang="en-US" altLang="en-US" sz="1000" kern="0" dirty="0">
              <a:ea typeface="MS PGothic" pitchFamily="34" charset="-128"/>
            </a:endParaRPr>
          </a:p>
        </p:txBody>
      </p:sp>
      <p:sp>
        <p:nvSpPr>
          <p:cNvPr id="11" name="Striped Right Arrow 10"/>
          <p:cNvSpPr/>
          <p:nvPr/>
        </p:nvSpPr>
        <p:spPr bwMode="auto">
          <a:xfrm>
            <a:off x="3118888" y="1690330"/>
            <a:ext cx="381199" cy="406618"/>
          </a:xfrm>
          <a:prstGeom prst="stripedRightArrow">
            <a:avLst/>
          </a:prstGeom>
          <a:solidFill>
            <a:srgbClr val="009FBA"/>
          </a:solidFill>
          <a:ln>
            <a:noFill/>
          </a:ln>
          <a:effectLst/>
          <a:ex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smtClean="0">
              <a:ln>
                <a:noFill/>
              </a:ln>
              <a:solidFill>
                <a:srgbClr val="0F5494"/>
              </a:solidFill>
              <a:effectLst/>
              <a:uLnTx/>
              <a:uFillTx/>
              <a:latin typeface="Verdana" pitchFamily="34" charset="0"/>
              <a:ea typeface="+mn-ea"/>
              <a:cs typeface="+mn-cs"/>
            </a:endParaRPr>
          </a:p>
        </p:txBody>
      </p:sp>
      <p:sp>
        <p:nvSpPr>
          <p:cNvPr id="7" name="Title 1"/>
          <p:cNvSpPr txBox="1">
            <a:spLocks/>
          </p:cNvSpPr>
          <p:nvPr/>
        </p:nvSpPr>
        <p:spPr bwMode="auto">
          <a:xfrm>
            <a:off x="5493834" y="-19049"/>
            <a:ext cx="3650166" cy="75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534988" marR="0" lvl="0" indent="-534988"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0" cap="none" spc="0" normalizeH="0" baseline="0" noProof="0" dirty="0" smtClean="0">
                <a:ln>
                  <a:noFill/>
                </a:ln>
                <a:solidFill>
                  <a:srgbClr val="FFFFFF"/>
                </a:solidFill>
                <a:effectLst/>
                <a:uLnTx/>
                <a:uFillTx/>
                <a:latin typeface="EC Square Sans Pro" charset="0"/>
                <a:ea typeface="EC Square Sans Pro" charset="0"/>
                <a:cs typeface="EC Square Sans Pro" charset="0"/>
              </a:rPr>
              <a:t>	</a:t>
            </a:r>
            <a:r>
              <a:rPr kumimoji="0" lang="fr-BE" altLang="en-US" sz="2000" b="1" i="0" u="none" strike="noStrike" kern="0" cap="none" spc="0" normalizeH="0" baseline="0" noProof="0" dirty="0" smtClean="0">
                <a:ln>
                  <a:noFill/>
                </a:ln>
                <a:solidFill>
                  <a:srgbClr val="FFFFFF"/>
                </a:solidFill>
                <a:effectLst/>
                <a:uLnTx/>
                <a:uFillTx/>
                <a:latin typeface="EC Square Sans Pro" charset="0"/>
                <a:ea typeface="EC Square Sans Pro" charset="0"/>
                <a:cs typeface="EC Square Sans Pro" charset="0"/>
              </a:rPr>
              <a:t>ACTIONS</a:t>
            </a:r>
            <a:endParaRPr kumimoji="0" lang="en-GB" altLang="en-US" sz="3200" b="0" i="1" u="none" strike="noStrike" kern="0" cap="none" spc="0" normalizeH="0" baseline="0" noProof="0" dirty="0">
              <a:ln>
                <a:noFill/>
              </a:ln>
              <a:solidFill>
                <a:srgbClr val="FFFFFF"/>
              </a:solidFill>
              <a:effectLst/>
              <a:uLnTx/>
              <a:uFillTx/>
              <a:latin typeface="EC Square Sans Pro" charset="0"/>
              <a:ea typeface="EC Square Sans Pro" charset="0"/>
              <a:cs typeface="EC Square Sans Pro" charset="0"/>
            </a:endParaRPr>
          </a:p>
        </p:txBody>
      </p:sp>
      <p:pic>
        <p:nvPicPr>
          <p:cNvPr id="2" name="Picture 1"/>
          <p:cNvPicPr>
            <a:picLocks noChangeAspect="1"/>
          </p:cNvPicPr>
          <p:nvPr/>
        </p:nvPicPr>
        <p:blipFill>
          <a:blip r:embed="rId2"/>
          <a:stretch>
            <a:fillRect/>
          </a:stretch>
        </p:blipFill>
        <p:spPr>
          <a:xfrm>
            <a:off x="954661" y="878606"/>
            <a:ext cx="1782530" cy="1801393"/>
          </a:xfrm>
          <a:prstGeom prst="rect">
            <a:avLst/>
          </a:prstGeom>
        </p:spPr>
      </p:pic>
      <p:pic>
        <p:nvPicPr>
          <p:cNvPr id="1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35"/>
            <a:ext cx="3954966" cy="74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82194" y="2679999"/>
            <a:ext cx="4130211" cy="2369656"/>
          </a:xfrm>
          <a:prstGeom prst="rect">
            <a:avLst/>
          </a:prstGeom>
        </p:spPr>
      </p:pic>
    </p:spTree>
    <p:extLst>
      <p:ext uri="{BB962C8B-B14F-4D97-AF65-F5344CB8AC3E}">
        <p14:creationId xmlns:p14="http://schemas.microsoft.com/office/powerpoint/2010/main" val="3458810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Diagram 3"/>
          <p:cNvGrpSpPr/>
          <p:nvPr/>
        </p:nvGrpSpPr>
        <p:grpSpPr>
          <a:xfrm>
            <a:off x="1277633" y="128111"/>
            <a:ext cx="6642741" cy="4918563"/>
            <a:chOff x="0" y="0"/>
            <a:chExt cx="8856986" cy="6558083"/>
          </a:xfrm>
        </p:grpSpPr>
        <p:grpSp>
          <p:nvGrpSpPr>
            <p:cNvPr id="210" name="Group"/>
            <p:cNvGrpSpPr/>
            <p:nvPr/>
          </p:nvGrpSpPr>
          <p:grpSpPr>
            <a:xfrm>
              <a:off x="0" y="0"/>
              <a:ext cx="8856986" cy="6558083"/>
              <a:chOff x="0" y="0"/>
              <a:chExt cx="8856985" cy="6558082"/>
            </a:xfrm>
          </p:grpSpPr>
          <p:sp>
            <p:nvSpPr>
              <p:cNvPr id="208" name="Rounded Rectangle"/>
              <p:cNvSpPr/>
              <p:nvPr/>
            </p:nvSpPr>
            <p:spPr>
              <a:xfrm>
                <a:off x="0" y="0"/>
                <a:ext cx="8856985" cy="6558082"/>
              </a:xfrm>
              <a:prstGeom prst="roundRect">
                <a:avLst>
                  <a:gd name="adj" fmla="val 8500"/>
                </a:avLst>
              </a:prstGeom>
              <a:solidFill>
                <a:srgbClr val="7575D1"/>
              </a:solidFill>
              <a:ln w="25400" cap="flat">
                <a:solidFill>
                  <a:srgbClr val="FFFFFF"/>
                </a:solidFill>
                <a:prstDash val="solid"/>
                <a:round/>
              </a:ln>
              <a:effectLst/>
            </p:spPr>
            <p:txBody>
              <a:bodyPr wrap="square" lIns="34289" tIns="34289" rIns="34289" bIns="34289" numCol="1" anchor="t">
                <a:noAutofit/>
              </a:bodyPr>
              <a:lstStyle/>
              <a:p>
                <a:pPr algn="ctr" defTabSz="1066800">
                  <a:lnSpc>
                    <a:spcPct val="90000"/>
                  </a:lnSpc>
                  <a:spcBef>
                    <a:spcPts val="375"/>
                  </a:spcBef>
                  <a:defRPr sz="3200" b="1">
                    <a:solidFill>
                      <a:srgbClr val="0F5494"/>
                    </a:solidFill>
                  </a:defRPr>
                </a:pPr>
                <a:endParaRPr sz="2400"/>
              </a:p>
            </p:txBody>
          </p:sp>
          <p:sp>
            <p:nvSpPr>
              <p:cNvPr id="209" name="Common European Data Space"/>
              <p:cNvSpPr txBox="1"/>
              <p:nvPr/>
            </p:nvSpPr>
            <p:spPr>
              <a:xfrm>
                <a:off x="163268" y="163268"/>
                <a:ext cx="8530449" cy="5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00" tIns="27000" rIns="27000" bIns="27000" numCol="1" anchor="t">
                <a:spAutoFit/>
              </a:bodyPr>
              <a:lstStyle>
                <a:lvl1pPr algn="ctr" defTabSz="1422400">
                  <a:lnSpc>
                    <a:spcPct val="90000"/>
                  </a:lnSpc>
                  <a:spcBef>
                    <a:spcPts val="1300"/>
                  </a:spcBef>
                  <a:defRPr sz="3200" b="1">
                    <a:solidFill>
                      <a:srgbClr val="0F5494"/>
                    </a:solidFill>
                  </a:defRPr>
                </a:lvl1pPr>
              </a:lstStyle>
              <a:p>
                <a:r>
                  <a:rPr sz="2400"/>
                  <a:t>Common European Data Space</a:t>
                </a:r>
              </a:p>
            </p:txBody>
          </p:sp>
        </p:grpSp>
        <p:grpSp>
          <p:nvGrpSpPr>
            <p:cNvPr id="213" name="Group"/>
            <p:cNvGrpSpPr/>
            <p:nvPr/>
          </p:nvGrpSpPr>
          <p:grpSpPr>
            <a:xfrm>
              <a:off x="72647" y="809894"/>
              <a:ext cx="1583191" cy="1306594"/>
              <a:chOff x="0" y="0"/>
              <a:chExt cx="1583190" cy="1306592"/>
            </a:xfrm>
          </p:grpSpPr>
          <p:sp>
            <p:nvSpPr>
              <p:cNvPr id="211" name="Rounded Rectangle"/>
              <p:cNvSpPr/>
              <p:nvPr/>
            </p:nvSpPr>
            <p:spPr>
              <a:xfrm>
                <a:off x="0" y="0"/>
                <a:ext cx="1583190" cy="1306592"/>
              </a:xfrm>
              <a:prstGeom prst="roundRect">
                <a:avLst>
                  <a:gd name="adj" fmla="val 10500"/>
                </a:avLst>
              </a:prstGeom>
              <a:solidFill>
                <a:srgbClr val="FFFFFF">
                  <a:alpha val="90000"/>
                </a:srgbClr>
              </a:solidFill>
              <a:ln w="25400" cap="flat">
                <a:solidFill>
                  <a:schemeClr val="accent5"/>
                </a:solidFill>
                <a:prstDash val="solid"/>
                <a:round/>
              </a:ln>
              <a:effectLst/>
            </p:spPr>
            <p:txBody>
              <a:bodyPr wrap="square" lIns="34289" tIns="34289" rIns="34289" bIns="34289" numCol="1" anchor="ctr">
                <a:noAutofit/>
              </a:bodyPr>
              <a:lstStyle/>
              <a:p>
                <a:pPr algn="ctr" defTabSz="533400">
                  <a:lnSpc>
                    <a:spcPct val="90000"/>
                  </a:lnSpc>
                  <a:spcBef>
                    <a:spcPts val="375"/>
                  </a:spcBef>
                  <a:defRPr sz="1600"/>
                </a:pPr>
                <a:endParaRPr/>
              </a:p>
            </p:txBody>
          </p:sp>
          <p:sp>
            <p:nvSpPr>
              <p:cNvPr id="212" name="Rich pool of available data (open and closed)"/>
              <p:cNvSpPr txBox="1"/>
              <p:nvPr/>
            </p:nvSpPr>
            <p:spPr>
              <a:xfrm>
                <a:off x="40183" y="148544"/>
                <a:ext cx="1502827" cy="10095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spAutoFit/>
              </a:bodyPr>
              <a:lstStyle>
                <a:lvl1pPr algn="ctr" defTabSz="711200">
                  <a:lnSpc>
                    <a:spcPct val="90000"/>
                  </a:lnSpc>
                  <a:spcBef>
                    <a:spcPts val="600"/>
                  </a:spcBef>
                  <a:defRPr sz="1600"/>
                </a:lvl1pPr>
              </a:lstStyle>
              <a:p>
                <a:r>
                  <a:rPr sz="1200"/>
                  <a:t>Rich pool of available data (open and closed)</a:t>
                </a:r>
              </a:p>
            </p:txBody>
          </p:sp>
        </p:grpSp>
        <p:grpSp>
          <p:nvGrpSpPr>
            <p:cNvPr id="216" name="Group"/>
            <p:cNvGrpSpPr/>
            <p:nvPr/>
          </p:nvGrpSpPr>
          <p:grpSpPr>
            <a:xfrm>
              <a:off x="89731" y="2277574"/>
              <a:ext cx="1583192" cy="1294108"/>
              <a:chOff x="0" y="0"/>
              <a:chExt cx="1583190" cy="1294106"/>
            </a:xfrm>
          </p:grpSpPr>
          <p:sp>
            <p:nvSpPr>
              <p:cNvPr id="214" name="Rounded Rectangle"/>
              <p:cNvSpPr/>
              <p:nvPr/>
            </p:nvSpPr>
            <p:spPr>
              <a:xfrm>
                <a:off x="0" y="0"/>
                <a:ext cx="1583190" cy="1294106"/>
              </a:xfrm>
              <a:prstGeom prst="roundRect">
                <a:avLst>
                  <a:gd name="adj" fmla="val 10500"/>
                </a:avLst>
              </a:prstGeom>
              <a:solidFill>
                <a:srgbClr val="FFFFFF">
                  <a:alpha val="90000"/>
                </a:srgbClr>
              </a:solidFill>
              <a:ln w="25400" cap="flat">
                <a:solidFill>
                  <a:srgbClr val="B9D8E2"/>
                </a:solidFill>
                <a:prstDash val="solid"/>
                <a:round/>
              </a:ln>
              <a:effectLst/>
            </p:spPr>
            <p:txBody>
              <a:bodyPr wrap="square" lIns="34289" tIns="34289" rIns="34289" bIns="34289" numCol="1" anchor="ctr">
                <a:noAutofit/>
              </a:bodyPr>
              <a:lstStyle/>
              <a:p>
                <a:pPr algn="ctr" defTabSz="533400">
                  <a:lnSpc>
                    <a:spcPct val="90000"/>
                  </a:lnSpc>
                  <a:spcBef>
                    <a:spcPts val="375"/>
                  </a:spcBef>
                  <a:defRPr sz="1600"/>
                </a:pPr>
                <a:endParaRPr/>
              </a:p>
            </p:txBody>
          </p:sp>
          <p:sp>
            <p:nvSpPr>
              <p:cNvPr id="215" name="Free flow of data across sectors and countries"/>
              <p:cNvSpPr txBox="1"/>
              <p:nvPr/>
            </p:nvSpPr>
            <p:spPr>
              <a:xfrm>
                <a:off x="39799" y="142301"/>
                <a:ext cx="1503594" cy="10095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spAutoFit/>
              </a:bodyPr>
              <a:lstStyle>
                <a:lvl1pPr algn="ctr" defTabSz="711200">
                  <a:lnSpc>
                    <a:spcPct val="90000"/>
                  </a:lnSpc>
                  <a:spcBef>
                    <a:spcPts val="600"/>
                  </a:spcBef>
                  <a:defRPr sz="1600"/>
                </a:lvl1pPr>
              </a:lstStyle>
              <a:p>
                <a:r>
                  <a:rPr sz="1200"/>
                  <a:t>Free flow of data across sectors and countries</a:t>
                </a:r>
              </a:p>
            </p:txBody>
          </p:sp>
        </p:grpSp>
        <p:grpSp>
          <p:nvGrpSpPr>
            <p:cNvPr id="219" name="Group"/>
            <p:cNvGrpSpPr/>
            <p:nvPr/>
          </p:nvGrpSpPr>
          <p:grpSpPr>
            <a:xfrm>
              <a:off x="70573" y="3650870"/>
              <a:ext cx="1583192" cy="1136969"/>
              <a:chOff x="0" y="0"/>
              <a:chExt cx="1583190" cy="1136968"/>
            </a:xfrm>
          </p:grpSpPr>
          <p:sp>
            <p:nvSpPr>
              <p:cNvPr id="217" name="Rounded Rectangle"/>
              <p:cNvSpPr/>
              <p:nvPr/>
            </p:nvSpPr>
            <p:spPr>
              <a:xfrm>
                <a:off x="0" y="0"/>
                <a:ext cx="1583190" cy="1136968"/>
              </a:xfrm>
              <a:prstGeom prst="roundRect">
                <a:avLst>
                  <a:gd name="adj" fmla="val 10500"/>
                </a:avLst>
              </a:prstGeom>
              <a:solidFill>
                <a:srgbClr val="FFFFFF">
                  <a:alpha val="90000"/>
                </a:srgbClr>
              </a:solidFill>
              <a:ln w="25400" cap="flat">
                <a:solidFill>
                  <a:srgbClr val="98BDD6"/>
                </a:solidFill>
                <a:prstDash val="solid"/>
                <a:round/>
              </a:ln>
              <a:effectLst/>
            </p:spPr>
            <p:txBody>
              <a:bodyPr wrap="square" lIns="34289" tIns="34289" rIns="34289" bIns="34289" numCol="1" anchor="ctr">
                <a:noAutofit/>
              </a:bodyPr>
              <a:lstStyle/>
              <a:p>
                <a:pPr algn="ctr" defTabSz="533400">
                  <a:lnSpc>
                    <a:spcPct val="90000"/>
                  </a:lnSpc>
                  <a:spcBef>
                    <a:spcPts val="375"/>
                  </a:spcBef>
                  <a:defRPr sz="1600"/>
                </a:pPr>
                <a:endParaRPr/>
              </a:p>
            </p:txBody>
          </p:sp>
          <p:sp>
            <p:nvSpPr>
              <p:cNvPr id="218" name="Data Governance (GDPR, data sharing)"/>
              <p:cNvSpPr txBox="1"/>
              <p:nvPr/>
            </p:nvSpPr>
            <p:spPr>
              <a:xfrm>
                <a:off x="34965" y="63731"/>
                <a:ext cx="1513259" cy="10095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spAutoFit/>
              </a:bodyPr>
              <a:lstStyle>
                <a:lvl1pPr algn="ctr" defTabSz="711200">
                  <a:lnSpc>
                    <a:spcPct val="90000"/>
                  </a:lnSpc>
                  <a:spcBef>
                    <a:spcPts val="600"/>
                  </a:spcBef>
                  <a:defRPr sz="1600"/>
                </a:lvl1pPr>
              </a:lstStyle>
              <a:p>
                <a:r>
                  <a:rPr sz="1200"/>
                  <a:t>Data Governance (GDPR, data sharing)</a:t>
                </a:r>
              </a:p>
            </p:txBody>
          </p:sp>
        </p:grpSp>
        <p:grpSp>
          <p:nvGrpSpPr>
            <p:cNvPr id="222" name="Group"/>
            <p:cNvGrpSpPr/>
            <p:nvPr/>
          </p:nvGrpSpPr>
          <p:grpSpPr>
            <a:xfrm>
              <a:off x="1745450" y="810423"/>
              <a:ext cx="6864163" cy="3947279"/>
              <a:chOff x="0" y="0"/>
              <a:chExt cx="6864162" cy="3947277"/>
            </a:xfrm>
          </p:grpSpPr>
          <p:sp>
            <p:nvSpPr>
              <p:cNvPr id="220" name="Rounded Rectangle"/>
              <p:cNvSpPr/>
              <p:nvPr/>
            </p:nvSpPr>
            <p:spPr>
              <a:xfrm>
                <a:off x="0" y="0"/>
                <a:ext cx="6864162" cy="3947277"/>
              </a:xfrm>
              <a:prstGeom prst="roundRect">
                <a:avLst>
                  <a:gd name="adj" fmla="val 10500"/>
                </a:avLst>
              </a:prstGeom>
              <a:solidFill>
                <a:srgbClr val="535353"/>
              </a:solidFill>
              <a:ln w="25400" cap="flat">
                <a:solidFill>
                  <a:srgbClr val="FFFFFF"/>
                </a:solidFill>
                <a:prstDash val="solid"/>
                <a:round/>
              </a:ln>
              <a:effectLst/>
            </p:spPr>
            <p:txBody>
              <a:bodyPr wrap="square" lIns="34289" tIns="34289" rIns="34289" bIns="34289" numCol="1" anchor="t">
                <a:noAutofit/>
              </a:bodyPr>
              <a:lstStyle/>
              <a:p>
                <a:pPr algn="ctr" defTabSz="800100">
                  <a:lnSpc>
                    <a:spcPct val="90000"/>
                  </a:lnSpc>
                  <a:spcBef>
                    <a:spcPts val="375"/>
                  </a:spcBef>
                  <a:defRPr sz="2400" b="1">
                    <a:solidFill>
                      <a:srgbClr val="0F5494"/>
                    </a:solidFill>
                  </a:defRPr>
                </a:pPr>
                <a:endParaRPr sz="1800"/>
              </a:p>
            </p:txBody>
          </p:sp>
          <p:sp>
            <p:nvSpPr>
              <p:cNvPr id="221" name="Large data spaces per sector"/>
              <p:cNvSpPr txBox="1"/>
              <p:nvPr/>
            </p:nvSpPr>
            <p:spPr>
              <a:xfrm>
                <a:off x="121392" y="121392"/>
                <a:ext cx="6621379" cy="5170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9" tIns="68579" rIns="68579" bIns="68579" numCol="1" anchor="t">
                <a:spAutoFit/>
              </a:bodyPr>
              <a:lstStyle>
                <a:lvl1pPr algn="ctr" defTabSz="1066800">
                  <a:lnSpc>
                    <a:spcPct val="90000"/>
                  </a:lnSpc>
                  <a:spcBef>
                    <a:spcPts val="1000"/>
                  </a:spcBef>
                  <a:defRPr sz="2400" b="1">
                    <a:solidFill>
                      <a:srgbClr val="0F5494"/>
                    </a:solidFill>
                  </a:defRPr>
                </a:lvl1pPr>
              </a:lstStyle>
              <a:p>
                <a:r>
                  <a:rPr sz="1800"/>
                  <a:t>Large data spaces per sector</a:t>
                </a:r>
              </a:p>
            </p:txBody>
          </p:sp>
        </p:grpSp>
        <p:grpSp>
          <p:nvGrpSpPr>
            <p:cNvPr id="225" name="Group"/>
            <p:cNvGrpSpPr/>
            <p:nvPr/>
          </p:nvGrpSpPr>
          <p:grpSpPr>
            <a:xfrm>
              <a:off x="1838332" y="1752312"/>
              <a:ext cx="1481876" cy="2070796"/>
              <a:chOff x="-1" y="0"/>
              <a:chExt cx="1481875" cy="2070794"/>
            </a:xfrm>
          </p:grpSpPr>
          <p:sp>
            <p:nvSpPr>
              <p:cNvPr id="223" name="Shape"/>
              <p:cNvSpPr/>
              <p:nvPr/>
            </p:nvSpPr>
            <p:spPr>
              <a:xfrm>
                <a:off x="-1" y="0"/>
                <a:ext cx="1481875" cy="2070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FFFFFF">
                  <a:alpha val="90000"/>
                </a:srgbClr>
              </a:solidFill>
              <a:ln w="25400" cap="flat">
                <a:solidFill>
                  <a:srgbClr val="759CCB"/>
                </a:solidFill>
                <a:prstDash val="solid"/>
                <a:round/>
              </a:ln>
              <a:effectLst/>
            </p:spPr>
            <p:txBody>
              <a:bodyPr wrap="square" lIns="34289" tIns="34289" rIns="34289" bIns="34289" numCol="1" anchor="b">
                <a:noAutofit/>
              </a:bodyPr>
              <a:lstStyle/>
              <a:p>
                <a:pPr algn="ctr" defTabSz="666750">
                  <a:lnSpc>
                    <a:spcPct val="90000"/>
                  </a:lnSpc>
                  <a:spcBef>
                    <a:spcPts val="375"/>
                  </a:spcBef>
                  <a:defRPr sz="2000"/>
                </a:pPr>
                <a:endParaRPr sz="1500"/>
              </a:p>
            </p:txBody>
          </p:sp>
          <p:sp>
            <p:nvSpPr>
              <p:cNvPr id="224" name="Health"/>
              <p:cNvSpPr txBox="1"/>
              <p:nvPr/>
            </p:nvSpPr>
            <p:spPr>
              <a:xfrm>
                <a:off x="0" y="155372"/>
                <a:ext cx="1481874" cy="15012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b">
                <a:spAutoFit/>
              </a:bodyPr>
              <a:lstStyle/>
              <a:p>
                <a:pPr algn="ctr" defTabSz="666750">
                  <a:lnSpc>
                    <a:spcPct val="90000"/>
                  </a:lnSpc>
                  <a:spcBef>
                    <a:spcPts val="375"/>
                  </a:spcBef>
                  <a:defRPr sz="2000"/>
                </a:pPr>
                <a:endParaRPr sz="1500"/>
              </a:p>
              <a:p>
                <a:pPr algn="ctr" defTabSz="666750">
                  <a:lnSpc>
                    <a:spcPct val="90000"/>
                  </a:lnSpc>
                  <a:spcBef>
                    <a:spcPts val="375"/>
                  </a:spcBef>
                  <a:defRPr sz="2000"/>
                </a:pPr>
                <a:endParaRPr sz="1500"/>
              </a:p>
              <a:p>
                <a:pPr algn="ctr" defTabSz="666750">
                  <a:lnSpc>
                    <a:spcPct val="90000"/>
                  </a:lnSpc>
                  <a:spcBef>
                    <a:spcPts val="375"/>
                  </a:spcBef>
                  <a:defRPr sz="2000"/>
                </a:pPr>
                <a:endParaRPr sz="1500"/>
              </a:p>
              <a:p>
                <a:pPr algn="ctr" defTabSz="666750">
                  <a:lnSpc>
                    <a:spcPct val="90000"/>
                  </a:lnSpc>
                  <a:spcBef>
                    <a:spcPts val="600"/>
                  </a:spcBef>
                  <a:defRPr sz="2000"/>
                </a:pPr>
                <a:r>
                  <a:rPr sz="1500"/>
                  <a:t>Health</a:t>
                </a:r>
              </a:p>
            </p:txBody>
          </p:sp>
        </p:grpSp>
        <p:grpSp>
          <p:nvGrpSpPr>
            <p:cNvPr id="228" name="Group"/>
            <p:cNvGrpSpPr/>
            <p:nvPr/>
          </p:nvGrpSpPr>
          <p:grpSpPr>
            <a:xfrm>
              <a:off x="3415461" y="1764015"/>
              <a:ext cx="1628547" cy="2069865"/>
              <a:chOff x="-1" y="0"/>
              <a:chExt cx="1628546" cy="2069864"/>
            </a:xfrm>
          </p:grpSpPr>
          <p:sp>
            <p:nvSpPr>
              <p:cNvPr id="226" name="Shape"/>
              <p:cNvSpPr/>
              <p:nvPr/>
            </p:nvSpPr>
            <p:spPr>
              <a:xfrm>
                <a:off x="-1" y="0"/>
                <a:ext cx="1628546" cy="20698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FFFFFF">
                  <a:alpha val="90000"/>
                </a:srgbClr>
              </a:solidFill>
              <a:ln w="25400" cap="flat">
                <a:solidFill>
                  <a:srgbClr val="5273C1"/>
                </a:solidFill>
                <a:prstDash val="solid"/>
                <a:round/>
              </a:ln>
              <a:effectLst/>
            </p:spPr>
            <p:txBody>
              <a:bodyPr wrap="square" lIns="34289" tIns="34289" rIns="34289" bIns="34289" numCol="1" anchor="b">
                <a:noAutofit/>
              </a:bodyPr>
              <a:lstStyle/>
              <a:p>
                <a:pPr algn="ctr" defTabSz="666750">
                  <a:lnSpc>
                    <a:spcPct val="90000"/>
                  </a:lnSpc>
                  <a:spcBef>
                    <a:spcPts val="375"/>
                  </a:spcBef>
                </a:pPr>
                <a:endParaRPr sz="900"/>
              </a:p>
            </p:txBody>
          </p:sp>
          <p:sp>
            <p:nvSpPr>
              <p:cNvPr id="227" name="Industry"/>
              <p:cNvSpPr txBox="1"/>
              <p:nvPr/>
            </p:nvSpPr>
            <p:spPr>
              <a:xfrm>
                <a:off x="0" y="1225006"/>
                <a:ext cx="1628545" cy="4308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b">
                <a:spAutoFit/>
              </a:bodyPr>
              <a:lstStyle>
                <a:lvl1pPr algn="ctr" defTabSz="889000">
                  <a:lnSpc>
                    <a:spcPct val="90000"/>
                  </a:lnSpc>
                  <a:spcBef>
                    <a:spcPts val="800"/>
                  </a:spcBef>
                  <a:defRPr sz="2000"/>
                </a:lvl1pPr>
              </a:lstStyle>
              <a:p>
                <a:r>
                  <a:rPr sz="1500"/>
                  <a:t>Industry</a:t>
                </a:r>
              </a:p>
            </p:txBody>
          </p:sp>
        </p:grpSp>
        <p:grpSp>
          <p:nvGrpSpPr>
            <p:cNvPr id="231" name="Group"/>
            <p:cNvGrpSpPr/>
            <p:nvPr/>
          </p:nvGrpSpPr>
          <p:grpSpPr>
            <a:xfrm>
              <a:off x="5197723" y="1765335"/>
              <a:ext cx="1548323" cy="2056648"/>
              <a:chOff x="-1" y="-1"/>
              <a:chExt cx="1548321" cy="2056646"/>
            </a:xfrm>
          </p:grpSpPr>
          <p:sp>
            <p:nvSpPr>
              <p:cNvPr id="229" name="Shape"/>
              <p:cNvSpPr/>
              <p:nvPr/>
            </p:nvSpPr>
            <p:spPr>
              <a:xfrm>
                <a:off x="-1" y="-1"/>
                <a:ext cx="1548321" cy="2056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FFFFFF">
                  <a:alpha val="90000"/>
                </a:srgbClr>
              </a:solidFill>
              <a:ln w="25400" cap="flat">
                <a:solidFill>
                  <a:srgbClr val="3A4BAA"/>
                </a:solidFill>
                <a:prstDash val="solid"/>
                <a:round/>
              </a:ln>
              <a:effectLst/>
            </p:spPr>
            <p:txBody>
              <a:bodyPr wrap="square" lIns="34289" tIns="34289" rIns="34289" bIns="34289" numCol="1" anchor="b">
                <a:noAutofit/>
              </a:bodyPr>
              <a:lstStyle/>
              <a:p>
                <a:pPr algn="ctr" defTabSz="666750">
                  <a:lnSpc>
                    <a:spcPct val="90000"/>
                  </a:lnSpc>
                  <a:spcBef>
                    <a:spcPts val="375"/>
                  </a:spcBef>
                </a:pPr>
                <a:endParaRPr sz="900"/>
              </a:p>
            </p:txBody>
          </p:sp>
          <p:sp>
            <p:nvSpPr>
              <p:cNvPr id="230" name="Agriculture"/>
              <p:cNvSpPr txBox="1"/>
              <p:nvPr/>
            </p:nvSpPr>
            <p:spPr>
              <a:xfrm>
                <a:off x="0" y="1214430"/>
                <a:ext cx="1548318" cy="4308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b">
                <a:spAutoFit/>
              </a:bodyPr>
              <a:lstStyle>
                <a:lvl1pPr algn="ctr" defTabSz="889000">
                  <a:lnSpc>
                    <a:spcPct val="90000"/>
                  </a:lnSpc>
                  <a:spcBef>
                    <a:spcPts val="800"/>
                  </a:spcBef>
                  <a:defRPr sz="2000"/>
                </a:lvl1pPr>
              </a:lstStyle>
              <a:p>
                <a:r>
                  <a:rPr sz="1500"/>
                  <a:t>Agriculture</a:t>
                </a:r>
              </a:p>
            </p:txBody>
          </p:sp>
        </p:grpSp>
        <p:grpSp>
          <p:nvGrpSpPr>
            <p:cNvPr id="234" name="Group"/>
            <p:cNvGrpSpPr/>
            <p:nvPr/>
          </p:nvGrpSpPr>
          <p:grpSpPr>
            <a:xfrm>
              <a:off x="6869872" y="1779673"/>
              <a:ext cx="1689159" cy="2024294"/>
              <a:chOff x="0" y="0"/>
              <a:chExt cx="1689157" cy="2024292"/>
            </a:xfrm>
          </p:grpSpPr>
          <p:sp>
            <p:nvSpPr>
              <p:cNvPr id="232" name="Shape"/>
              <p:cNvSpPr/>
              <p:nvPr/>
            </p:nvSpPr>
            <p:spPr>
              <a:xfrm>
                <a:off x="0" y="0"/>
                <a:ext cx="1689157" cy="2024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80"/>
                    </a:lnTo>
                    <a:lnTo>
                      <a:pt x="10800" y="21600"/>
                    </a:lnTo>
                    <a:lnTo>
                      <a:pt x="0" y="17280"/>
                    </a:lnTo>
                    <a:close/>
                  </a:path>
                </a:pathLst>
              </a:custGeom>
              <a:solidFill>
                <a:srgbClr val="FFFFFF">
                  <a:alpha val="90000"/>
                </a:srgbClr>
              </a:solidFill>
              <a:ln w="25400" cap="flat">
                <a:solidFill>
                  <a:schemeClr val="accent6"/>
                </a:solidFill>
                <a:prstDash val="solid"/>
                <a:round/>
              </a:ln>
              <a:effectLst/>
            </p:spPr>
            <p:txBody>
              <a:bodyPr wrap="square" lIns="34289" tIns="34289" rIns="34289" bIns="34289" numCol="1" anchor="b">
                <a:noAutofit/>
              </a:bodyPr>
              <a:lstStyle/>
              <a:p>
                <a:pPr algn="ctr" defTabSz="666750">
                  <a:lnSpc>
                    <a:spcPct val="90000"/>
                  </a:lnSpc>
                  <a:spcBef>
                    <a:spcPts val="375"/>
                  </a:spcBef>
                </a:pPr>
                <a:endParaRPr sz="900"/>
              </a:p>
            </p:txBody>
          </p:sp>
          <p:sp>
            <p:nvSpPr>
              <p:cNvPr id="233" name="Transport"/>
              <p:cNvSpPr txBox="1"/>
              <p:nvPr/>
            </p:nvSpPr>
            <p:spPr>
              <a:xfrm>
                <a:off x="0" y="1188549"/>
                <a:ext cx="1689157" cy="4308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numCol="1" anchor="b">
                <a:spAutoFit/>
              </a:bodyPr>
              <a:lstStyle>
                <a:lvl1pPr algn="ctr" defTabSz="889000">
                  <a:lnSpc>
                    <a:spcPct val="90000"/>
                  </a:lnSpc>
                  <a:spcBef>
                    <a:spcPts val="800"/>
                  </a:spcBef>
                  <a:defRPr sz="2000"/>
                </a:lvl1pPr>
              </a:lstStyle>
              <a:p>
                <a:r>
                  <a:rPr sz="1500"/>
                  <a:t>Transport</a:t>
                </a:r>
              </a:p>
            </p:txBody>
          </p:sp>
        </p:grpSp>
      </p:grpSp>
      <p:grpSp>
        <p:nvGrpSpPr>
          <p:cNvPr id="238" name="Rounded Rectangle 4"/>
          <p:cNvGrpSpPr/>
          <p:nvPr/>
        </p:nvGrpSpPr>
        <p:grpSpPr>
          <a:xfrm>
            <a:off x="2735796" y="3054719"/>
            <a:ext cx="4752529" cy="475790"/>
            <a:chOff x="0" y="0"/>
            <a:chExt cx="6336703" cy="634385"/>
          </a:xfrm>
        </p:grpSpPr>
        <p:sp>
          <p:nvSpPr>
            <p:cNvPr id="236" name="Rounded Rectangle"/>
            <p:cNvSpPr/>
            <p:nvPr/>
          </p:nvSpPr>
          <p:spPr>
            <a:xfrm>
              <a:off x="0" y="0"/>
              <a:ext cx="6336704" cy="634386"/>
            </a:xfrm>
            <a:prstGeom prst="roundRect">
              <a:avLst>
                <a:gd name="adj" fmla="val 16667"/>
              </a:avLst>
            </a:prstGeom>
            <a:solidFill>
              <a:srgbClr val="FFFFFF"/>
            </a:solidFill>
            <a:ln w="25400" cap="flat">
              <a:solidFill>
                <a:schemeClr val="accent1"/>
              </a:solidFill>
              <a:prstDash val="solid"/>
              <a:round/>
            </a:ln>
            <a:effectLst/>
          </p:spPr>
          <p:txBody>
            <a:bodyPr wrap="square" lIns="34289" tIns="34289" rIns="34289" bIns="34289" numCol="1" anchor="t">
              <a:noAutofit/>
            </a:bodyPr>
            <a:lstStyle/>
            <a:p>
              <a:pPr algn="just" defTabSz="342900"/>
              <a:endParaRPr sz="900"/>
            </a:p>
          </p:txBody>
        </p:sp>
        <p:sp>
          <p:nvSpPr>
            <p:cNvPr id="237" name="Data platforms…"/>
            <p:cNvSpPr txBox="1"/>
            <p:nvPr/>
          </p:nvSpPr>
          <p:spPr>
            <a:xfrm>
              <a:off x="30967" y="30967"/>
              <a:ext cx="6274770" cy="572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00" tIns="27000" rIns="27000" bIns="27000" numCol="2" spcCol="38100" anchor="t">
              <a:noAutofit/>
            </a:bodyPr>
            <a:lstStyle/>
            <a:p>
              <a:pPr marL="214313" indent="-214313" algn="just" defTabSz="342900">
                <a:buSzPct val="100000"/>
                <a:buFont typeface="Verdana"/>
                <a:buChar char="−"/>
                <a:defRPr sz="1600"/>
              </a:pPr>
              <a:r>
                <a:t>Data platforms</a:t>
              </a:r>
            </a:p>
            <a:p>
              <a:pPr marL="214313" indent="-214313" algn="just" defTabSz="342900">
                <a:buSzPct val="100000"/>
                <a:buFont typeface="Verdana"/>
                <a:buChar char="−"/>
                <a:defRPr sz="1600"/>
              </a:pPr>
              <a:r>
                <a:t>Pooling and sharing</a:t>
              </a:r>
            </a:p>
            <a:p>
              <a:pPr algn="just" defTabSz="342900">
                <a:defRPr sz="1600"/>
              </a:pPr>
              <a:endParaRPr/>
            </a:p>
            <a:p>
              <a:pPr marL="214313" indent="-214313" algn="just" defTabSz="342900">
                <a:buSzPct val="100000"/>
                <a:buFont typeface="Verdana"/>
                <a:buChar char="−"/>
                <a:defRPr sz="1600"/>
              </a:pPr>
              <a:r>
                <a:t>Cloud storage</a:t>
              </a:r>
            </a:p>
            <a:p>
              <a:pPr marL="214313" indent="-214313" algn="just" defTabSz="342900">
                <a:buSzPct val="100000"/>
                <a:buFont typeface="Verdana"/>
                <a:buChar char="−"/>
                <a:defRPr sz="1600"/>
              </a:pPr>
              <a:r>
                <a:t>Interoperability</a:t>
              </a:r>
            </a:p>
          </p:txBody>
        </p:sp>
      </p:grpSp>
      <p:pic>
        <p:nvPicPr>
          <p:cNvPr id="239" name="Picture 1" descr="Picture 1"/>
          <p:cNvPicPr>
            <a:picLocks noChangeAspect="1"/>
          </p:cNvPicPr>
          <p:nvPr/>
        </p:nvPicPr>
        <p:blipFill>
          <a:blip r:embed="rId3">
            <a:extLst/>
          </a:blip>
          <a:stretch>
            <a:fillRect/>
          </a:stretch>
        </p:blipFill>
        <p:spPr>
          <a:xfrm>
            <a:off x="5407132" y="1578235"/>
            <a:ext cx="734197" cy="734198"/>
          </a:xfrm>
          <a:prstGeom prst="rect">
            <a:avLst/>
          </a:prstGeom>
          <a:ln w="12700">
            <a:miter lim="400000"/>
          </a:ln>
        </p:spPr>
      </p:pic>
      <p:pic>
        <p:nvPicPr>
          <p:cNvPr id="240" name="Picture 2" descr="Picture 2"/>
          <p:cNvPicPr>
            <a:picLocks noChangeAspect="1"/>
          </p:cNvPicPr>
          <p:nvPr/>
        </p:nvPicPr>
        <p:blipFill>
          <a:blip r:embed="rId4">
            <a:extLst/>
          </a:blip>
          <a:stretch>
            <a:fillRect/>
          </a:stretch>
        </p:blipFill>
        <p:spPr>
          <a:xfrm>
            <a:off x="4077185" y="1566473"/>
            <a:ext cx="757383" cy="757383"/>
          </a:xfrm>
          <a:prstGeom prst="rect">
            <a:avLst/>
          </a:prstGeom>
          <a:ln w="12700">
            <a:miter lim="400000"/>
          </a:ln>
        </p:spPr>
      </p:pic>
      <p:pic>
        <p:nvPicPr>
          <p:cNvPr id="241" name="Picture 5" descr="Picture 5"/>
          <p:cNvPicPr>
            <a:picLocks noChangeAspect="1"/>
          </p:cNvPicPr>
          <p:nvPr/>
        </p:nvPicPr>
        <p:blipFill>
          <a:blip r:embed="rId5">
            <a:extLst/>
          </a:blip>
          <a:stretch>
            <a:fillRect/>
          </a:stretch>
        </p:blipFill>
        <p:spPr>
          <a:xfrm>
            <a:off x="6681448" y="1565131"/>
            <a:ext cx="752870" cy="746960"/>
          </a:xfrm>
          <a:prstGeom prst="rect">
            <a:avLst/>
          </a:prstGeom>
          <a:ln w="12700">
            <a:miter lim="400000"/>
          </a:ln>
        </p:spPr>
      </p:pic>
      <p:pic>
        <p:nvPicPr>
          <p:cNvPr id="242" name="Picture 6" descr="Picture 6"/>
          <p:cNvPicPr>
            <a:picLocks noChangeAspect="1"/>
          </p:cNvPicPr>
          <p:nvPr/>
        </p:nvPicPr>
        <p:blipFill>
          <a:blip r:embed="rId6">
            <a:extLst/>
          </a:blip>
          <a:stretch>
            <a:fillRect/>
          </a:stretch>
        </p:blipFill>
        <p:spPr>
          <a:xfrm>
            <a:off x="2782848" y="1566473"/>
            <a:ext cx="741793" cy="741793"/>
          </a:xfrm>
          <a:prstGeom prst="rect">
            <a:avLst/>
          </a:prstGeom>
          <a:ln w="12700">
            <a:miter lim="400000"/>
          </a:ln>
        </p:spPr>
      </p:pic>
      <p:sp>
        <p:nvSpPr>
          <p:cNvPr id="243" name="Flowchart: Alternate Process 7"/>
          <p:cNvSpPr/>
          <p:nvPr/>
        </p:nvSpPr>
        <p:spPr>
          <a:xfrm>
            <a:off x="2627784" y="3996834"/>
            <a:ext cx="5076565" cy="990092"/>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314" y="0"/>
                  <a:pt x="702" y="0"/>
                </a:cubicBezTo>
                <a:lnTo>
                  <a:pt x="20898" y="0"/>
                </a:lnTo>
                <a:cubicBezTo>
                  <a:pt x="21286" y="0"/>
                  <a:pt x="21600" y="1612"/>
                  <a:pt x="21600" y="3600"/>
                </a:cubicBezTo>
                <a:lnTo>
                  <a:pt x="21600" y="18000"/>
                </a:lnTo>
                <a:cubicBezTo>
                  <a:pt x="21600" y="19988"/>
                  <a:pt x="21286" y="21600"/>
                  <a:pt x="20898" y="21600"/>
                </a:cubicBezTo>
                <a:lnTo>
                  <a:pt x="702" y="21600"/>
                </a:lnTo>
                <a:cubicBezTo>
                  <a:pt x="314" y="21600"/>
                  <a:pt x="0" y="19988"/>
                  <a:pt x="0" y="18000"/>
                </a:cubicBezTo>
                <a:close/>
              </a:path>
            </a:pathLst>
          </a:custGeom>
          <a:solidFill>
            <a:schemeClr val="accent1"/>
          </a:solidFill>
          <a:ln w="25400">
            <a:solidFill>
              <a:srgbClr val="88A3A6"/>
            </a:solidFill>
          </a:ln>
        </p:spPr>
        <p:txBody>
          <a:bodyPr lIns="34289" tIns="34289" rIns="34289" bIns="34289" anchor="ctr"/>
          <a:lstStyle/>
          <a:p>
            <a:pPr algn="ctr">
              <a:defRPr>
                <a:solidFill>
                  <a:srgbClr val="FFFFFF"/>
                </a:solidFill>
              </a:defRPr>
            </a:pPr>
            <a:endParaRPr sz="900"/>
          </a:p>
        </p:txBody>
      </p:sp>
      <p:sp>
        <p:nvSpPr>
          <p:cNvPr id="244" name="TextBox 8"/>
          <p:cNvSpPr txBox="1"/>
          <p:nvPr/>
        </p:nvSpPr>
        <p:spPr>
          <a:xfrm>
            <a:off x="2357754" y="4005481"/>
            <a:ext cx="534659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ctr">
              <a:defRPr sz="2400" b="1">
                <a:solidFill>
                  <a:srgbClr val="FFFFFF"/>
                </a:solidFill>
                <a:latin typeface="Verdana"/>
                <a:ea typeface="Verdana"/>
                <a:cs typeface="Verdana"/>
                <a:sym typeface="Verdana"/>
              </a:defRPr>
            </a:lvl1pPr>
          </a:lstStyle>
          <a:p>
            <a:r>
              <a:rPr sz="1800"/>
              <a:t>High-value data sets from the public sector </a:t>
            </a:r>
          </a:p>
        </p:txBody>
      </p:sp>
      <p:sp>
        <p:nvSpPr>
          <p:cNvPr id="245" name="Down Arrow 10"/>
          <p:cNvSpPr/>
          <p:nvPr/>
        </p:nvSpPr>
        <p:spPr>
          <a:xfrm rot="10800000">
            <a:off x="3063470" y="3693282"/>
            <a:ext cx="432049" cy="3017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1"/>
          </a:solidFill>
          <a:ln w="25400">
            <a:solidFill>
              <a:srgbClr val="88A3A6"/>
            </a:solidFill>
          </a:ln>
        </p:spPr>
        <p:txBody>
          <a:bodyPr lIns="34289" tIns="34289" rIns="34289" bIns="34289" anchor="ctr"/>
          <a:lstStyle/>
          <a:p>
            <a:pPr algn="ctr">
              <a:defRPr>
                <a:solidFill>
                  <a:srgbClr val="FFFFFF"/>
                </a:solidFill>
              </a:defRPr>
            </a:pPr>
            <a:endParaRPr sz="900"/>
          </a:p>
        </p:txBody>
      </p:sp>
      <p:sp>
        <p:nvSpPr>
          <p:cNvPr id="246" name="Down Arrow 11"/>
          <p:cNvSpPr/>
          <p:nvPr/>
        </p:nvSpPr>
        <p:spPr>
          <a:xfrm rot="10800000">
            <a:off x="4179369" y="3699979"/>
            <a:ext cx="432049" cy="3017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1"/>
          </a:solidFill>
          <a:ln w="25400">
            <a:solidFill>
              <a:srgbClr val="88A3A6"/>
            </a:solidFill>
          </a:ln>
        </p:spPr>
        <p:txBody>
          <a:bodyPr lIns="34289" tIns="34289" rIns="34289" bIns="34289" anchor="ctr"/>
          <a:lstStyle/>
          <a:p>
            <a:pPr algn="ctr">
              <a:defRPr>
                <a:solidFill>
                  <a:srgbClr val="FFFFFF"/>
                </a:solidFill>
              </a:defRPr>
            </a:pPr>
            <a:endParaRPr sz="900"/>
          </a:p>
        </p:txBody>
      </p:sp>
      <p:sp>
        <p:nvSpPr>
          <p:cNvPr id="247" name="Down Arrow 12"/>
          <p:cNvSpPr/>
          <p:nvPr/>
        </p:nvSpPr>
        <p:spPr>
          <a:xfrm rot="10800000">
            <a:off x="6411843" y="3700136"/>
            <a:ext cx="432049" cy="3017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1"/>
          </a:solidFill>
          <a:ln w="25400">
            <a:solidFill>
              <a:srgbClr val="88A3A6"/>
            </a:solidFill>
          </a:ln>
        </p:spPr>
        <p:txBody>
          <a:bodyPr lIns="34289" tIns="34289" rIns="34289" bIns="34289" anchor="ctr"/>
          <a:lstStyle/>
          <a:p>
            <a:pPr algn="ctr">
              <a:defRPr>
                <a:solidFill>
                  <a:srgbClr val="FFFFFF"/>
                </a:solidFill>
              </a:defRPr>
            </a:pPr>
            <a:endParaRPr sz="900"/>
          </a:p>
        </p:txBody>
      </p:sp>
      <p:sp>
        <p:nvSpPr>
          <p:cNvPr id="248" name="Down Arrow 13"/>
          <p:cNvSpPr/>
          <p:nvPr/>
        </p:nvSpPr>
        <p:spPr>
          <a:xfrm rot="10800000">
            <a:off x="5385726" y="3699979"/>
            <a:ext cx="432049" cy="30175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1"/>
          </a:solidFill>
          <a:ln w="25400">
            <a:solidFill>
              <a:srgbClr val="88A3A6"/>
            </a:solidFill>
          </a:ln>
        </p:spPr>
        <p:txBody>
          <a:bodyPr lIns="34289" tIns="34289" rIns="34289" bIns="34289" anchor="ctr"/>
          <a:lstStyle/>
          <a:p>
            <a:pPr algn="ctr">
              <a:defRPr>
                <a:solidFill>
                  <a:srgbClr val="FFFFFF"/>
                </a:solidFill>
              </a:defRPr>
            </a:pPr>
            <a:endParaRPr sz="900"/>
          </a:p>
        </p:txBody>
      </p:sp>
      <p:pic>
        <p:nvPicPr>
          <p:cNvPr id="249" name="Picture 15" descr="Picture 15"/>
          <p:cNvPicPr>
            <a:picLocks noChangeAspect="1"/>
          </p:cNvPicPr>
          <p:nvPr/>
        </p:nvPicPr>
        <p:blipFill>
          <a:blip r:embed="rId7">
            <a:extLst/>
          </a:blip>
          <a:stretch>
            <a:fillRect/>
          </a:stretch>
        </p:blipFill>
        <p:spPr>
          <a:xfrm>
            <a:off x="2995398" y="4427439"/>
            <a:ext cx="1428875" cy="488631"/>
          </a:xfrm>
          <a:prstGeom prst="rect">
            <a:avLst/>
          </a:prstGeom>
          <a:ln w="12700">
            <a:miter lim="400000"/>
          </a:ln>
        </p:spPr>
      </p:pic>
      <p:pic>
        <p:nvPicPr>
          <p:cNvPr id="250" name="Picture 16" descr="Picture 16"/>
          <p:cNvPicPr>
            <a:picLocks noChangeAspect="1"/>
          </p:cNvPicPr>
          <p:nvPr/>
        </p:nvPicPr>
        <p:blipFill>
          <a:blip r:embed="rId8">
            <a:extLst/>
          </a:blip>
          <a:stretch>
            <a:fillRect/>
          </a:stretch>
        </p:blipFill>
        <p:spPr>
          <a:xfrm>
            <a:off x="5741916" y="4427599"/>
            <a:ext cx="1350151" cy="493958"/>
          </a:xfrm>
          <a:prstGeom prst="rect">
            <a:avLst/>
          </a:prstGeom>
          <a:ln w="12700">
            <a:miter lim="400000"/>
          </a:ln>
        </p:spPr>
      </p:pic>
    </p:spTree>
    <p:extLst>
      <p:ext uri="{BB962C8B-B14F-4D97-AF65-F5344CB8AC3E}">
        <p14:creationId xmlns:p14="http://schemas.microsoft.com/office/powerpoint/2010/main" val="2606765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11/18/2019</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2</a:t>
            </a:fld>
            <a:endParaRPr lang="en-US" dirty="0">
              <a:solidFill>
                <a:schemeClr val="tx2"/>
              </a:solidFill>
            </a:endParaRPr>
          </a:p>
        </p:txBody>
      </p:sp>
      <p:pic>
        <p:nvPicPr>
          <p:cNvPr id="5" name="Picture 2" descr="https://pbs.twimg.com/media/C-_QTzKW0AEFtK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7565" cy="5143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16514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3036"/>
            <a:ext cx="8229600" cy="509827"/>
          </a:xfrm>
        </p:spPr>
        <p:txBody>
          <a:bodyPr/>
          <a:lstStyle/>
          <a:p>
            <a:r>
              <a:rPr lang="en-US" sz="2800" dirty="0">
                <a:solidFill>
                  <a:schemeClr val="bg1"/>
                </a:solidFill>
              </a:rPr>
              <a:t/>
            </a:r>
            <a:br>
              <a:rPr lang="en-US" sz="2800" dirty="0">
                <a:solidFill>
                  <a:schemeClr val="bg1"/>
                </a:solidFill>
              </a:rPr>
            </a:br>
            <a:r>
              <a:rPr lang="en-US" sz="2600" dirty="0">
                <a:solidFill>
                  <a:schemeClr val="bg1"/>
                </a:solidFill>
              </a:rPr>
              <a:t>Funding opportunities digital health 2021-2027 </a:t>
            </a:r>
            <a:r>
              <a:rPr lang="en-US" sz="2800" dirty="0">
                <a:solidFill>
                  <a:schemeClr val="bg1"/>
                </a:solidFill>
              </a:rPr>
              <a:t/>
            </a:r>
            <a:br>
              <a:rPr lang="en-US" sz="2800" dirty="0">
                <a:solidFill>
                  <a:schemeClr val="bg1"/>
                </a:solidFill>
              </a:rPr>
            </a:br>
            <a:endParaRPr lang="en-IE" sz="2800" dirty="0">
              <a:solidFill>
                <a:schemeClr val="bg1"/>
              </a:solidFill>
            </a:endParaRPr>
          </a:p>
        </p:txBody>
      </p:sp>
      <p:sp>
        <p:nvSpPr>
          <p:cNvPr id="5" name="Content Placeholder 2"/>
          <p:cNvSpPr txBox="1">
            <a:spLocks/>
          </p:cNvSpPr>
          <p:nvPr/>
        </p:nvSpPr>
        <p:spPr bwMode="auto">
          <a:xfrm>
            <a:off x="632058" y="891288"/>
            <a:ext cx="8229600" cy="2916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1600" b="0" kern="0" dirty="0" smtClean="0"/>
              <a:t>	</a:t>
            </a:r>
          </a:p>
          <a:p>
            <a:pPr marL="0" indent="0">
              <a:buNone/>
            </a:pPr>
            <a:r>
              <a:rPr lang="en-GB" sz="1600" b="0" kern="0" dirty="0"/>
              <a:t>	</a:t>
            </a:r>
            <a:r>
              <a:rPr lang="en-GB" sz="1600" b="0" kern="0" dirty="0" smtClean="0"/>
              <a:t>Digital Europe Programme	</a:t>
            </a:r>
            <a:r>
              <a:rPr lang="en-GB" sz="1600" b="0" kern="0" dirty="0"/>
              <a:t>	</a:t>
            </a:r>
            <a:r>
              <a:rPr lang="en-GB" sz="1600" b="0" kern="0" dirty="0" smtClean="0"/>
              <a:t>	Horizon Europe</a:t>
            </a:r>
          </a:p>
          <a:p>
            <a:pPr marL="0" indent="0">
              <a:buFont typeface="Arial" pitchFamily="34" charset="0"/>
              <a:buNone/>
            </a:pPr>
            <a:r>
              <a:rPr lang="en-GB" sz="1600" b="0" kern="0" dirty="0" smtClean="0"/>
              <a:t>	and Connecting Europe Facility </a:t>
            </a:r>
          </a:p>
          <a:p>
            <a:pPr marL="0" indent="0">
              <a:buFont typeface="Arial" pitchFamily="34" charset="0"/>
              <a:buNone/>
            </a:pPr>
            <a:endParaRPr lang="en-GB" sz="1600" b="0" kern="0" dirty="0" smtClean="0"/>
          </a:p>
          <a:p>
            <a:pPr marL="0" indent="0">
              <a:buFont typeface="Arial" pitchFamily="34" charset="0"/>
              <a:buNone/>
            </a:pPr>
            <a:r>
              <a:rPr lang="en-GB" sz="1600" b="0" kern="0" dirty="0" smtClean="0"/>
              <a:t>	</a:t>
            </a:r>
          </a:p>
          <a:p>
            <a:pPr marL="0" indent="0">
              <a:buFont typeface="Arial" pitchFamily="34" charset="0"/>
              <a:buNone/>
            </a:pPr>
            <a:r>
              <a:rPr lang="en-GB" sz="1600" b="0" kern="0" dirty="0"/>
              <a:t>	</a:t>
            </a:r>
            <a:endParaRPr lang="en-GB" sz="1600" b="0" kern="0" dirty="0" smtClean="0"/>
          </a:p>
          <a:p>
            <a:pPr marL="0" indent="0">
              <a:buFont typeface="Arial" pitchFamily="34" charset="0"/>
              <a:buNone/>
            </a:pPr>
            <a:r>
              <a:rPr lang="en-GB" sz="1600" b="0" kern="0" dirty="0" smtClean="0"/>
              <a:t>	European Social Fund +			European Regional</a:t>
            </a:r>
          </a:p>
          <a:p>
            <a:pPr marL="0" indent="0">
              <a:buFont typeface="Arial" pitchFamily="34" charset="0"/>
              <a:buNone/>
            </a:pPr>
            <a:r>
              <a:rPr lang="en-GB" sz="1600" b="0" kern="0" dirty="0" smtClean="0"/>
              <a:t>	and </a:t>
            </a:r>
            <a:r>
              <a:rPr lang="en-US" sz="1600" b="0" kern="0" dirty="0" smtClean="0"/>
              <a:t>European </a:t>
            </a:r>
            <a:r>
              <a:rPr lang="en-US" sz="1600" b="0" kern="0" dirty="0" err="1" smtClean="0"/>
              <a:t>Globalisation</a:t>
            </a:r>
            <a:r>
              <a:rPr lang="en-US" sz="1600" b="0" kern="0" dirty="0" smtClean="0"/>
              <a:t> 		Development Fund 	Adjustment Fund			</a:t>
            </a:r>
            <a:endParaRPr lang="en-GB" sz="1600" b="0" kern="0" dirty="0" smtClean="0"/>
          </a:p>
          <a:p>
            <a:pPr marL="0" indent="0">
              <a:buFont typeface="Arial" pitchFamily="34" charset="0"/>
              <a:buNone/>
            </a:pPr>
            <a:r>
              <a:rPr lang="en-US" sz="1600" b="0" kern="0" dirty="0" smtClean="0"/>
              <a:t>						</a:t>
            </a:r>
            <a:endParaRPr lang="en-US" sz="1600" b="0" kern="0" dirty="0"/>
          </a:p>
          <a:p>
            <a:pPr marL="0" indent="0">
              <a:buFont typeface="Arial" pitchFamily="34" charset="0"/>
              <a:buNone/>
            </a:pPr>
            <a:endParaRPr lang="en-US" sz="1600" b="0" kern="0" dirty="0" smtClean="0"/>
          </a:p>
          <a:p>
            <a:pPr marL="0" indent="0">
              <a:buFont typeface="Arial" pitchFamily="34" charset="0"/>
              <a:buNone/>
            </a:pPr>
            <a:r>
              <a:rPr lang="en-US" sz="1600" b="0" kern="0" dirty="0"/>
              <a:t>	</a:t>
            </a:r>
            <a:r>
              <a:rPr lang="en-US" sz="1600" b="0" kern="0" dirty="0" err="1" smtClean="0"/>
              <a:t>InvestEU</a:t>
            </a:r>
            <a:r>
              <a:rPr lang="en-US" sz="1600" b="0" kern="0" dirty="0" smtClean="0"/>
              <a:t> </a:t>
            </a:r>
            <a:r>
              <a:rPr lang="en-US" sz="1600" b="0" kern="0" dirty="0" err="1" smtClean="0"/>
              <a:t>Programme</a:t>
            </a:r>
            <a:endParaRPr lang="en-US" sz="1600" b="0" kern="0" dirty="0" smtClean="0"/>
          </a:p>
          <a:p>
            <a:pPr marL="0" indent="0">
              <a:buFont typeface="Arial" pitchFamily="34" charset="0"/>
              <a:buNone/>
            </a:pPr>
            <a:endParaRPr lang="en-GB" sz="1600" b="0" kern="0" dirty="0" smtClean="0"/>
          </a:p>
          <a:p>
            <a:endParaRPr lang="en-GB" sz="1600" b="0" kern="0" dirty="0" smtClean="0"/>
          </a:p>
          <a:p>
            <a:endParaRPr lang="en-GB" sz="1600" b="0" kern="0" dirty="0"/>
          </a:p>
        </p:txBody>
      </p:sp>
      <p:pic>
        <p:nvPicPr>
          <p:cNvPr id="6" name="Picture 5"/>
          <p:cNvPicPr>
            <a:picLocks noChangeAspect="1"/>
          </p:cNvPicPr>
          <p:nvPr/>
        </p:nvPicPr>
        <p:blipFill>
          <a:blip r:embed="rId2"/>
          <a:stretch>
            <a:fillRect/>
          </a:stretch>
        </p:blipFill>
        <p:spPr>
          <a:xfrm>
            <a:off x="389556" y="3959489"/>
            <a:ext cx="1070287" cy="937055"/>
          </a:xfrm>
          <a:prstGeom prst="rect">
            <a:avLst/>
          </a:prstGeom>
        </p:spPr>
      </p:pic>
      <p:pic>
        <p:nvPicPr>
          <p:cNvPr id="7" name="Picture 6"/>
          <p:cNvPicPr>
            <a:picLocks noChangeAspect="1"/>
          </p:cNvPicPr>
          <p:nvPr/>
        </p:nvPicPr>
        <p:blipFill>
          <a:blip r:embed="rId3"/>
          <a:stretch>
            <a:fillRect/>
          </a:stretch>
        </p:blipFill>
        <p:spPr>
          <a:xfrm>
            <a:off x="4949397" y="2467621"/>
            <a:ext cx="1087451" cy="904078"/>
          </a:xfrm>
          <a:prstGeom prst="rect">
            <a:avLst/>
          </a:prstGeom>
        </p:spPr>
      </p:pic>
      <p:pic>
        <p:nvPicPr>
          <p:cNvPr id="8" name="Picture 7"/>
          <p:cNvPicPr>
            <a:picLocks noChangeAspect="1"/>
          </p:cNvPicPr>
          <p:nvPr/>
        </p:nvPicPr>
        <p:blipFill>
          <a:blip r:embed="rId4"/>
          <a:stretch>
            <a:fillRect/>
          </a:stretch>
        </p:blipFill>
        <p:spPr>
          <a:xfrm>
            <a:off x="469058" y="2467621"/>
            <a:ext cx="990785" cy="875392"/>
          </a:xfrm>
          <a:prstGeom prst="rect">
            <a:avLst/>
          </a:prstGeom>
        </p:spPr>
      </p:pic>
      <p:pic>
        <p:nvPicPr>
          <p:cNvPr id="9" name="Picture 8"/>
          <p:cNvPicPr>
            <a:picLocks noChangeAspect="1"/>
          </p:cNvPicPr>
          <p:nvPr/>
        </p:nvPicPr>
        <p:blipFill>
          <a:blip r:embed="rId5"/>
          <a:stretch>
            <a:fillRect/>
          </a:stretch>
        </p:blipFill>
        <p:spPr>
          <a:xfrm>
            <a:off x="4971674" y="974426"/>
            <a:ext cx="1065174" cy="876720"/>
          </a:xfrm>
          <a:prstGeom prst="rect">
            <a:avLst/>
          </a:prstGeom>
        </p:spPr>
      </p:pic>
      <p:pic>
        <p:nvPicPr>
          <p:cNvPr id="10" name="Picture 9"/>
          <p:cNvPicPr>
            <a:picLocks noChangeAspect="1"/>
          </p:cNvPicPr>
          <p:nvPr/>
        </p:nvPicPr>
        <p:blipFill>
          <a:blip r:embed="rId6"/>
          <a:stretch>
            <a:fillRect/>
          </a:stretch>
        </p:blipFill>
        <p:spPr>
          <a:xfrm>
            <a:off x="432110" y="974426"/>
            <a:ext cx="1027734" cy="876720"/>
          </a:xfrm>
          <a:prstGeom prst="rect">
            <a:avLst/>
          </a:prstGeom>
        </p:spPr>
      </p:pic>
    </p:spTree>
    <p:extLst>
      <p:ext uri="{BB962C8B-B14F-4D97-AF65-F5344CB8AC3E}">
        <p14:creationId xmlns:p14="http://schemas.microsoft.com/office/powerpoint/2010/main" val="779608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144" y="0"/>
            <a:ext cx="6854248"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800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3857" y="1030191"/>
            <a:ext cx="3941078" cy="1139130"/>
          </a:xfrm>
        </p:spPr>
        <p:txBody>
          <a:bodyPr/>
          <a:lstStyle/>
          <a:p>
            <a:pPr algn="ctr">
              <a:defRPr/>
            </a:pPr>
            <a:r>
              <a:rPr lang="en-GB" sz="4000" kern="1200" dirty="0">
                <a:solidFill>
                  <a:srgbClr val="009FBA"/>
                </a:solidFill>
                <a:latin typeface="EC Square Sans Pro" charset="0"/>
                <a:ea typeface="EC Square Sans Pro" charset="0"/>
                <a:cs typeface="EC Square Sans Pro" charset="0"/>
              </a:rPr>
              <a:t>Thank you!</a:t>
            </a:r>
          </a:p>
        </p:txBody>
      </p:sp>
      <p:sp>
        <p:nvSpPr>
          <p:cNvPr id="4" name="Rectangle 3"/>
          <p:cNvSpPr/>
          <p:nvPr/>
        </p:nvSpPr>
        <p:spPr>
          <a:xfrm>
            <a:off x="5744763" y="2069972"/>
            <a:ext cx="1999265" cy="646331"/>
          </a:xfrm>
          <a:prstGeom prst="rect">
            <a:avLst/>
          </a:prstGeom>
        </p:spPr>
        <p:txBody>
          <a:bodyPr wrap="none">
            <a:spAutoFit/>
          </a:bodyPr>
          <a:lstStyle/>
          <a:p>
            <a:pPr algn="ctr"/>
            <a:r>
              <a:rPr lang="en-GB" sz="1800" b="1" dirty="0"/>
              <a:t>@</a:t>
            </a:r>
            <a:r>
              <a:rPr lang="en-GB" sz="1800" b="1" dirty="0" err="1"/>
              <a:t>eHealth_EU</a:t>
            </a:r>
            <a:r>
              <a:rPr lang="en-GB" sz="1800" b="1" dirty="0"/>
              <a:t> </a:t>
            </a:r>
          </a:p>
          <a:p>
            <a:pPr algn="ctr"/>
            <a:r>
              <a:rPr lang="en-GB" sz="1800" b="1" dirty="0"/>
              <a:t>@</a:t>
            </a:r>
            <a:r>
              <a:rPr lang="en-GB" sz="1800" b="1" dirty="0" err="1" smtClean="0"/>
              <a:t>DSMeu</a:t>
            </a:r>
            <a:endParaRPr lang="en-GB" sz="1800" b="1" dirty="0"/>
          </a:p>
        </p:txBody>
      </p:sp>
      <p:pic>
        <p:nvPicPr>
          <p:cNvPr id="5"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75" y="1030191"/>
            <a:ext cx="4132185" cy="2324354"/>
          </a:xfrm>
          <a:prstGeom prst="rect">
            <a:avLst/>
          </a:prstGeom>
        </p:spPr>
      </p:pic>
      <p:sp>
        <p:nvSpPr>
          <p:cNvPr id="9" name="TextBox 8"/>
          <p:cNvSpPr txBox="1"/>
          <p:nvPr/>
        </p:nvSpPr>
        <p:spPr>
          <a:xfrm>
            <a:off x="268366" y="3597480"/>
            <a:ext cx="7934459"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solidFill>
                  <a:srgbClr val="0F5494"/>
                </a:solidFill>
                <a:ea typeface="Calibri" panose="020F0502020204030204" pitchFamily="34" charset="0"/>
                <a:cs typeface="Arial" panose="020B0604020202020204" pitchFamily="34" charset="0"/>
              </a:rPr>
              <a:t>eHealth: </a:t>
            </a:r>
            <a:r>
              <a:rPr lang="en-GB" sz="1400" dirty="0" smtClean="0">
                <a:hlinkClick r:id="rId3"/>
              </a:rPr>
              <a:t>https</a:t>
            </a:r>
            <a:r>
              <a:rPr lang="en-GB" sz="1400" dirty="0">
                <a:hlinkClick r:id="rId3"/>
              </a:rPr>
              <a:t>://</a:t>
            </a:r>
            <a:r>
              <a:rPr lang="en-GB" sz="1400" dirty="0" smtClean="0">
                <a:hlinkClick r:id="rId3"/>
              </a:rPr>
              <a:t>ec.europa.eu/digital-single-market/en/policies/ehealth</a:t>
            </a:r>
            <a:endParaRPr lang="en-GB" sz="1400" dirty="0" smtClean="0"/>
          </a:p>
          <a:p>
            <a:pPr marL="285750" indent="-285750">
              <a:buFont typeface="Arial" panose="020B0604020202020204" pitchFamily="34" charset="0"/>
              <a:buChar char="•"/>
            </a:pPr>
            <a:r>
              <a:rPr lang="en-GB" sz="1400" dirty="0">
                <a:solidFill>
                  <a:srgbClr val="0F5494"/>
                </a:solidFill>
                <a:ea typeface="Calibri" panose="020F0502020204030204" pitchFamily="34" charset="0"/>
                <a:cs typeface="Arial" panose="020B0604020202020204" pitchFamily="34" charset="0"/>
              </a:rPr>
              <a:t>R&amp;D&amp;I: </a:t>
            </a:r>
            <a:r>
              <a:rPr lang="en-GB" sz="1400" dirty="0" smtClean="0">
                <a:hlinkClick r:id="rId4"/>
              </a:rPr>
              <a:t>http</a:t>
            </a:r>
            <a:r>
              <a:rPr lang="en-GB" sz="1400" dirty="0">
                <a:hlinkClick r:id="rId4"/>
              </a:rPr>
              <a:t>://</a:t>
            </a:r>
            <a:r>
              <a:rPr lang="en-GB" sz="1400" dirty="0" smtClean="0">
                <a:hlinkClick r:id="rId4"/>
              </a:rPr>
              <a:t>ec.europa.eu/horizon-europe</a:t>
            </a:r>
            <a:endParaRPr lang="en-GB" sz="1400" dirty="0" smtClean="0"/>
          </a:p>
          <a:p>
            <a:pPr marL="285750" indent="-285750">
              <a:buFont typeface="Arial" panose="020B0604020202020204" pitchFamily="34" charset="0"/>
              <a:buChar char="•"/>
            </a:pPr>
            <a:r>
              <a:rPr lang="en-GB" sz="1400" dirty="0">
                <a:solidFill>
                  <a:srgbClr val="0F5494"/>
                </a:solidFill>
                <a:ea typeface="Calibri" panose="020F0502020204030204" pitchFamily="34" charset="0"/>
                <a:cs typeface="Arial" panose="020B0604020202020204" pitchFamily="34" charset="0"/>
              </a:rPr>
              <a:t>EU future budget</a:t>
            </a:r>
            <a:r>
              <a:rPr lang="en-GB" sz="1400" dirty="0" smtClean="0"/>
              <a:t>: </a:t>
            </a:r>
            <a:r>
              <a:rPr lang="en-GB" sz="1400" dirty="0" smtClean="0">
                <a:hlinkClick r:id="rId5"/>
              </a:rPr>
              <a:t>http</a:t>
            </a:r>
            <a:r>
              <a:rPr lang="en-GB" sz="1400" dirty="0">
                <a:hlinkClick r:id="rId5"/>
              </a:rPr>
              <a:t>://</a:t>
            </a:r>
            <a:r>
              <a:rPr lang="en-GB" sz="1400" dirty="0" smtClean="0">
                <a:hlinkClick r:id="rId5"/>
              </a:rPr>
              <a:t>ec.europa.eu/budget/mff/index_en.cfm</a:t>
            </a:r>
            <a:endParaRPr lang="en-GB" sz="1400" dirty="0" smtClean="0"/>
          </a:p>
        </p:txBody>
      </p:sp>
    </p:spTree>
    <p:extLst>
      <p:ext uri="{BB962C8B-B14F-4D97-AF65-F5344CB8AC3E}">
        <p14:creationId xmlns:p14="http://schemas.microsoft.com/office/powerpoint/2010/main" val="1833524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a:xfrm>
            <a:off x="0" y="921149"/>
            <a:ext cx="3095065" cy="3503415"/>
          </a:xfrm>
        </p:spPr>
      </p:pic>
      <p:sp>
        <p:nvSpPr>
          <p:cNvPr id="6" name="Title 5"/>
          <p:cNvSpPr>
            <a:spLocks noGrp="1"/>
          </p:cNvSpPr>
          <p:nvPr>
            <p:ph type="title"/>
          </p:nvPr>
        </p:nvSpPr>
        <p:spPr>
          <a:xfrm>
            <a:off x="-239154" y="-7313"/>
            <a:ext cx="3659906" cy="717452"/>
          </a:xfrm>
        </p:spPr>
        <p:txBody>
          <a:bodyPr/>
          <a:lstStyle/>
          <a:p>
            <a:r>
              <a:rPr lang="en-US" sz="2000" dirty="0" smtClean="0">
                <a:solidFill>
                  <a:schemeClr val="bg1"/>
                </a:solidFill>
              </a:rPr>
              <a:t>Future = Data-driven Health &amp; Care</a:t>
            </a:r>
            <a:endParaRPr lang="en-US" sz="2000" dirty="0">
              <a:solidFill>
                <a:schemeClr val="bg1"/>
              </a:solidFill>
            </a:endParaRPr>
          </a:p>
        </p:txBody>
      </p:sp>
      <p:pic>
        <p:nvPicPr>
          <p:cNvPr id="11" name="Picture Placeholder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5024" y="84408"/>
            <a:ext cx="2730500" cy="3798428"/>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591" y="1842866"/>
            <a:ext cx="5712256" cy="320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537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8832" y="2192324"/>
            <a:ext cx="2056304" cy="1120422"/>
          </a:xfrm>
          <a:prstGeom prst="rect">
            <a:avLst/>
          </a:prstGeom>
        </p:spPr>
      </p:pic>
      <p:pic>
        <p:nvPicPr>
          <p:cNvPr id="9" name="Picture 8">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241" y="3408895"/>
            <a:ext cx="2328376" cy="1641589"/>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4081" y="2192324"/>
            <a:ext cx="2032586" cy="1022808"/>
          </a:xfrm>
          <a:prstGeom prst="rect">
            <a:avLst/>
          </a:prstGeom>
        </p:spPr>
      </p:pic>
      <p:pic>
        <p:nvPicPr>
          <p:cNvPr id="4" name="Picture 3">
            <a:hlinkClick r:id="rId7"/>
          </p:cNvPr>
          <p:cNvPicPr>
            <a:picLocks noChangeAspect="1"/>
          </p:cNvPicPr>
          <p:nvPr/>
        </p:nvPicPr>
        <p:blipFill>
          <a:blip r:embed="rId8"/>
          <a:stretch>
            <a:fillRect/>
          </a:stretch>
        </p:blipFill>
        <p:spPr>
          <a:xfrm>
            <a:off x="6446667" y="-17476"/>
            <a:ext cx="1559002" cy="2209800"/>
          </a:xfrm>
          <a:prstGeom prst="rect">
            <a:avLst/>
          </a:prstGeom>
        </p:spPr>
      </p:pic>
      <p:pic>
        <p:nvPicPr>
          <p:cNvPr id="14" name="Picture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18730" y="2192324"/>
            <a:ext cx="2025270" cy="1066800"/>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41617" y="3446830"/>
            <a:ext cx="3657962" cy="1541257"/>
          </a:xfrm>
          <a:prstGeom prst="rect">
            <a:avLst/>
          </a:prstGeom>
        </p:spPr>
      </p:pic>
      <p:pic>
        <p:nvPicPr>
          <p:cNvPr id="16" name="Picture 15" descr="2016-02-03 15.24.3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40446" y="95510"/>
            <a:ext cx="1181304" cy="2096815"/>
          </a:xfrm>
          <a:prstGeom prst="rect">
            <a:avLst/>
          </a:prstGeom>
        </p:spPr>
      </p:pic>
      <p:pic>
        <p:nvPicPr>
          <p:cNvPr id="12" name="Picture 11"/>
          <p:cNvPicPr>
            <a:picLocks noChangeAspect="1"/>
          </p:cNvPicPr>
          <p:nvPr/>
        </p:nvPicPr>
        <p:blipFill>
          <a:blip r:embed="rId13"/>
          <a:stretch>
            <a:fillRect/>
          </a:stretch>
        </p:blipFill>
        <p:spPr>
          <a:xfrm>
            <a:off x="5598459" y="102397"/>
            <a:ext cx="1097769" cy="1926771"/>
          </a:xfrm>
          <a:prstGeom prst="rect">
            <a:avLst/>
          </a:prstGeom>
        </p:spPr>
      </p:pic>
      <p:pic>
        <p:nvPicPr>
          <p:cNvPr id="17" name="Picture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64714" y="632645"/>
            <a:ext cx="1538339" cy="1155978"/>
          </a:xfrm>
          <a:prstGeom prst="rect">
            <a:avLst/>
          </a:prstGeom>
        </p:spPr>
      </p:pic>
      <p:pic>
        <p:nvPicPr>
          <p:cNvPr id="7" name="Picture 6" descr="2016-02-04 11.12.24.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8808" y="757190"/>
            <a:ext cx="1626228" cy="2886556"/>
          </a:xfrm>
          <a:prstGeom prst="rect">
            <a:avLst/>
          </a:prstGeom>
        </p:spPr>
      </p:pic>
      <p:sp>
        <p:nvSpPr>
          <p:cNvPr id="13" name="Title 12"/>
          <p:cNvSpPr>
            <a:spLocks noGrp="1"/>
          </p:cNvSpPr>
          <p:nvPr>
            <p:ph type="title"/>
          </p:nvPr>
        </p:nvSpPr>
        <p:spPr>
          <a:xfrm>
            <a:off x="-253220" y="0"/>
            <a:ext cx="3784209" cy="661041"/>
          </a:xfrm>
        </p:spPr>
        <p:txBody>
          <a:bodyPr/>
          <a:lstStyle/>
          <a:p>
            <a:r>
              <a:rPr lang="en-US" sz="2400" dirty="0" smtClean="0">
                <a:solidFill>
                  <a:schemeClr val="bg1"/>
                </a:solidFill>
              </a:rPr>
              <a:t>Don’t Worry, be </a:t>
            </a:r>
            <a:r>
              <a:rPr lang="en-US" sz="2400" dirty="0" err="1" smtClean="0">
                <a:solidFill>
                  <a:schemeClr val="bg1"/>
                </a:solidFill>
              </a:rPr>
              <a:t>appy</a:t>
            </a:r>
            <a:endParaRPr lang="en-US" sz="2400" dirty="0">
              <a:solidFill>
                <a:schemeClr val="bg1"/>
              </a:solidFill>
            </a:endParaRPr>
          </a:p>
        </p:txBody>
      </p:sp>
      <p:pic>
        <p:nvPicPr>
          <p:cNvPr id="19" name="Picture 1"/>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424639" y="207304"/>
            <a:ext cx="2173820" cy="1696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6" descr="Image result for smart scal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099579" y="3309288"/>
            <a:ext cx="3031625" cy="18664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668122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61925" y="1978997"/>
            <a:ext cx="8972550" cy="3078778"/>
          </a:xfrm>
          <a:prstGeom prst="roundRect">
            <a:avLst/>
          </a:prstGeom>
          <a:solidFill>
            <a:schemeClr val="accent1"/>
          </a:solidFill>
          <a:ln>
            <a:noFill/>
          </a:ln>
          <a:effectLst>
            <a:glow rad="63500">
              <a:schemeClr val="accent1">
                <a:satMod val="175000"/>
                <a:alpha val="40000"/>
              </a:schemeClr>
            </a:glow>
          </a:effectLs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grpSp>
        <p:nvGrpSpPr>
          <p:cNvPr id="3" name="Group 2"/>
          <p:cNvGrpSpPr/>
          <p:nvPr/>
        </p:nvGrpSpPr>
        <p:grpSpPr>
          <a:xfrm>
            <a:off x="2060577" y="2057401"/>
            <a:ext cx="6702422" cy="2924177"/>
            <a:chOff x="-6831019" y="3096908"/>
            <a:chExt cx="7267451" cy="3424188"/>
          </a:xfrm>
        </p:grpSpPr>
        <p:pic>
          <p:nvPicPr>
            <p:cNvPr id="2050" name="Picture 2" descr="U:\POLICY\DSM\Future COM 2017 DSM Digital Transformation of health and care\Policy Validation and Public Consultation\Public Consultation Digital transformation of health and care\OPC_results\Charts\barriers_sharing.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50" t="4215" r="23473" b="29017"/>
            <a:stretch/>
          </p:blipFill>
          <p:spPr bwMode="auto">
            <a:xfrm>
              <a:off x="-2931181" y="3096908"/>
              <a:ext cx="3367613" cy="3424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1019" y="3184715"/>
              <a:ext cx="3946894" cy="3258652"/>
            </a:xfrm>
            <a:prstGeom prst="rect">
              <a:avLst/>
            </a:prstGeom>
            <a:noFill/>
          </p:spPr>
          <p:txBody>
            <a:bodyPr wrap="square" rtlCol="0">
              <a:spAutoFit/>
            </a:bodyPr>
            <a:lstStyle/>
            <a:p>
              <a:pPr algn="r">
                <a:spcAft>
                  <a:spcPts val="1200"/>
                </a:spcAft>
              </a:pPr>
              <a:r>
                <a:rPr lang="en-GB" sz="1100" b="1" dirty="0"/>
                <a:t>Risk of privacy breaches</a:t>
              </a:r>
            </a:p>
            <a:p>
              <a:pPr algn="r">
                <a:spcAft>
                  <a:spcPts val="900"/>
                </a:spcAft>
              </a:pPr>
              <a:r>
                <a:rPr lang="en-GB" sz="1100" b="1" dirty="0"/>
                <a:t>Heterogeneity </a:t>
              </a:r>
              <a:br>
                <a:rPr lang="en-GB" sz="1100" b="1" dirty="0"/>
              </a:br>
              <a:r>
                <a:rPr lang="en-GB" sz="1100" b="1" dirty="0"/>
                <a:t>electronic health records</a:t>
              </a:r>
            </a:p>
            <a:p>
              <a:pPr algn="r">
                <a:spcAft>
                  <a:spcPts val="1400"/>
                </a:spcAft>
              </a:pPr>
              <a:r>
                <a:rPr lang="en-GB" sz="1100" b="1" dirty="0"/>
                <a:t>Cybersecurity risks</a:t>
              </a:r>
            </a:p>
            <a:p>
              <a:pPr algn="r">
                <a:spcAft>
                  <a:spcPts val="1400"/>
                </a:spcAft>
              </a:pPr>
              <a:r>
                <a:rPr lang="en-GB" sz="1100" b="1" dirty="0"/>
                <a:t>Data quality and reliability</a:t>
              </a:r>
            </a:p>
            <a:p>
              <a:pPr algn="r">
                <a:spcAft>
                  <a:spcPts val="1400"/>
                </a:spcAft>
              </a:pPr>
              <a:r>
                <a:rPr lang="en-GB" sz="1100" b="1" dirty="0"/>
                <a:t>Lack of infrastructure</a:t>
              </a:r>
            </a:p>
            <a:p>
              <a:pPr algn="r">
                <a:spcAft>
                  <a:spcPts val="1400"/>
                </a:spcAft>
              </a:pPr>
              <a:r>
                <a:rPr lang="en-GB" sz="1100" b="1" dirty="0"/>
                <a:t>Legal restrictions in member states</a:t>
              </a:r>
            </a:p>
            <a:p>
              <a:pPr algn="r">
                <a:spcAft>
                  <a:spcPts val="1400"/>
                </a:spcAft>
              </a:pPr>
              <a:r>
                <a:rPr lang="en-GB" sz="1100" b="1" dirty="0"/>
                <a:t>Lack of awareness</a:t>
              </a:r>
            </a:p>
            <a:p>
              <a:pPr algn="r">
                <a:spcAft>
                  <a:spcPts val="1600"/>
                </a:spcAft>
              </a:pPr>
              <a:r>
                <a:rPr lang="en-GB" sz="1100" b="1" dirty="0"/>
                <a:t>Lack of interest</a:t>
              </a:r>
            </a:p>
          </p:txBody>
        </p:sp>
      </p:grpSp>
      <p:sp>
        <p:nvSpPr>
          <p:cNvPr id="4" name="Title 1"/>
          <p:cNvSpPr>
            <a:spLocks noGrp="1"/>
          </p:cNvSpPr>
          <p:nvPr>
            <p:ph type="title"/>
          </p:nvPr>
        </p:nvSpPr>
        <p:spPr/>
        <p:txBody>
          <a:bodyPr/>
          <a:lstStyle/>
          <a:p>
            <a:pPr algn="ctr"/>
            <a:r>
              <a:rPr lang="en-GB" sz="2800" dirty="0"/>
              <a:t>Open Public Consultation</a:t>
            </a:r>
          </a:p>
        </p:txBody>
      </p:sp>
      <p:sp>
        <p:nvSpPr>
          <p:cNvPr id="7" name="TextBox 6"/>
          <p:cNvSpPr txBox="1"/>
          <p:nvPr/>
        </p:nvSpPr>
        <p:spPr>
          <a:xfrm>
            <a:off x="228600" y="2312997"/>
            <a:ext cx="2396067" cy="2246769"/>
          </a:xfrm>
          <a:prstGeom prst="rect">
            <a:avLst/>
          </a:prstGeom>
          <a:solidFill>
            <a:schemeClr val="accent5"/>
          </a:solidFill>
          <a:effectLst>
            <a:outerShdw blurRad="50800" dist="38100" dir="2700000" algn="tl" rotWithShape="0">
              <a:prstClr val="black">
                <a:alpha val="40000"/>
              </a:prstClr>
            </a:outerShdw>
          </a:effectLst>
        </p:spPr>
        <p:txBody>
          <a:bodyPr wrap="square" rtlCol="0">
            <a:spAutoFit/>
          </a:bodyPr>
          <a:lstStyle/>
          <a:p>
            <a:pPr algn="ctr"/>
            <a:r>
              <a:rPr lang="en-GB" sz="2800" b="1" dirty="0">
                <a:latin typeface="EC Square Sans Cond Pro" panose="020B0506040000020004" pitchFamily="34" charset="0"/>
              </a:rPr>
              <a:t>"What are the major barriers to electronic sharing of health data?" </a:t>
            </a:r>
          </a:p>
        </p:txBody>
      </p:sp>
      <p:sp>
        <p:nvSpPr>
          <p:cNvPr id="9" name="Diamond 8"/>
          <p:cNvSpPr/>
          <p:nvPr/>
        </p:nvSpPr>
        <p:spPr>
          <a:xfrm>
            <a:off x="3433841" y="1648347"/>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Tree>
    <p:extLst>
      <p:ext uri="{BB962C8B-B14F-4D97-AF65-F5344CB8AC3E}">
        <p14:creationId xmlns:p14="http://schemas.microsoft.com/office/powerpoint/2010/main" val="2961902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type="title"/>
          </p:nvPr>
        </p:nvSpPr>
        <p:spPr>
          <a:xfrm>
            <a:off x="296334" y="1025846"/>
            <a:ext cx="8644466" cy="702469"/>
          </a:xfrm>
        </p:spPr>
        <p:txBody>
          <a:bodyPr/>
          <a:lstStyle/>
          <a:p>
            <a:pPr algn="ctr"/>
            <a:r>
              <a:rPr lang="en-GB" altLang="en-US" sz="2800" kern="1200" dirty="0">
                <a:latin typeface="EC Square Sans Pro" charset="0"/>
                <a:ea typeface="EC Square Sans Pro" charset="0"/>
                <a:cs typeface="EC Square Sans Pro" charset="0"/>
              </a:rPr>
              <a:t>Commission Communication COM (2018) 233</a:t>
            </a:r>
          </a:p>
        </p:txBody>
      </p:sp>
      <p:sp>
        <p:nvSpPr>
          <p:cNvPr id="5" name="Content Placeholder 4"/>
          <p:cNvSpPr>
            <a:spLocks noGrp="1"/>
          </p:cNvSpPr>
          <p:nvPr>
            <p:ph sz="half" idx="2"/>
          </p:nvPr>
        </p:nvSpPr>
        <p:spPr>
          <a:xfrm>
            <a:off x="5014382" y="1947333"/>
            <a:ext cx="3691467" cy="2865041"/>
          </a:xfrm>
        </p:spPr>
        <p:txBody>
          <a:bodyPr/>
          <a:lstStyle/>
          <a:p>
            <a:r>
              <a:rPr lang="en-GB" sz="2000" dirty="0"/>
              <a:t>Digital transformation of health and care </a:t>
            </a:r>
          </a:p>
          <a:p>
            <a:r>
              <a:rPr lang="en-GB" sz="2000" dirty="0"/>
              <a:t>in the Digital Single Market </a:t>
            </a:r>
          </a:p>
          <a:p>
            <a:r>
              <a:rPr lang="en-GB" sz="2000" dirty="0"/>
              <a:t>empowering citizens and building a healthier society</a:t>
            </a:r>
            <a:endParaRPr lang="en-IE"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 y="1871133"/>
            <a:ext cx="4679198" cy="2632049"/>
          </a:xfrm>
          <a:prstGeom prst="rect">
            <a:avLst/>
          </a:prstGeom>
        </p:spPr>
      </p:pic>
    </p:spTree>
    <p:extLst>
      <p:ext uri="{BB962C8B-B14F-4D97-AF65-F5344CB8AC3E}">
        <p14:creationId xmlns:p14="http://schemas.microsoft.com/office/powerpoint/2010/main" val="2715740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6" y="1004888"/>
            <a:ext cx="9261566" cy="702469"/>
          </a:xfrm>
        </p:spPr>
        <p:txBody>
          <a:bodyPr/>
          <a:lstStyle/>
          <a:p>
            <a:pPr algn="ctr"/>
            <a:r>
              <a:rPr lang="en-US" sz="2800" dirty="0" smtClean="0"/>
              <a:t>Digital </a:t>
            </a:r>
            <a:r>
              <a:rPr lang="en-US" sz="2800" dirty="0"/>
              <a:t>Transformation of Health and </a:t>
            </a:r>
            <a:r>
              <a:rPr lang="en-US" sz="2800" dirty="0" smtClean="0"/>
              <a:t>Care</a:t>
            </a:r>
            <a:endParaRPr lang="en-GB" sz="2800" dirty="0"/>
          </a:p>
        </p:txBody>
      </p:sp>
      <p:sp>
        <p:nvSpPr>
          <p:cNvPr id="3" name="Content Placeholder 2"/>
          <p:cNvSpPr>
            <a:spLocks noGrp="1"/>
          </p:cNvSpPr>
          <p:nvPr>
            <p:ph idx="1"/>
          </p:nvPr>
        </p:nvSpPr>
        <p:spPr>
          <a:xfrm>
            <a:off x="509451" y="1998617"/>
            <a:ext cx="8425544" cy="2582738"/>
          </a:xfrm>
        </p:spPr>
        <p:txBody>
          <a:bodyPr/>
          <a:lstStyle/>
          <a:p>
            <a:pPr marL="400050" lvl="1" indent="0">
              <a:buNone/>
            </a:pPr>
            <a:endParaRPr lang="en-US" sz="1400" dirty="0"/>
          </a:p>
          <a:p>
            <a:pPr marL="400050" lvl="1" indent="0">
              <a:lnSpc>
                <a:spcPct val="150000"/>
              </a:lnSpc>
              <a:buNone/>
            </a:pPr>
            <a:r>
              <a:rPr lang="en-US" sz="1600" dirty="0" smtClean="0"/>
              <a:t>	</a:t>
            </a:r>
            <a:endParaRPr lang="en-US" sz="1800" b="0" i="1" dirty="0"/>
          </a:p>
        </p:txBody>
      </p:sp>
      <p:pic>
        <p:nvPicPr>
          <p:cNvPr id="5" name="Picture 4"/>
          <p:cNvPicPr>
            <a:picLocks noChangeAspect="1"/>
          </p:cNvPicPr>
          <p:nvPr/>
        </p:nvPicPr>
        <p:blipFill>
          <a:blip r:embed="rId3"/>
          <a:stretch>
            <a:fillRect/>
          </a:stretch>
        </p:blipFill>
        <p:spPr>
          <a:xfrm>
            <a:off x="1202829" y="2075101"/>
            <a:ext cx="6620773" cy="3080867"/>
          </a:xfrm>
          <a:prstGeom prst="rect">
            <a:avLst/>
          </a:prstGeom>
        </p:spPr>
      </p:pic>
      <p:sp>
        <p:nvSpPr>
          <p:cNvPr id="6" name="Diamond 5"/>
          <p:cNvSpPr/>
          <p:nvPr/>
        </p:nvSpPr>
        <p:spPr>
          <a:xfrm>
            <a:off x="3401531" y="1749552"/>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Tree>
    <p:extLst>
      <p:ext uri="{BB962C8B-B14F-4D97-AF65-F5344CB8AC3E}">
        <p14:creationId xmlns:p14="http://schemas.microsoft.com/office/powerpoint/2010/main" val="934605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62" y="1397393"/>
            <a:ext cx="3004597" cy="26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stretch>
            <a:fillRect/>
          </a:stretch>
        </p:blipFill>
        <p:spPr>
          <a:xfrm>
            <a:off x="94462" y="3885495"/>
            <a:ext cx="6890755" cy="1258005"/>
          </a:xfrm>
          <a:prstGeom prst="rect">
            <a:avLst/>
          </a:prstGeom>
        </p:spPr>
      </p:pic>
      <p:sp>
        <p:nvSpPr>
          <p:cNvPr id="6" name="Content Placeholder 1"/>
          <p:cNvSpPr>
            <a:spLocks noGrp="1"/>
          </p:cNvSpPr>
          <p:nvPr>
            <p:ph idx="4294967295"/>
          </p:nvPr>
        </p:nvSpPr>
        <p:spPr>
          <a:xfrm>
            <a:off x="3099059" y="1397394"/>
            <a:ext cx="5872767" cy="2608909"/>
          </a:xfrm>
        </p:spPr>
        <p:txBody>
          <a:bodyPr/>
          <a:lstStyle/>
          <a:p>
            <a:pPr marL="0" indent="0">
              <a:spcBef>
                <a:spcPts val="0"/>
              </a:spcBef>
              <a:spcAft>
                <a:spcPts val="900"/>
              </a:spcAft>
              <a:buNone/>
            </a:pPr>
            <a:r>
              <a:rPr lang="en-GB" sz="1600" b="1" dirty="0"/>
              <a:t>The eHealth Digital Service Infrastructure (</a:t>
            </a:r>
            <a:r>
              <a:rPr lang="en-GB" sz="1600" b="1" dirty="0" err="1"/>
              <a:t>eHDSI</a:t>
            </a:r>
            <a:r>
              <a:rPr lang="en-GB" sz="1600" b="1" dirty="0"/>
              <a:t>) enables exchange of patient data across borders</a:t>
            </a:r>
          </a:p>
          <a:p>
            <a:pPr>
              <a:spcBef>
                <a:spcPts val="0"/>
              </a:spcBef>
              <a:spcAft>
                <a:spcPts val="900"/>
              </a:spcAft>
              <a:buClr>
                <a:schemeClr val="accent1">
                  <a:lumMod val="50000"/>
                </a:schemeClr>
              </a:buClr>
            </a:pPr>
            <a:r>
              <a:rPr lang="en-GB" sz="1600" b="1" dirty="0"/>
              <a:t>Patient Summary</a:t>
            </a:r>
            <a:r>
              <a:rPr lang="en-GB" sz="1600" dirty="0"/>
              <a:t> provides access to health professionals to verified key health data of a patient during an unplanned care encounter while abroad</a:t>
            </a:r>
          </a:p>
          <a:p>
            <a:pPr>
              <a:spcBef>
                <a:spcPts val="0"/>
              </a:spcBef>
              <a:spcAft>
                <a:spcPts val="900"/>
              </a:spcAft>
              <a:buClr>
                <a:schemeClr val="accent1">
                  <a:lumMod val="50000"/>
                </a:schemeClr>
              </a:buClr>
            </a:pPr>
            <a:r>
              <a:rPr lang="en-GB" sz="1600" b="1" dirty="0" err="1"/>
              <a:t>ePrescription</a:t>
            </a:r>
            <a:r>
              <a:rPr lang="en-GB" sz="1600" dirty="0"/>
              <a:t> enables patients to receive equivalent medication while abroad to what they would receive in their home country</a:t>
            </a:r>
            <a:endParaRPr lang="de-DE" sz="1600" dirty="0"/>
          </a:p>
        </p:txBody>
      </p:sp>
      <p:sp>
        <p:nvSpPr>
          <p:cNvPr id="8" name="Title 3"/>
          <p:cNvSpPr txBox="1">
            <a:spLocks/>
          </p:cNvSpPr>
          <p:nvPr/>
        </p:nvSpPr>
        <p:spPr bwMode="auto">
          <a:xfrm>
            <a:off x="-178905" y="692358"/>
            <a:ext cx="901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defRPr/>
            </a:pPr>
            <a:r>
              <a:rPr lang="en-GB" sz="2000" kern="0" smtClean="0"/>
              <a:t>(I) Giving citizens better access to their health data</a:t>
            </a:r>
            <a:endParaRPr lang="en-GB" sz="2000" kern="0" dirty="0"/>
          </a:p>
        </p:txBody>
      </p:sp>
      <p:sp>
        <p:nvSpPr>
          <p:cNvPr id="11" name="Diamond 10"/>
          <p:cNvSpPr/>
          <p:nvPr/>
        </p:nvSpPr>
        <p:spPr>
          <a:xfrm>
            <a:off x="3441123" y="1255373"/>
            <a:ext cx="2223370" cy="34289"/>
          </a:xfrm>
          <a:prstGeom prst="diamond">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dirty="0">
              <a:solidFill>
                <a:srgbClr val="0F5494"/>
              </a:solidFill>
            </a:endParaRPr>
          </a:p>
        </p:txBody>
      </p:sp>
    </p:spTree>
    <p:extLst>
      <p:ext uri="{BB962C8B-B14F-4D97-AF65-F5344CB8AC3E}">
        <p14:creationId xmlns:p14="http://schemas.microsoft.com/office/powerpoint/2010/main" val="2634595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8149" y="0"/>
            <a:ext cx="7291755" cy="5152909"/>
          </a:xfrm>
          <a:prstGeom prst="rect">
            <a:avLst/>
          </a:prstGeom>
        </p:spPr>
      </p:pic>
    </p:spTree>
    <p:extLst>
      <p:ext uri="{BB962C8B-B14F-4D97-AF65-F5344CB8AC3E}">
        <p14:creationId xmlns:p14="http://schemas.microsoft.com/office/powerpoint/2010/main" val="635451414"/>
      </p:ext>
    </p:extLst>
  </p:cSld>
  <p:clrMapOvr>
    <a:masterClrMapping/>
  </p:clrMapOvr>
</p:sld>
</file>

<file path=ppt/theme/theme1.xml><?xml version="1.0" encoding="utf-8"?>
<a:theme xmlns:a="http://schemas.openxmlformats.org/drawingml/2006/main" name="4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1424</Words>
  <Application>Microsoft Office PowerPoint</Application>
  <PresentationFormat>On-screen Show (16:9)</PresentationFormat>
  <Paragraphs>177</Paragraphs>
  <Slides>22</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MS PGothic</vt:lpstr>
      <vt:lpstr>Arial</vt:lpstr>
      <vt:lpstr>Calibri</vt:lpstr>
      <vt:lpstr>EC Square Sans Cond Pro</vt:lpstr>
      <vt:lpstr>EC Square Sans Pro</vt:lpstr>
      <vt:lpstr>Gill Sans MT</vt:lpstr>
      <vt:lpstr>Symbol</vt:lpstr>
      <vt:lpstr>Tahoma</vt:lpstr>
      <vt:lpstr>Times New Roman</vt:lpstr>
      <vt:lpstr>Verdana</vt:lpstr>
      <vt:lpstr>Wingdings</vt:lpstr>
      <vt:lpstr>4_Slide_Master</vt:lpstr>
      <vt:lpstr>Blank</vt:lpstr>
      <vt:lpstr>eHealth in Europe:  the Digital Transformation of Health and Care  </vt:lpstr>
      <vt:lpstr>PowerPoint Presentation</vt:lpstr>
      <vt:lpstr>Future = Data-driven Health &amp; Care</vt:lpstr>
      <vt:lpstr>Don’t Worry, be appy</vt:lpstr>
      <vt:lpstr>Open Public Consultation</vt:lpstr>
      <vt:lpstr>Commission Communication COM (2018) 233</vt:lpstr>
      <vt:lpstr>Digital Transformation of Health and Care</vt:lpstr>
      <vt:lpstr>PowerPoint Presentation</vt:lpstr>
      <vt:lpstr>PowerPoint Presentation</vt:lpstr>
      <vt:lpstr>PowerPoint Presentation</vt:lpstr>
      <vt:lpstr> Health Data</vt:lpstr>
      <vt:lpstr>PowerPoint Presentation</vt:lpstr>
      <vt:lpstr>EU strategy for AI</vt:lpstr>
      <vt:lpstr>Communication Artificial Intelligence for Europe</vt:lpstr>
      <vt:lpstr>Key challenges</vt:lpstr>
      <vt:lpstr>HLEG-AI Guidelines for Trustworthy AI </vt:lpstr>
      <vt:lpstr>PowerPoint Presentation</vt:lpstr>
      <vt:lpstr>PowerPoint Presentation</vt:lpstr>
      <vt:lpstr>PowerPoint Presentation</vt:lpstr>
      <vt:lpstr> Funding opportunities digital health 2021-2027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2017-10-13T10:37:11Z</dcterms:created>
  <dcterms:modified xsi:type="dcterms:W3CDTF">2019-11-18T17:32:13Z</dcterms:modified>
</cp:coreProperties>
</file>