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1" r:id="rId2"/>
  </p:sldMasterIdLst>
  <p:notesMasterIdLst>
    <p:notesMasterId r:id="rId16"/>
  </p:notesMasterIdLst>
  <p:sldIdLst>
    <p:sldId id="256" r:id="rId3"/>
    <p:sldId id="417" r:id="rId4"/>
    <p:sldId id="424" r:id="rId5"/>
    <p:sldId id="419" r:id="rId6"/>
    <p:sldId id="257" r:id="rId7"/>
    <p:sldId id="420" r:id="rId8"/>
    <p:sldId id="418" r:id="rId9"/>
    <p:sldId id="258" r:id="rId10"/>
    <p:sldId id="259" r:id="rId11"/>
    <p:sldId id="416" r:id="rId12"/>
    <p:sldId id="425" r:id="rId13"/>
    <p:sldId id="421" r:id="rId14"/>
    <p:sldId id="423"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99CF33-A390-1A4A-9CD1-F02B64B9A79F}" v="1" dt="2019-11-20T06:49:42.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0"/>
    <p:restoredTop sz="94741"/>
  </p:normalViewPr>
  <p:slideViewPr>
    <p:cSldViewPr snapToGrid="0" snapToObjects="1">
      <p:cViewPr varScale="1">
        <p:scale>
          <a:sx n="113" d="100"/>
          <a:sy n="113"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giorgio Pepe" userId="e99dc7f4ce61af21" providerId="LiveId" clId="{8999CF33-A390-1A4A-9CD1-F02B64B9A79F}"/>
    <pc:docChg chg="custSel modSld">
      <pc:chgData name="Piergiorgio Pepe" userId="e99dc7f4ce61af21" providerId="LiveId" clId="{8999CF33-A390-1A4A-9CD1-F02B64B9A79F}" dt="2019-11-20T06:49:42.754" v="15" actId="20577"/>
      <pc:docMkLst>
        <pc:docMk/>
      </pc:docMkLst>
      <pc:sldChg chg="delSp">
        <pc:chgData name="Piergiorgio Pepe" userId="e99dc7f4ce61af21" providerId="LiveId" clId="{8999CF33-A390-1A4A-9CD1-F02B64B9A79F}" dt="2019-11-20T06:45:51.093" v="0" actId="478"/>
        <pc:sldMkLst>
          <pc:docMk/>
          <pc:sldMk cId="3513310003" sldId="256"/>
        </pc:sldMkLst>
        <pc:spChg chg="del">
          <ac:chgData name="Piergiorgio Pepe" userId="e99dc7f4ce61af21" providerId="LiveId" clId="{8999CF33-A390-1A4A-9CD1-F02B64B9A79F}" dt="2019-11-20T06:45:51.093" v="0" actId="478"/>
          <ac:spMkLst>
            <pc:docMk/>
            <pc:sldMk cId="3513310003" sldId="256"/>
            <ac:spMk id="2" creationId="{B299BABD-1DE1-2A48-A0E7-3EBF19BAB7C6}"/>
          </ac:spMkLst>
        </pc:spChg>
      </pc:sldChg>
      <pc:sldChg chg="modSp">
        <pc:chgData name="Piergiorgio Pepe" userId="e99dc7f4ce61af21" providerId="LiveId" clId="{8999CF33-A390-1A4A-9CD1-F02B64B9A79F}" dt="2019-11-20T06:47:57.248" v="7" actId="20577"/>
        <pc:sldMkLst>
          <pc:docMk/>
          <pc:sldMk cId="1325673311" sldId="257"/>
        </pc:sldMkLst>
        <pc:spChg chg="mod">
          <ac:chgData name="Piergiorgio Pepe" userId="e99dc7f4ce61af21" providerId="LiveId" clId="{8999CF33-A390-1A4A-9CD1-F02B64B9A79F}" dt="2019-11-20T06:47:57.248" v="7" actId="20577"/>
          <ac:spMkLst>
            <pc:docMk/>
            <pc:sldMk cId="1325673311" sldId="257"/>
            <ac:spMk id="2" creationId="{7224157E-BC67-B449-ABC6-81E7A177D4C2}"/>
          </ac:spMkLst>
        </pc:spChg>
      </pc:sldChg>
      <pc:sldChg chg="modSp">
        <pc:chgData name="Piergiorgio Pepe" userId="e99dc7f4ce61af21" providerId="LiveId" clId="{8999CF33-A390-1A4A-9CD1-F02B64B9A79F}" dt="2019-11-20T06:48:01.838" v="14" actId="20577"/>
        <pc:sldMkLst>
          <pc:docMk/>
          <pc:sldMk cId="3507313531" sldId="420"/>
        </pc:sldMkLst>
        <pc:spChg chg="mod">
          <ac:chgData name="Piergiorgio Pepe" userId="e99dc7f4ce61af21" providerId="LiveId" clId="{8999CF33-A390-1A4A-9CD1-F02B64B9A79F}" dt="2019-11-20T06:48:01.838" v="14" actId="20577"/>
          <ac:spMkLst>
            <pc:docMk/>
            <pc:sldMk cId="3507313531" sldId="420"/>
            <ac:spMk id="2" creationId="{7224157E-BC67-B449-ABC6-81E7A177D4C2}"/>
          </ac:spMkLst>
        </pc:spChg>
      </pc:sldChg>
      <pc:sldChg chg="modSp">
        <pc:chgData name="Piergiorgio Pepe" userId="e99dc7f4ce61af21" providerId="LiveId" clId="{8999CF33-A390-1A4A-9CD1-F02B64B9A79F}" dt="2019-11-20T06:49:42.754" v="15" actId="20577"/>
        <pc:sldMkLst>
          <pc:docMk/>
          <pc:sldMk cId="2017499410" sldId="425"/>
        </pc:sldMkLst>
        <pc:spChg chg="mod">
          <ac:chgData name="Piergiorgio Pepe" userId="e99dc7f4ce61af21" providerId="LiveId" clId="{8999CF33-A390-1A4A-9CD1-F02B64B9A79F}" dt="2019-11-20T06:49:42.754" v="15" actId="20577"/>
          <ac:spMkLst>
            <pc:docMk/>
            <pc:sldMk cId="2017499410" sldId="425"/>
            <ac:spMk id="4" creationId="{A01A0FB9-A424-41F0-9295-9B165A99B385}"/>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5F44E3-2916-9B40-B4C1-A7FCC0BEB5D9}" type="doc">
      <dgm:prSet loTypeId="urn:microsoft.com/office/officeart/2009/layout/CirclePictureHierarchy" loCatId="" qsTypeId="urn:microsoft.com/office/officeart/2005/8/quickstyle/simple1" qsCatId="simple" csTypeId="urn:microsoft.com/office/officeart/2005/8/colors/accent1_2" csCatId="accent1" phldr="1"/>
      <dgm:spPr/>
      <dgm:t>
        <a:bodyPr/>
        <a:lstStyle/>
        <a:p>
          <a:endParaRPr lang="en-GB"/>
        </a:p>
      </dgm:t>
    </dgm:pt>
    <dgm:pt modelId="{A9CA6B09-2FFA-6F4A-9B55-BC3DD338B43D}">
      <dgm:prSet phldrT="[Text]"/>
      <dgm:spPr/>
      <dgm:t>
        <a:bodyPr/>
        <a:lstStyle/>
        <a:p>
          <a:r>
            <a:rPr lang="en-GB" b="1" dirty="0"/>
            <a:t>Duty to the Public Interest</a:t>
          </a:r>
        </a:p>
      </dgm:t>
    </dgm:pt>
    <dgm:pt modelId="{7897371D-D759-8945-9C58-B74B22ACFAD7}" type="parTrans" cxnId="{D74F9A77-E840-A44A-9D78-9D04001A4021}">
      <dgm:prSet/>
      <dgm:spPr/>
      <dgm:t>
        <a:bodyPr/>
        <a:lstStyle/>
        <a:p>
          <a:endParaRPr lang="en-GB"/>
        </a:p>
      </dgm:t>
    </dgm:pt>
    <dgm:pt modelId="{E05A27DC-8FA1-504F-AD08-1D720F734A43}" type="sibTrans" cxnId="{D74F9A77-E840-A44A-9D78-9D04001A4021}">
      <dgm:prSet/>
      <dgm:spPr/>
      <dgm:t>
        <a:bodyPr/>
        <a:lstStyle/>
        <a:p>
          <a:endParaRPr lang="en-GB"/>
        </a:p>
      </dgm:t>
    </dgm:pt>
    <dgm:pt modelId="{D88B1912-204D-3147-8E8C-C0C5CFF77BF6}">
      <dgm:prSet phldrT="[Text]"/>
      <dgm:spPr/>
      <dgm:t>
        <a:bodyPr/>
        <a:lstStyle/>
        <a:p>
          <a:r>
            <a:rPr lang="en-GB" b="1" dirty="0"/>
            <a:t>Duty to the Profession</a:t>
          </a:r>
          <a:r>
            <a:rPr lang="en-GB" dirty="0"/>
            <a:t> </a:t>
          </a:r>
        </a:p>
      </dgm:t>
    </dgm:pt>
    <dgm:pt modelId="{C5565623-383B-CB42-92C2-76D7A10858AC}" type="parTrans" cxnId="{61D4864A-8F9F-D74B-AFF6-1DD214E4E729}">
      <dgm:prSet/>
      <dgm:spPr/>
      <dgm:t>
        <a:bodyPr/>
        <a:lstStyle/>
        <a:p>
          <a:endParaRPr lang="en-GB"/>
        </a:p>
      </dgm:t>
    </dgm:pt>
    <dgm:pt modelId="{CE61C798-CB42-4F47-8AC5-B9355CC8743B}" type="sibTrans" cxnId="{61D4864A-8F9F-D74B-AFF6-1DD214E4E729}">
      <dgm:prSet/>
      <dgm:spPr/>
      <dgm:t>
        <a:bodyPr/>
        <a:lstStyle/>
        <a:p>
          <a:endParaRPr lang="en-GB"/>
        </a:p>
      </dgm:t>
    </dgm:pt>
    <dgm:pt modelId="{3DAD79A5-CCD3-A440-BD07-DB29148ABA45}">
      <dgm:prSet phldrT="[Text]"/>
      <dgm:spPr/>
      <dgm:t>
        <a:bodyPr/>
        <a:lstStyle/>
        <a:p>
          <a:r>
            <a:rPr lang="en-GB" b="1" dirty="0"/>
            <a:t>Duty to the Organization</a:t>
          </a:r>
          <a:endParaRPr lang="en-GB" dirty="0"/>
        </a:p>
      </dgm:t>
    </dgm:pt>
    <dgm:pt modelId="{B4D60FDD-9294-174E-86D1-FABE0B45A695}" type="parTrans" cxnId="{85F3B191-AEF2-DB4B-94FE-6105708470CB}">
      <dgm:prSet/>
      <dgm:spPr/>
      <dgm:t>
        <a:bodyPr/>
        <a:lstStyle/>
        <a:p>
          <a:endParaRPr lang="en-GB"/>
        </a:p>
      </dgm:t>
    </dgm:pt>
    <dgm:pt modelId="{2C97589F-70F5-3043-82F0-B35142E25326}" type="sibTrans" cxnId="{85F3B191-AEF2-DB4B-94FE-6105708470CB}">
      <dgm:prSet/>
      <dgm:spPr/>
      <dgm:t>
        <a:bodyPr/>
        <a:lstStyle/>
        <a:p>
          <a:endParaRPr lang="en-GB"/>
        </a:p>
      </dgm:t>
    </dgm:pt>
    <dgm:pt modelId="{59BF3361-B3E5-A742-9C23-DE15B75337FB}" type="pres">
      <dgm:prSet presAssocID="{165F44E3-2916-9B40-B4C1-A7FCC0BEB5D9}" presName="hierChild1" presStyleCnt="0">
        <dgm:presLayoutVars>
          <dgm:chPref val="1"/>
          <dgm:dir/>
          <dgm:animOne val="branch"/>
          <dgm:animLvl val="lvl"/>
          <dgm:resizeHandles/>
        </dgm:presLayoutVars>
      </dgm:prSet>
      <dgm:spPr/>
    </dgm:pt>
    <dgm:pt modelId="{489C2D00-DA95-F84F-8D83-4516C5A8F0AC}" type="pres">
      <dgm:prSet presAssocID="{A9CA6B09-2FFA-6F4A-9B55-BC3DD338B43D}" presName="hierRoot1" presStyleCnt="0"/>
      <dgm:spPr/>
    </dgm:pt>
    <dgm:pt modelId="{06FC6481-4D96-254B-AE0E-CFC1D6FAF9B1}" type="pres">
      <dgm:prSet presAssocID="{A9CA6B09-2FFA-6F4A-9B55-BC3DD338B43D}" presName="composite" presStyleCnt="0"/>
      <dgm:spPr/>
    </dgm:pt>
    <dgm:pt modelId="{19D12753-5C00-DD4C-87FA-276AE428D7E2}" type="pres">
      <dgm:prSet presAssocID="{A9CA6B09-2FFA-6F4A-9B55-BC3DD338B43D}" presName="image" presStyleLbl="node0" presStyleIdx="0" presStyleCnt="1"/>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dgm:spPr>
    </dgm:pt>
    <dgm:pt modelId="{D92E32D4-C565-6645-84C4-D1AC3F65F0A5}" type="pres">
      <dgm:prSet presAssocID="{A9CA6B09-2FFA-6F4A-9B55-BC3DD338B43D}" presName="text" presStyleLbl="revTx" presStyleIdx="0" presStyleCnt="3">
        <dgm:presLayoutVars>
          <dgm:chPref val="3"/>
        </dgm:presLayoutVars>
      </dgm:prSet>
      <dgm:spPr/>
    </dgm:pt>
    <dgm:pt modelId="{C6204765-82C8-5D48-8D6F-9B332189A270}" type="pres">
      <dgm:prSet presAssocID="{A9CA6B09-2FFA-6F4A-9B55-BC3DD338B43D}" presName="hierChild2" presStyleCnt="0"/>
      <dgm:spPr/>
    </dgm:pt>
    <dgm:pt modelId="{1F189B28-5C26-A84F-A207-8E4E3B6B44BB}" type="pres">
      <dgm:prSet presAssocID="{C5565623-383B-CB42-92C2-76D7A10858AC}" presName="Name10" presStyleLbl="parChTrans1D2" presStyleIdx="0" presStyleCnt="2"/>
      <dgm:spPr/>
    </dgm:pt>
    <dgm:pt modelId="{A91FE308-01A7-824C-82C4-FA98ED00C137}" type="pres">
      <dgm:prSet presAssocID="{D88B1912-204D-3147-8E8C-C0C5CFF77BF6}" presName="hierRoot2" presStyleCnt="0"/>
      <dgm:spPr/>
    </dgm:pt>
    <dgm:pt modelId="{5305426D-9A18-2E43-9344-FD4D7B1698D5}" type="pres">
      <dgm:prSet presAssocID="{D88B1912-204D-3147-8E8C-C0C5CFF77BF6}" presName="composite2" presStyleCnt="0"/>
      <dgm:spPr/>
    </dgm:pt>
    <dgm:pt modelId="{FEA1C63A-60D7-A848-B731-0E44109F717B}" type="pres">
      <dgm:prSet presAssocID="{D88B1912-204D-3147-8E8C-C0C5CFF77BF6}" presName="image2" presStyleLbl="node2" presStyleIdx="0" presStyleCnt="2"/>
      <dgm:spPr>
        <a:blipFill dpi="0" rotWithShape="1">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dgm:spPr>
    </dgm:pt>
    <dgm:pt modelId="{574A67E6-E34F-9F47-96D5-E734F702B93F}" type="pres">
      <dgm:prSet presAssocID="{D88B1912-204D-3147-8E8C-C0C5CFF77BF6}" presName="text2" presStyleLbl="revTx" presStyleIdx="1" presStyleCnt="3">
        <dgm:presLayoutVars>
          <dgm:chPref val="3"/>
        </dgm:presLayoutVars>
      </dgm:prSet>
      <dgm:spPr/>
    </dgm:pt>
    <dgm:pt modelId="{E00DF19F-C6E3-574A-9382-A99B84906082}" type="pres">
      <dgm:prSet presAssocID="{D88B1912-204D-3147-8E8C-C0C5CFF77BF6}" presName="hierChild3" presStyleCnt="0"/>
      <dgm:spPr/>
    </dgm:pt>
    <dgm:pt modelId="{65221D19-6F0B-E847-9296-FB7A0E4BD8F2}" type="pres">
      <dgm:prSet presAssocID="{B4D60FDD-9294-174E-86D1-FABE0B45A695}" presName="Name10" presStyleLbl="parChTrans1D2" presStyleIdx="1" presStyleCnt="2"/>
      <dgm:spPr/>
    </dgm:pt>
    <dgm:pt modelId="{4080A71B-EF52-714D-B030-E4A5FB87EEEA}" type="pres">
      <dgm:prSet presAssocID="{3DAD79A5-CCD3-A440-BD07-DB29148ABA45}" presName="hierRoot2" presStyleCnt="0"/>
      <dgm:spPr/>
    </dgm:pt>
    <dgm:pt modelId="{40CC506E-58FB-0942-8917-EC48803BB7C9}" type="pres">
      <dgm:prSet presAssocID="{3DAD79A5-CCD3-A440-BD07-DB29148ABA45}" presName="composite2" presStyleCnt="0"/>
      <dgm:spPr/>
    </dgm:pt>
    <dgm:pt modelId="{51E354DB-9D50-9942-BB36-9EC37E502FA0}" type="pres">
      <dgm:prSet presAssocID="{3DAD79A5-CCD3-A440-BD07-DB29148ABA45}" presName="image2" presStyleLbl="node2" presStyleIdx="1" presStyleCnt="2"/>
      <dgm:spPr>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dgm:spPr>
    </dgm:pt>
    <dgm:pt modelId="{51B9E5A4-5AD7-534D-A573-CD7194471D93}" type="pres">
      <dgm:prSet presAssocID="{3DAD79A5-CCD3-A440-BD07-DB29148ABA45}" presName="text2" presStyleLbl="revTx" presStyleIdx="2" presStyleCnt="3">
        <dgm:presLayoutVars>
          <dgm:chPref val="3"/>
        </dgm:presLayoutVars>
      </dgm:prSet>
      <dgm:spPr/>
    </dgm:pt>
    <dgm:pt modelId="{0C3C438D-C33C-D94A-994B-E29C4E516542}" type="pres">
      <dgm:prSet presAssocID="{3DAD79A5-CCD3-A440-BD07-DB29148ABA45}" presName="hierChild3" presStyleCnt="0"/>
      <dgm:spPr/>
    </dgm:pt>
  </dgm:ptLst>
  <dgm:cxnLst>
    <dgm:cxn modelId="{3FEE411E-3007-B64E-9B87-CA5EC85C2112}" type="presOf" srcId="{D88B1912-204D-3147-8E8C-C0C5CFF77BF6}" destId="{574A67E6-E34F-9F47-96D5-E734F702B93F}" srcOrd="0" destOrd="0" presId="urn:microsoft.com/office/officeart/2009/layout/CirclePictureHierarchy"/>
    <dgm:cxn modelId="{61D4864A-8F9F-D74B-AFF6-1DD214E4E729}" srcId="{A9CA6B09-2FFA-6F4A-9B55-BC3DD338B43D}" destId="{D88B1912-204D-3147-8E8C-C0C5CFF77BF6}" srcOrd="0" destOrd="0" parTransId="{C5565623-383B-CB42-92C2-76D7A10858AC}" sibTransId="{CE61C798-CB42-4F47-8AC5-B9355CC8743B}"/>
    <dgm:cxn modelId="{D74F9A77-E840-A44A-9D78-9D04001A4021}" srcId="{165F44E3-2916-9B40-B4C1-A7FCC0BEB5D9}" destId="{A9CA6B09-2FFA-6F4A-9B55-BC3DD338B43D}" srcOrd="0" destOrd="0" parTransId="{7897371D-D759-8945-9C58-B74B22ACFAD7}" sibTransId="{E05A27DC-8FA1-504F-AD08-1D720F734A43}"/>
    <dgm:cxn modelId="{AEBDF682-9D9A-1E42-91EB-202EB0FB3258}" type="presOf" srcId="{A9CA6B09-2FFA-6F4A-9B55-BC3DD338B43D}" destId="{D92E32D4-C565-6645-84C4-D1AC3F65F0A5}" srcOrd="0" destOrd="0" presId="urn:microsoft.com/office/officeart/2009/layout/CirclePictureHierarchy"/>
    <dgm:cxn modelId="{85F3B191-AEF2-DB4B-94FE-6105708470CB}" srcId="{A9CA6B09-2FFA-6F4A-9B55-BC3DD338B43D}" destId="{3DAD79A5-CCD3-A440-BD07-DB29148ABA45}" srcOrd="1" destOrd="0" parTransId="{B4D60FDD-9294-174E-86D1-FABE0B45A695}" sibTransId="{2C97589F-70F5-3043-82F0-B35142E25326}"/>
    <dgm:cxn modelId="{C2481996-D466-9C40-9686-D0068DC5892E}" type="presOf" srcId="{B4D60FDD-9294-174E-86D1-FABE0B45A695}" destId="{65221D19-6F0B-E847-9296-FB7A0E4BD8F2}" srcOrd="0" destOrd="0" presId="urn:microsoft.com/office/officeart/2009/layout/CirclePictureHierarchy"/>
    <dgm:cxn modelId="{3E02BC98-DF87-3343-8F40-DF5C2A69522B}" type="presOf" srcId="{3DAD79A5-CCD3-A440-BD07-DB29148ABA45}" destId="{51B9E5A4-5AD7-534D-A573-CD7194471D93}" srcOrd="0" destOrd="0" presId="urn:microsoft.com/office/officeart/2009/layout/CirclePictureHierarchy"/>
    <dgm:cxn modelId="{684CB4B0-9E55-C84F-AD3B-94E5C6B1630B}" type="presOf" srcId="{165F44E3-2916-9B40-B4C1-A7FCC0BEB5D9}" destId="{59BF3361-B3E5-A742-9C23-DE15B75337FB}" srcOrd="0" destOrd="0" presId="urn:microsoft.com/office/officeart/2009/layout/CirclePictureHierarchy"/>
    <dgm:cxn modelId="{A78C64E1-3EAF-F04C-88A7-97C80BF5BBE1}" type="presOf" srcId="{C5565623-383B-CB42-92C2-76D7A10858AC}" destId="{1F189B28-5C26-A84F-A207-8E4E3B6B44BB}" srcOrd="0" destOrd="0" presId="urn:microsoft.com/office/officeart/2009/layout/CirclePictureHierarchy"/>
    <dgm:cxn modelId="{E6D44CAF-5C2A-BC4C-8D4A-241F8A090864}" type="presParOf" srcId="{59BF3361-B3E5-A742-9C23-DE15B75337FB}" destId="{489C2D00-DA95-F84F-8D83-4516C5A8F0AC}" srcOrd="0" destOrd="0" presId="urn:microsoft.com/office/officeart/2009/layout/CirclePictureHierarchy"/>
    <dgm:cxn modelId="{E9F91A86-AE42-1842-83AE-6839206C312A}" type="presParOf" srcId="{489C2D00-DA95-F84F-8D83-4516C5A8F0AC}" destId="{06FC6481-4D96-254B-AE0E-CFC1D6FAF9B1}" srcOrd="0" destOrd="0" presId="urn:microsoft.com/office/officeart/2009/layout/CirclePictureHierarchy"/>
    <dgm:cxn modelId="{159CA46F-E37B-3C43-B3FF-3B13704E9CAD}" type="presParOf" srcId="{06FC6481-4D96-254B-AE0E-CFC1D6FAF9B1}" destId="{19D12753-5C00-DD4C-87FA-276AE428D7E2}" srcOrd="0" destOrd="0" presId="urn:microsoft.com/office/officeart/2009/layout/CirclePictureHierarchy"/>
    <dgm:cxn modelId="{EB367E5A-6AEC-7D42-BC24-AEC2AC4DDBA3}" type="presParOf" srcId="{06FC6481-4D96-254B-AE0E-CFC1D6FAF9B1}" destId="{D92E32D4-C565-6645-84C4-D1AC3F65F0A5}" srcOrd="1" destOrd="0" presId="urn:microsoft.com/office/officeart/2009/layout/CirclePictureHierarchy"/>
    <dgm:cxn modelId="{3C5BA1FB-4683-1543-B4CB-04DB59F4AE01}" type="presParOf" srcId="{489C2D00-DA95-F84F-8D83-4516C5A8F0AC}" destId="{C6204765-82C8-5D48-8D6F-9B332189A270}" srcOrd="1" destOrd="0" presId="urn:microsoft.com/office/officeart/2009/layout/CirclePictureHierarchy"/>
    <dgm:cxn modelId="{92589111-3289-5B45-B006-3C726208094C}" type="presParOf" srcId="{C6204765-82C8-5D48-8D6F-9B332189A270}" destId="{1F189B28-5C26-A84F-A207-8E4E3B6B44BB}" srcOrd="0" destOrd="0" presId="urn:microsoft.com/office/officeart/2009/layout/CirclePictureHierarchy"/>
    <dgm:cxn modelId="{E34A1CD5-EBF3-8B47-A1D4-ED927F118CCC}" type="presParOf" srcId="{C6204765-82C8-5D48-8D6F-9B332189A270}" destId="{A91FE308-01A7-824C-82C4-FA98ED00C137}" srcOrd="1" destOrd="0" presId="urn:microsoft.com/office/officeart/2009/layout/CirclePictureHierarchy"/>
    <dgm:cxn modelId="{8A56AAA2-848C-4444-9968-35B2880DCFEB}" type="presParOf" srcId="{A91FE308-01A7-824C-82C4-FA98ED00C137}" destId="{5305426D-9A18-2E43-9344-FD4D7B1698D5}" srcOrd="0" destOrd="0" presId="urn:microsoft.com/office/officeart/2009/layout/CirclePictureHierarchy"/>
    <dgm:cxn modelId="{8F5A496E-CF5E-E74D-BA38-47EF76D09AB5}" type="presParOf" srcId="{5305426D-9A18-2E43-9344-FD4D7B1698D5}" destId="{FEA1C63A-60D7-A848-B731-0E44109F717B}" srcOrd="0" destOrd="0" presId="urn:microsoft.com/office/officeart/2009/layout/CirclePictureHierarchy"/>
    <dgm:cxn modelId="{A3B665A9-EE04-3D4E-BB7D-82CA7BBDF4AD}" type="presParOf" srcId="{5305426D-9A18-2E43-9344-FD4D7B1698D5}" destId="{574A67E6-E34F-9F47-96D5-E734F702B93F}" srcOrd="1" destOrd="0" presId="urn:microsoft.com/office/officeart/2009/layout/CirclePictureHierarchy"/>
    <dgm:cxn modelId="{2A9A0F79-A2B6-A946-BCAE-A61135ADBD98}" type="presParOf" srcId="{A91FE308-01A7-824C-82C4-FA98ED00C137}" destId="{E00DF19F-C6E3-574A-9382-A99B84906082}" srcOrd="1" destOrd="0" presId="urn:microsoft.com/office/officeart/2009/layout/CirclePictureHierarchy"/>
    <dgm:cxn modelId="{7E5D2F16-463A-714C-93A7-51658AFAE7AA}" type="presParOf" srcId="{C6204765-82C8-5D48-8D6F-9B332189A270}" destId="{65221D19-6F0B-E847-9296-FB7A0E4BD8F2}" srcOrd="2" destOrd="0" presId="urn:microsoft.com/office/officeart/2009/layout/CirclePictureHierarchy"/>
    <dgm:cxn modelId="{17565BB4-27EE-6647-9F4F-E843F047FC23}" type="presParOf" srcId="{C6204765-82C8-5D48-8D6F-9B332189A270}" destId="{4080A71B-EF52-714D-B030-E4A5FB87EEEA}" srcOrd="3" destOrd="0" presId="urn:microsoft.com/office/officeart/2009/layout/CirclePictureHierarchy"/>
    <dgm:cxn modelId="{1516C970-6ACC-6447-8C5E-E3399A008DED}" type="presParOf" srcId="{4080A71B-EF52-714D-B030-E4A5FB87EEEA}" destId="{40CC506E-58FB-0942-8917-EC48803BB7C9}" srcOrd="0" destOrd="0" presId="urn:microsoft.com/office/officeart/2009/layout/CirclePictureHierarchy"/>
    <dgm:cxn modelId="{3F933A80-E143-114F-9401-41BC3596CFE2}" type="presParOf" srcId="{40CC506E-58FB-0942-8917-EC48803BB7C9}" destId="{51E354DB-9D50-9942-BB36-9EC37E502FA0}" srcOrd="0" destOrd="0" presId="urn:microsoft.com/office/officeart/2009/layout/CirclePictureHierarchy"/>
    <dgm:cxn modelId="{A718F4FF-03F9-B14B-BA7D-1E23AD9E2E2D}" type="presParOf" srcId="{40CC506E-58FB-0942-8917-EC48803BB7C9}" destId="{51B9E5A4-5AD7-534D-A573-CD7194471D93}" srcOrd="1" destOrd="0" presId="urn:microsoft.com/office/officeart/2009/layout/CirclePictureHierarchy"/>
    <dgm:cxn modelId="{12FE73E9-D5C3-514A-A197-88325A66A3FB}" type="presParOf" srcId="{4080A71B-EF52-714D-B030-E4A5FB87EEEA}" destId="{0C3C438D-C33C-D94A-994B-E29C4E516542}"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5640EC-B7B0-0942-83A6-75B0FA113757}" type="doc">
      <dgm:prSet loTypeId="urn:microsoft.com/office/officeart/2005/8/layout/cycle1" loCatId="" qsTypeId="urn:microsoft.com/office/officeart/2005/8/quickstyle/simple1" qsCatId="simple" csTypeId="urn:microsoft.com/office/officeart/2005/8/colors/colorful1" csCatId="colorful" phldr="1"/>
      <dgm:spPr/>
      <dgm:t>
        <a:bodyPr/>
        <a:lstStyle/>
        <a:p>
          <a:endParaRPr lang="en-GB"/>
        </a:p>
      </dgm:t>
    </dgm:pt>
    <dgm:pt modelId="{6A16F109-A7CB-9143-A20D-598D6E023A9C}">
      <dgm:prSet phldrT="[Text]"/>
      <dgm:spPr/>
      <dgm:t>
        <a:bodyPr/>
        <a:lstStyle/>
        <a:p>
          <a:r>
            <a:rPr lang="en-GB" dirty="0"/>
            <a:t>Public Interest as a Professional Priority for HCEPs</a:t>
          </a:r>
        </a:p>
      </dgm:t>
    </dgm:pt>
    <dgm:pt modelId="{FCF7F0B8-721E-A24F-8854-0DCE568DC38B}" type="parTrans" cxnId="{3B3DFFE1-78A7-7143-A028-3D87B8065D5E}">
      <dgm:prSet/>
      <dgm:spPr/>
      <dgm:t>
        <a:bodyPr/>
        <a:lstStyle/>
        <a:p>
          <a:endParaRPr lang="en-GB"/>
        </a:p>
      </dgm:t>
    </dgm:pt>
    <dgm:pt modelId="{83B548FD-5355-124F-A285-90227551ED61}" type="sibTrans" cxnId="{3B3DFFE1-78A7-7143-A028-3D87B8065D5E}">
      <dgm:prSet/>
      <dgm:spPr/>
      <dgm:t>
        <a:bodyPr/>
        <a:lstStyle/>
        <a:p>
          <a:endParaRPr lang="en-GB"/>
        </a:p>
      </dgm:t>
    </dgm:pt>
    <dgm:pt modelId="{4CA7168A-9E48-5E47-A747-AD7DA2FBFE76}">
      <dgm:prSet phldrT="[Text]"/>
      <dgm:spPr/>
      <dgm:t>
        <a:bodyPr/>
        <a:lstStyle/>
        <a:p>
          <a:r>
            <a:rPr lang="en-GB" dirty="0"/>
            <a:t>Trust from Authorities that HCEPs operate also in the Public Interest </a:t>
          </a:r>
        </a:p>
      </dgm:t>
    </dgm:pt>
    <dgm:pt modelId="{B0C6DC47-41F7-AA45-BB4C-B8D8E6A5A336}" type="parTrans" cxnId="{D21A4491-D18A-0042-8A93-554075CC78CC}">
      <dgm:prSet/>
      <dgm:spPr/>
      <dgm:t>
        <a:bodyPr/>
        <a:lstStyle/>
        <a:p>
          <a:endParaRPr lang="en-GB"/>
        </a:p>
      </dgm:t>
    </dgm:pt>
    <dgm:pt modelId="{725D3F76-CB0A-4C48-91DC-EEB45AC0FD79}" type="sibTrans" cxnId="{D21A4491-D18A-0042-8A93-554075CC78CC}">
      <dgm:prSet/>
      <dgm:spPr/>
      <dgm:t>
        <a:bodyPr/>
        <a:lstStyle/>
        <a:p>
          <a:endParaRPr lang="en-GB"/>
        </a:p>
      </dgm:t>
    </dgm:pt>
    <dgm:pt modelId="{6C49D64B-13D5-C645-80ED-69C5B19F1EF8}">
      <dgm:prSet phldrT="[Text]"/>
      <dgm:spPr/>
      <dgm:t>
        <a:bodyPr/>
        <a:lstStyle/>
        <a:p>
          <a:r>
            <a:rPr lang="en-GB" dirty="0"/>
            <a:t>Willingness to recognize the Profession and delegate/entrust public function</a:t>
          </a:r>
        </a:p>
      </dgm:t>
    </dgm:pt>
    <dgm:pt modelId="{92C4D648-7B94-A644-A78F-411062B16726}" type="parTrans" cxnId="{A7909A3E-3F4D-EB44-BBCF-4AF46DF34AA6}">
      <dgm:prSet/>
      <dgm:spPr/>
      <dgm:t>
        <a:bodyPr/>
        <a:lstStyle/>
        <a:p>
          <a:endParaRPr lang="en-GB"/>
        </a:p>
      </dgm:t>
    </dgm:pt>
    <dgm:pt modelId="{0253D824-6800-2448-BBDB-7F6B367A2967}" type="sibTrans" cxnId="{A7909A3E-3F4D-EB44-BBCF-4AF46DF34AA6}">
      <dgm:prSet/>
      <dgm:spPr/>
      <dgm:t>
        <a:bodyPr/>
        <a:lstStyle/>
        <a:p>
          <a:endParaRPr lang="en-GB"/>
        </a:p>
      </dgm:t>
    </dgm:pt>
    <dgm:pt modelId="{32C517D7-0D75-AF48-827B-40094E7FBA58}">
      <dgm:prSet phldrT="[Text]"/>
      <dgm:spPr/>
      <dgm:t>
        <a:bodyPr/>
        <a:lstStyle/>
        <a:p>
          <a:r>
            <a:rPr lang="en-GB" dirty="0"/>
            <a:t>Recognition as a Regulated Profession</a:t>
          </a:r>
        </a:p>
      </dgm:t>
    </dgm:pt>
    <dgm:pt modelId="{0CA4BF51-A7DC-E042-A6CB-8071D8C3EAEE}" type="parTrans" cxnId="{0285B710-C207-8243-BEE0-754735785D2F}">
      <dgm:prSet/>
      <dgm:spPr/>
      <dgm:t>
        <a:bodyPr/>
        <a:lstStyle/>
        <a:p>
          <a:endParaRPr lang="en-GB"/>
        </a:p>
      </dgm:t>
    </dgm:pt>
    <dgm:pt modelId="{6CBE78BC-4157-4C40-B59B-9A4A28E7D4F9}" type="sibTrans" cxnId="{0285B710-C207-8243-BEE0-754735785D2F}">
      <dgm:prSet/>
      <dgm:spPr/>
      <dgm:t>
        <a:bodyPr/>
        <a:lstStyle/>
        <a:p>
          <a:endParaRPr lang="en-GB"/>
        </a:p>
      </dgm:t>
    </dgm:pt>
    <dgm:pt modelId="{734B9B21-ACCF-4542-B3A5-1693A6D907AB}">
      <dgm:prSet phldrT="[Text]"/>
      <dgm:spPr/>
      <dgm:t>
        <a:bodyPr/>
        <a:lstStyle/>
        <a:p>
          <a:r>
            <a:rPr lang="en-GB" dirty="0"/>
            <a:t>Issuance of a Code upholding Public Interest as a Professional Priority for HCEPs </a:t>
          </a:r>
        </a:p>
      </dgm:t>
    </dgm:pt>
    <dgm:pt modelId="{85B5842A-B91B-5E4E-8302-F8BE21D4E9BB}" type="parTrans" cxnId="{C4FD66E1-2E6F-1A45-9364-2EB196C38A03}">
      <dgm:prSet/>
      <dgm:spPr/>
      <dgm:t>
        <a:bodyPr/>
        <a:lstStyle/>
        <a:p>
          <a:endParaRPr lang="en-GB"/>
        </a:p>
      </dgm:t>
    </dgm:pt>
    <dgm:pt modelId="{06B98C35-5DD7-FA48-B957-4840D6888BCC}" type="sibTrans" cxnId="{C4FD66E1-2E6F-1A45-9364-2EB196C38A03}">
      <dgm:prSet/>
      <dgm:spPr/>
      <dgm:t>
        <a:bodyPr/>
        <a:lstStyle/>
        <a:p>
          <a:endParaRPr lang="en-GB"/>
        </a:p>
      </dgm:t>
    </dgm:pt>
    <dgm:pt modelId="{F19DFBD1-CE2C-194D-874F-6E8B7E361DF1}" type="pres">
      <dgm:prSet presAssocID="{4A5640EC-B7B0-0942-83A6-75B0FA113757}" presName="cycle" presStyleCnt="0">
        <dgm:presLayoutVars>
          <dgm:dir/>
          <dgm:resizeHandles val="exact"/>
        </dgm:presLayoutVars>
      </dgm:prSet>
      <dgm:spPr/>
    </dgm:pt>
    <dgm:pt modelId="{E357EEEC-ED76-BA4E-AEE7-D2A9B48FB131}" type="pres">
      <dgm:prSet presAssocID="{6A16F109-A7CB-9143-A20D-598D6E023A9C}" presName="dummy" presStyleCnt="0"/>
      <dgm:spPr/>
    </dgm:pt>
    <dgm:pt modelId="{373EABB0-8AC4-BA43-8C6F-AFCD5BC65E7B}" type="pres">
      <dgm:prSet presAssocID="{6A16F109-A7CB-9143-A20D-598D6E023A9C}" presName="node" presStyleLbl="revTx" presStyleIdx="0" presStyleCnt="5">
        <dgm:presLayoutVars>
          <dgm:bulletEnabled val="1"/>
        </dgm:presLayoutVars>
      </dgm:prSet>
      <dgm:spPr/>
    </dgm:pt>
    <dgm:pt modelId="{157839FB-CB67-8C4B-9200-2B89C402C64A}" type="pres">
      <dgm:prSet presAssocID="{83B548FD-5355-124F-A285-90227551ED61}" presName="sibTrans" presStyleLbl="node1" presStyleIdx="0" presStyleCnt="5"/>
      <dgm:spPr/>
    </dgm:pt>
    <dgm:pt modelId="{75CE78B8-72C9-A04F-8E91-EE472CC03A66}" type="pres">
      <dgm:prSet presAssocID="{734B9B21-ACCF-4542-B3A5-1693A6D907AB}" presName="dummy" presStyleCnt="0"/>
      <dgm:spPr/>
    </dgm:pt>
    <dgm:pt modelId="{F83CEA14-ABFB-2D49-AF36-D8B5F1AE338A}" type="pres">
      <dgm:prSet presAssocID="{734B9B21-ACCF-4542-B3A5-1693A6D907AB}" presName="node" presStyleLbl="revTx" presStyleIdx="1" presStyleCnt="5">
        <dgm:presLayoutVars>
          <dgm:bulletEnabled val="1"/>
        </dgm:presLayoutVars>
      </dgm:prSet>
      <dgm:spPr/>
    </dgm:pt>
    <dgm:pt modelId="{FAD76BA4-BFF3-EF42-A00D-1E7D99B8CEFD}" type="pres">
      <dgm:prSet presAssocID="{06B98C35-5DD7-FA48-B957-4840D6888BCC}" presName="sibTrans" presStyleLbl="node1" presStyleIdx="1" presStyleCnt="5"/>
      <dgm:spPr/>
    </dgm:pt>
    <dgm:pt modelId="{F165FFCD-6F63-6945-8C61-3895FDF59532}" type="pres">
      <dgm:prSet presAssocID="{4CA7168A-9E48-5E47-A747-AD7DA2FBFE76}" presName="dummy" presStyleCnt="0"/>
      <dgm:spPr/>
    </dgm:pt>
    <dgm:pt modelId="{1A0631D9-9154-4444-B1E3-F626D85C8D10}" type="pres">
      <dgm:prSet presAssocID="{4CA7168A-9E48-5E47-A747-AD7DA2FBFE76}" presName="node" presStyleLbl="revTx" presStyleIdx="2" presStyleCnt="5">
        <dgm:presLayoutVars>
          <dgm:bulletEnabled val="1"/>
        </dgm:presLayoutVars>
      </dgm:prSet>
      <dgm:spPr/>
    </dgm:pt>
    <dgm:pt modelId="{DFB6B7D9-5C4E-464A-9E00-611CE30BCADC}" type="pres">
      <dgm:prSet presAssocID="{725D3F76-CB0A-4C48-91DC-EEB45AC0FD79}" presName="sibTrans" presStyleLbl="node1" presStyleIdx="2" presStyleCnt="5"/>
      <dgm:spPr/>
    </dgm:pt>
    <dgm:pt modelId="{9D6A786F-DE90-1945-B1B1-2E207C15854A}" type="pres">
      <dgm:prSet presAssocID="{6C49D64B-13D5-C645-80ED-69C5B19F1EF8}" presName="dummy" presStyleCnt="0"/>
      <dgm:spPr/>
    </dgm:pt>
    <dgm:pt modelId="{1DF90C17-8D6D-3B4A-87B9-CDA3BD50D8E1}" type="pres">
      <dgm:prSet presAssocID="{6C49D64B-13D5-C645-80ED-69C5B19F1EF8}" presName="node" presStyleLbl="revTx" presStyleIdx="3" presStyleCnt="5">
        <dgm:presLayoutVars>
          <dgm:bulletEnabled val="1"/>
        </dgm:presLayoutVars>
      </dgm:prSet>
      <dgm:spPr/>
    </dgm:pt>
    <dgm:pt modelId="{873EBBA8-82F6-7D40-AEA3-B9F8C52D3E92}" type="pres">
      <dgm:prSet presAssocID="{0253D824-6800-2448-BBDB-7F6B367A2967}" presName="sibTrans" presStyleLbl="node1" presStyleIdx="3" presStyleCnt="5"/>
      <dgm:spPr/>
    </dgm:pt>
    <dgm:pt modelId="{686AFBD1-DEAC-2144-8371-02AE48DCE53A}" type="pres">
      <dgm:prSet presAssocID="{32C517D7-0D75-AF48-827B-40094E7FBA58}" presName="dummy" presStyleCnt="0"/>
      <dgm:spPr/>
    </dgm:pt>
    <dgm:pt modelId="{F3996EF4-E80E-1349-B816-C5C877192146}" type="pres">
      <dgm:prSet presAssocID="{32C517D7-0D75-AF48-827B-40094E7FBA58}" presName="node" presStyleLbl="revTx" presStyleIdx="4" presStyleCnt="5">
        <dgm:presLayoutVars>
          <dgm:bulletEnabled val="1"/>
        </dgm:presLayoutVars>
      </dgm:prSet>
      <dgm:spPr/>
    </dgm:pt>
    <dgm:pt modelId="{3EF1D0A9-A11B-524E-99B1-D4B6F2BFE218}" type="pres">
      <dgm:prSet presAssocID="{6CBE78BC-4157-4C40-B59B-9A4A28E7D4F9}" presName="sibTrans" presStyleLbl="node1" presStyleIdx="4" presStyleCnt="5"/>
      <dgm:spPr/>
    </dgm:pt>
  </dgm:ptLst>
  <dgm:cxnLst>
    <dgm:cxn modelId="{0285B710-C207-8243-BEE0-754735785D2F}" srcId="{4A5640EC-B7B0-0942-83A6-75B0FA113757}" destId="{32C517D7-0D75-AF48-827B-40094E7FBA58}" srcOrd="4" destOrd="0" parTransId="{0CA4BF51-A7DC-E042-A6CB-8071D8C3EAEE}" sibTransId="{6CBE78BC-4157-4C40-B59B-9A4A28E7D4F9}"/>
    <dgm:cxn modelId="{05854728-7E53-A442-A2C9-057E35399DC1}" type="presOf" srcId="{0253D824-6800-2448-BBDB-7F6B367A2967}" destId="{873EBBA8-82F6-7D40-AEA3-B9F8C52D3E92}" srcOrd="0" destOrd="0" presId="urn:microsoft.com/office/officeart/2005/8/layout/cycle1"/>
    <dgm:cxn modelId="{D10BFF2A-788D-7A48-A683-0421CD82547A}" type="presOf" srcId="{4CA7168A-9E48-5E47-A747-AD7DA2FBFE76}" destId="{1A0631D9-9154-4444-B1E3-F626D85C8D10}" srcOrd="0" destOrd="0" presId="urn:microsoft.com/office/officeart/2005/8/layout/cycle1"/>
    <dgm:cxn modelId="{A7909A3E-3F4D-EB44-BBCF-4AF46DF34AA6}" srcId="{4A5640EC-B7B0-0942-83A6-75B0FA113757}" destId="{6C49D64B-13D5-C645-80ED-69C5B19F1EF8}" srcOrd="3" destOrd="0" parTransId="{92C4D648-7B94-A644-A78F-411062B16726}" sibTransId="{0253D824-6800-2448-BBDB-7F6B367A2967}"/>
    <dgm:cxn modelId="{882AA755-FFF7-FB44-AF9F-5252F7909A5A}" type="presOf" srcId="{734B9B21-ACCF-4542-B3A5-1693A6D907AB}" destId="{F83CEA14-ABFB-2D49-AF36-D8B5F1AE338A}" srcOrd="0" destOrd="0" presId="urn:microsoft.com/office/officeart/2005/8/layout/cycle1"/>
    <dgm:cxn modelId="{1EB6BB59-9F26-7944-9F65-FDC71C8EAC31}" type="presOf" srcId="{6A16F109-A7CB-9143-A20D-598D6E023A9C}" destId="{373EABB0-8AC4-BA43-8C6F-AFCD5BC65E7B}" srcOrd="0" destOrd="0" presId="urn:microsoft.com/office/officeart/2005/8/layout/cycle1"/>
    <dgm:cxn modelId="{E63FCE72-8D2A-C548-BB8C-F2B965F6F693}" type="presOf" srcId="{83B548FD-5355-124F-A285-90227551ED61}" destId="{157839FB-CB67-8C4B-9200-2B89C402C64A}" srcOrd="0" destOrd="0" presId="urn:microsoft.com/office/officeart/2005/8/layout/cycle1"/>
    <dgm:cxn modelId="{C231BF7F-E9D3-0D47-9F8C-1CF5CE43B434}" type="presOf" srcId="{6CBE78BC-4157-4C40-B59B-9A4A28E7D4F9}" destId="{3EF1D0A9-A11B-524E-99B1-D4B6F2BFE218}" srcOrd="0" destOrd="0" presId="urn:microsoft.com/office/officeart/2005/8/layout/cycle1"/>
    <dgm:cxn modelId="{9EA49A83-07FA-DC4D-8394-1856B12D863E}" type="presOf" srcId="{32C517D7-0D75-AF48-827B-40094E7FBA58}" destId="{F3996EF4-E80E-1349-B816-C5C877192146}" srcOrd="0" destOrd="0" presId="urn:microsoft.com/office/officeart/2005/8/layout/cycle1"/>
    <dgm:cxn modelId="{DB995A85-44B4-804A-A1C3-E78DF3EEC0E0}" type="presOf" srcId="{4A5640EC-B7B0-0942-83A6-75B0FA113757}" destId="{F19DFBD1-CE2C-194D-874F-6E8B7E361DF1}" srcOrd="0" destOrd="0" presId="urn:microsoft.com/office/officeart/2005/8/layout/cycle1"/>
    <dgm:cxn modelId="{D21A4491-D18A-0042-8A93-554075CC78CC}" srcId="{4A5640EC-B7B0-0942-83A6-75B0FA113757}" destId="{4CA7168A-9E48-5E47-A747-AD7DA2FBFE76}" srcOrd="2" destOrd="0" parTransId="{B0C6DC47-41F7-AA45-BB4C-B8D8E6A5A336}" sibTransId="{725D3F76-CB0A-4C48-91DC-EEB45AC0FD79}"/>
    <dgm:cxn modelId="{5C11D2A4-28F3-7248-9EE1-EA9BB0B5F410}" type="presOf" srcId="{6C49D64B-13D5-C645-80ED-69C5B19F1EF8}" destId="{1DF90C17-8D6D-3B4A-87B9-CDA3BD50D8E1}" srcOrd="0" destOrd="0" presId="urn:microsoft.com/office/officeart/2005/8/layout/cycle1"/>
    <dgm:cxn modelId="{C53B17C2-F5CC-E64B-8DD5-C88D7C479EAE}" type="presOf" srcId="{06B98C35-5DD7-FA48-B957-4840D6888BCC}" destId="{FAD76BA4-BFF3-EF42-A00D-1E7D99B8CEFD}" srcOrd="0" destOrd="0" presId="urn:microsoft.com/office/officeart/2005/8/layout/cycle1"/>
    <dgm:cxn modelId="{C4FD66E1-2E6F-1A45-9364-2EB196C38A03}" srcId="{4A5640EC-B7B0-0942-83A6-75B0FA113757}" destId="{734B9B21-ACCF-4542-B3A5-1693A6D907AB}" srcOrd="1" destOrd="0" parTransId="{85B5842A-B91B-5E4E-8302-F8BE21D4E9BB}" sibTransId="{06B98C35-5DD7-FA48-B957-4840D6888BCC}"/>
    <dgm:cxn modelId="{3B3DFFE1-78A7-7143-A028-3D87B8065D5E}" srcId="{4A5640EC-B7B0-0942-83A6-75B0FA113757}" destId="{6A16F109-A7CB-9143-A20D-598D6E023A9C}" srcOrd="0" destOrd="0" parTransId="{FCF7F0B8-721E-A24F-8854-0DCE568DC38B}" sibTransId="{83B548FD-5355-124F-A285-90227551ED61}"/>
    <dgm:cxn modelId="{B3DB15F6-BCC2-8D4B-9032-FC818FEB07EB}" type="presOf" srcId="{725D3F76-CB0A-4C48-91DC-EEB45AC0FD79}" destId="{DFB6B7D9-5C4E-464A-9E00-611CE30BCADC}" srcOrd="0" destOrd="0" presId="urn:microsoft.com/office/officeart/2005/8/layout/cycle1"/>
    <dgm:cxn modelId="{664DF870-2882-3047-911F-D19B66327895}" type="presParOf" srcId="{F19DFBD1-CE2C-194D-874F-6E8B7E361DF1}" destId="{E357EEEC-ED76-BA4E-AEE7-D2A9B48FB131}" srcOrd="0" destOrd="0" presId="urn:microsoft.com/office/officeart/2005/8/layout/cycle1"/>
    <dgm:cxn modelId="{5B37EF95-B06D-8645-97CC-EA6398F58FA4}" type="presParOf" srcId="{F19DFBD1-CE2C-194D-874F-6E8B7E361DF1}" destId="{373EABB0-8AC4-BA43-8C6F-AFCD5BC65E7B}" srcOrd="1" destOrd="0" presId="urn:microsoft.com/office/officeart/2005/8/layout/cycle1"/>
    <dgm:cxn modelId="{3055DADC-0838-8843-A985-01F38E888302}" type="presParOf" srcId="{F19DFBD1-CE2C-194D-874F-6E8B7E361DF1}" destId="{157839FB-CB67-8C4B-9200-2B89C402C64A}" srcOrd="2" destOrd="0" presId="urn:microsoft.com/office/officeart/2005/8/layout/cycle1"/>
    <dgm:cxn modelId="{E0827290-A652-0C4A-80D1-C97F8274104B}" type="presParOf" srcId="{F19DFBD1-CE2C-194D-874F-6E8B7E361DF1}" destId="{75CE78B8-72C9-A04F-8E91-EE472CC03A66}" srcOrd="3" destOrd="0" presId="urn:microsoft.com/office/officeart/2005/8/layout/cycle1"/>
    <dgm:cxn modelId="{B3BC9B94-304E-1045-9D6B-7F52D4C96D2E}" type="presParOf" srcId="{F19DFBD1-CE2C-194D-874F-6E8B7E361DF1}" destId="{F83CEA14-ABFB-2D49-AF36-D8B5F1AE338A}" srcOrd="4" destOrd="0" presId="urn:microsoft.com/office/officeart/2005/8/layout/cycle1"/>
    <dgm:cxn modelId="{C7752765-8564-3041-AE1D-78DF50D64708}" type="presParOf" srcId="{F19DFBD1-CE2C-194D-874F-6E8B7E361DF1}" destId="{FAD76BA4-BFF3-EF42-A00D-1E7D99B8CEFD}" srcOrd="5" destOrd="0" presId="urn:microsoft.com/office/officeart/2005/8/layout/cycle1"/>
    <dgm:cxn modelId="{5683BF8E-8B20-744A-A0E4-4EB2887D8B3C}" type="presParOf" srcId="{F19DFBD1-CE2C-194D-874F-6E8B7E361DF1}" destId="{F165FFCD-6F63-6945-8C61-3895FDF59532}" srcOrd="6" destOrd="0" presId="urn:microsoft.com/office/officeart/2005/8/layout/cycle1"/>
    <dgm:cxn modelId="{22373A47-D0FC-CA4E-843C-F8F42B16A64D}" type="presParOf" srcId="{F19DFBD1-CE2C-194D-874F-6E8B7E361DF1}" destId="{1A0631D9-9154-4444-B1E3-F626D85C8D10}" srcOrd="7" destOrd="0" presId="urn:microsoft.com/office/officeart/2005/8/layout/cycle1"/>
    <dgm:cxn modelId="{2B451426-51B3-EC43-ABBE-32F7F8E23A51}" type="presParOf" srcId="{F19DFBD1-CE2C-194D-874F-6E8B7E361DF1}" destId="{DFB6B7D9-5C4E-464A-9E00-611CE30BCADC}" srcOrd="8" destOrd="0" presId="urn:microsoft.com/office/officeart/2005/8/layout/cycle1"/>
    <dgm:cxn modelId="{11E626DE-564C-B549-8ADC-02DBD05A407E}" type="presParOf" srcId="{F19DFBD1-CE2C-194D-874F-6E8B7E361DF1}" destId="{9D6A786F-DE90-1945-B1B1-2E207C15854A}" srcOrd="9" destOrd="0" presId="urn:microsoft.com/office/officeart/2005/8/layout/cycle1"/>
    <dgm:cxn modelId="{C6D7A169-5FF8-0D46-8323-FD58919FD06F}" type="presParOf" srcId="{F19DFBD1-CE2C-194D-874F-6E8B7E361DF1}" destId="{1DF90C17-8D6D-3B4A-87B9-CDA3BD50D8E1}" srcOrd="10" destOrd="0" presId="urn:microsoft.com/office/officeart/2005/8/layout/cycle1"/>
    <dgm:cxn modelId="{F9E5192D-DBFF-6E43-90C8-EDCBFBA05CC7}" type="presParOf" srcId="{F19DFBD1-CE2C-194D-874F-6E8B7E361DF1}" destId="{873EBBA8-82F6-7D40-AEA3-B9F8C52D3E92}" srcOrd="11" destOrd="0" presId="urn:microsoft.com/office/officeart/2005/8/layout/cycle1"/>
    <dgm:cxn modelId="{53F82115-EDEC-DA47-B69E-375C03ADBB44}" type="presParOf" srcId="{F19DFBD1-CE2C-194D-874F-6E8B7E361DF1}" destId="{686AFBD1-DEAC-2144-8371-02AE48DCE53A}" srcOrd="12" destOrd="0" presId="urn:microsoft.com/office/officeart/2005/8/layout/cycle1"/>
    <dgm:cxn modelId="{088297F4-D6B5-7C43-907C-D90853BD3964}" type="presParOf" srcId="{F19DFBD1-CE2C-194D-874F-6E8B7E361DF1}" destId="{F3996EF4-E80E-1349-B816-C5C877192146}" srcOrd="13" destOrd="0" presId="urn:microsoft.com/office/officeart/2005/8/layout/cycle1"/>
    <dgm:cxn modelId="{FD52D40E-CA16-A544-9A5B-CFDDECF822FF}" type="presParOf" srcId="{F19DFBD1-CE2C-194D-874F-6E8B7E361DF1}" destId="{3EF1D0A9-A11B-524E-99B1-D4B6F2BFE21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221D19-6F0B-E847-9296-FB7A0E4BD8F2}">
      <dsp:nvSpPr>
        <dsp:cNvPr id="0" name=""/>
        <dsp:cNvSpPr/>
      </dsp:nvSpPr>
      <dsp:spPr>
        <a:xfrm>
          <a:off x="1923330" y="2102758"/>
          <a:ext cx="1409960" cy="323009"/>
        </a:xfrm>
        <a:custGeom>
          <a:avLst/>
          <a:gdLst/>
          <a:ahLst/>
          <a:cxnLst/>
          <a:rect l="0" t="0" r="0" b="0"/>
          <a:pathLst>
            <a:path>
              <a:moveTo>
                <a:pt x="0" y="0"/>
              </a:moveTo>
              <a:lnTo>
                <a:pt x="0" y="162786"/>
              </a:lnTo>
              <a:lnTo>
                <a:pt x="1409960" y="162786"/>
              </a:lnTo>
              <a:lnTo>
                <a:pt x="1409960" y="3230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189B28-5C26-A84F-A207-8E4E3B6B44BB}">
      <dsp:nvSpPr>
        <dsp:cNvPr id="0" name=""/>
        <dsp:cNvSpPr/>
      </dsp:nvSpPr>
      <dsp:spPr>
        <a:xfrm>
          <a:off x="513370" y="2102758"/>
          <a:ext cx="1409960" cy="323009"/>
        </a:xfrm>
        <a:custGeom>
          <a:avLst/>
          <a:gdLst/>
          <a:ahLst/>
          <a:cxnLst/>
          <a:rect l="0" t="0" r="0" b="0"/>
          <a:pathLst>
            <a:path>
              <a:moveTo>
                <a:pt x="1409960" y="0"/>
              </a:moveTo>
              <a:lnTo>
                <a:pt x="1409960" y="162786"/>
              </a:lnTo>
              <a:lnTo>
                <a:pt x="0" y="162786"/>
              </a:lnTo>
              <a:lnTo>
                <a:pt x="0" y="3230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D12753-5C00-DD4C-87FA-276AE428D7E2}">
      <dsp:nvSpPr>
        <dsp:cNvPr id="0" name=""/>
        <dsp:cNvSpPr/>
      </dsp:nvSpPr>
      <dsp:spPr>
        <a:xfrm>
          <a:off x="1410617" y="1077332"/>
          <a:ext cx="1025425" cy="1025425"/>
        </a:xfrm>
        <a:prstGeom prst="ellipse">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2E32D4-C565-6645-84C4-D1AC3F65F0A5}">
      <dsp:nvSpPr>
        <dsp:cNvPr id="0" name=""/>
        <dsp:cNvSpPr/>
      </dsp:nvSpPr>
      <dsp:spPr>
        <a:xfrm>
          <a:off x="2436043" y="1074769"/>
          <a:ext cx="1538138" cy="1025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Duty to the Public Interest</a:t>
          </a:r>
        </a:p>
      </dsp:txBody>
      <dsp:txXfrm>
        <a:off x="2436043" y="1074769"/>
        <a:ext cx="1538138" cy="1025425"/>
      </dsp:txXfrm>
    </dsp:sp>
    <dsp:sp modelId="{FEA1C63A-60D7-A848-B731-0E44109F717B}">
      <dsp:nvSpPr>
        <dsp:cNvPr id="0" name=""/>
        <dsp:cNvSpPr/>
      </dsp:nvSpPr>
      <dsp:spPr>
        <a:xfrm>
          <a:off x="657" y="2425767"/>
          <a:ext cx="1025425" cy="1025425"/>
        </a:xfrm>
        <a:prstGeom prst="ellipse">
          <a:avLst/>
        </a:prstGeom>
        <a:blipFill dpi="0" rotWithShape="1">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4A67E6-E34F-9F47-96D5-E734F702B93F}">
      <dsp:nvSpPr>
        <dsp:cNvPr id="0" name=""/>
        <dsp:cNvSpPr/>
      </dsp:nvSpPr>
      <dsp:spPr>
        <a:xfrm>
          <a:off x="1026083" y="2423204"/>
          <a:ext cx="1538138" cy="1025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Duty to the Profession</a:t>
          </a:r>
          <a:r>
            <a:rPr lang="en-GB" sz="2000" kern="1200" dirty="0"/>
            <a:t> </a:t>
          </a:r>
        </a:p>
      </dsp:txBody>
      <dsp:txXfrm>
        <a:off x="1026083" y="2423204"/>
        <a:ext cx="1538138" cy="1025425"/>
      </dsp:txXfrm>
    </dsp:sp>
    <dsp:sp modelId="{51E354DB-9D50-9942-BB36-9EC37E502FA0}">
      <dsp:nvSpPr>
        <dsp:cNvPr id="0" name=""/>
        <dsp:cNvSpPr/>
      </dsp:nvSpPr>
      <dsp:spPr>
        <a:xfrm>
          <a:off x="2820578" y="2425767"/>
          <a:ext cx="1025425" cy="1025425"/>
        </a:xfrm>
        <a:prstGeom prst="ellipse">
          <a:avLst/>
        </a:prstGeom>
        <a:blipFill>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B9E5A4-5AD7-534D-A573-CD7194471D93}">
      <dsp:nvSpPr>
        <dsp:cNvPr id="0" name=""/>
        <dsp:cNvSpPr/>
      </dsp:nvSpPr>
      <dsp:spPr>
        <a:xfrm>
          <a:off x="3846004" y="2423204"/>
          <a:ext cx="1538138" cy="1025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Duty to the Organization</a:t>
          </a:r>
          <a:endParaRPr lang="en-GB" sz="2000" kern="1200" dirty="0"/>
        </a:p>
      </dsp:txBody>
      <dsp:txXfrm>
        <a:off x="3846004" y="2423204"/>
        <a:ext cx="1538138" cy="10254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EABB0-8AC4-BA43-8C6F-AFCD5BC65E7B}">
      <dsp:nvSpPr>
        <dsp:cNvPr id="0" name=""/>
        <dsp:cNvSpPr/>
      </dsp:nvSpPr>
      <dsp:spPr>
        <a:xfrm>
          <a:off x="3228419" y="31932"/>
          <a:ext cx="1120080" cy="1120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Public Interest as a Professional Priority for HCEPs</a:t>
          </a:r>
        </a:p>
      </dsp:txBody>
      <dsp:txXfrm>
        <a:off x="3228419" y="31932"/>
        <a:ext cx="1120080" cy="1120080"/>
      </dsp:txXfrm>
    </dsp:sp>
    <dsp:sp modelId="{157839FB-CB67-8C4B-9200-2B89C402C64A}">
      <dsp:nvSpPr>
        <dsp:cNvPr id="0" name=""/>
        <dsp:cNvSpPr/>
      </dsp:nvSpPr>
      <dsp:spPr>
        <a:xfrm>
          <a:off x="591054" y="-775"/>
          <a:ext cx="4202691" cy="4202691"/>
        </a:xfrm>
        <a:prstGeom prst="circularArrow">
          <a:avLst>
            <a:gd name="adj1" fmla="val 5197"/>
            <a:gd name="adj2" fmla="val 335686"/>
            <a:gd name="adj3" fmla="val 21294167"/>
            <a:gd name="adj4" fmla="val 19765429"/>
            <a:gd name="adj5" fmla="val 606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3CEA14-ABFB-2D49-AF36-D8B5F1AE338A}">
      <dsp:nvSpPr>
        <dsp:cNvPr id="0" name=""/>
        <dsp:cNvSpPr/>
      </dsp:nvSpPr>
      <dsp:spPr>
        <a:xfrm>
          <a:off x="3905822" y="2116762"/>
          <a:ext cx="1120080" cy="1120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Issuance of a Code upholding Public Interest as a Professional Priority for HCEPs </a:t>
          </a:r>
        </a:p>
      </dsp:txBody>
      <dsp:txXfrm>
        <a:off x="3905822" y="2116762"/>
        <a:ext cx="1120080" cy="1120080"/>
      </dsp:txXfrm>
    </dsp:sp>
    <dsp:sp modelId="{FAD76BA4-BFF3-EF42-A00D-1E7D99B8CEFD}">
      <dsp:nvSpPr>
        <dsp:cNvPr id="0" name=""/>
        <dsp:cNvSpPr/>
      </dsp:nvSpPr>
      <dsp:spPr>
        <a:xfrm>
          <a:off x="591054" y="-775"/>
          <a:ext cx="4202691" cy="4202691"/>
        </a:xfrm>
        <a:prstGeom prst="circularArrow">
          <a:avLst>
            <a:gd name="adj1" fmla="val 5197"/>
            <a:gd name="adj2" fmla="val 335686"/>
            <a:gd name="adj3" fmla="val 4015656"/>
            <a:gd name="adj4" fmla="val 2252553"/>
            <a:gd name="adj5" fmla="val 6063"/>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0631D9-9154-4444-B1E3-F626D85C8D10}">
      <dsp:nvSpPr>
        <dsp:cNvPr id="0" name=""/>
        <dsp:cNvSpPr/>
      </dsp:nvSpPr>
      <dsp:spPr>
        <a:xfrm>
          <a:off x="2132359" y="3405258"/>
          <a:ext cx="1120080" cy="1120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Trust from Authorities that HCEPs operate also in the Public Interest </a:t>
          </a:r>
        </a:p>
      </dsp:txBody>
      <dsp:txXfrm>
        <a:off x="2132359" y="3405258"/>
        <a:ext cx="1120080" cy="1120080"/>
      </dsp:txXfrm>
    </dsp:sp>
    <dsp:sp modelId="{DFB6B7D9-5C4E-464A-9E00-611CE30BCADC}">
      <dsp:nvSpPr>
        <dsp:cNvPr id="0" name=""/>
        <dsp:cNvSpPr/>
      </dsp:nvSpPr>
      <dsp:spPr>
        <a:xfrm>
          <a:off x="591054" y="-775"/>
          <a:ext cx="4202691" cy="4202691"/>
        </a:xfrm>
        <a:prstGeom prst="circularArrow">
          <a:avLst>
            <a:gd name="adj1" fmla="val 5197"/>
            <a:gd name="adj2" fmla="val 335686"/>
            <a:gd name="adj3" fmla="val 8211761"/>
            <a:gd name="adj4" fmla="val 6448658"/>
            <a:gd name="adj5" fmla="val 606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90C17-8D6D-3B4A-87B9-CDA3BD50D8E1}">
      <dsp:nvSpPr>
        <dsp:cNvPr id="0" name=""/>
        <dsp:cNvSpPr/>
      </dsp:nvSpPr>
      <dsp:spPr>
        <a:xfrm>
          <a:off x="358897" y="2116762"/>
          <a:ext cx="1120080" cy="1120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Willingness to recognize the Profession and delegate/entrust public function</a:t>
          </a:r>
        </a:p>
      </dsp:txBody>
      <dsp:txXfrm>
        <a:off x="358897" y="2116762"/>
        <a:ext cx="1120080" cy="1120080"/>
      </dsp:txXfrm>
    </dsp:sp>
    <dsp:sp modelId="{873EBBA8-82F6-7D40-AEA3-B9F8C52D3E92}">
      <dsp:nvSpPr>
        <dsp:cNvPr id="0" name=""/>
        <dsp:cNvSpPr/>
      </dsp:nvSpPr>
      <dsp:spPr>
        <a:xfrm>
          <a:off x="591054" y="-775"/>
          <a:ext cx="4202691" cy="4202691"/>
        </a:xfrm>
        <a:prstGeom prst="circularArrow">
          <a:avLst>
            <a:gd name="adj1" fmla="val 5197"/>
            <a:gd name="adj2" fmla="val 335686"/>
            <a:gd name="adj3" fmla="val 12298885"/>
            <a:gd name="adj4" fmla="val 10770147"/>
            <a:gd name="adj5" fmla="val 6063"/>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996EF4-E80E-1349-B816-C5C877192146}">
      <dsp:nvSpPr>
        <dsp:cNvPr id="0" name=""/>
        <dsp:cNvSpPr/>
      </dsp:nvSpPr>
      <dsp:spPr>
        <a:xfrm>
          <a:off x="1036299" y="31932"/>
          <a:ext cx="1120080" cy="1120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Recognition as a Regulated Profession</a:t>
          </a:r>
        </a:p>
      </dsp:txBody>
      <dsp:txXfrm>
        <a:off x="1036299" y="31932"/>
        <a:ext cx="1120080" cy="1120080"/>
      </dsp:txXfrm>
    </dsp:sp>
    <dsp:sp modelId="{3EF1D0A9-A11B-524E-99B1-D4B6F2BFE218}">
      <dsp:nvSpPr>
        <dsp:cNvPr id="0" name=""/>
        <dsp:cNvSpPr/>
      </dsp:nvSpPr>
      <dsp:spPr>
        <a:xfrm>
          <a:off x="591054" y="-775"/>
          <a:ext cx="4202691" cy="4202691"/>
        </a:xfrm>
        <a:prstGeom prst="circularArrow">
          <a:avLst>
            <a:gd name="adj1" fmla="val 5197"/>
            <a:gd name="adj2" fmla="val 335686"/>
            <a:gd name="adj3" fmla="val 16866642"/>
            <a:gd name="adj4" fmla="val 15197672"/>
            <a:gd name="adj5" fmla="val 6063"/>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517DE3-1CE7-E047-AA63-C39EC680CE4A}" type="datetimeFigureOut">
              <a:rPr lang="en-GB" smtClean="0"/>
              <a:t>20/11/2019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5CF25-233B-EE4A-BD4E-FA4011A2511A}" type="slidenum">
              <a:rPr lang="en-GB" smtClean="0"/>
              <a:t>‹#›</a:t>
            </a:fld>
            <a:endParaRPr lang="en-GB"/>
          </a:p>
        </p:txBody>
      </p:sp>
    </p:spTree>
    <p:extLst>
      <p:ext uri="{BB962C8B-B14F-4D97-AF65-F5344CB8AC3E}">
        <p14:creationId xmlns:p14="http://schemas.microsoft.com/office/powerpoint/2010/main" val="4090114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35CF25-233B-EE4A-BD4E-FA4011A2511A}" type="slidenum">
              <a:rPr lang="en-GB" smtClean="0"/>
              <a:t>5</a:t>
            </a:fld>
            <a:endParaRPr lang="en-GB"/>
          </a:p>
        </p:txBody>
      </p:sp>
    </p:spTree>
    <p:extLst>
      <p:ext uri="{BB962C8B-B14F-4D97-AF65-F5344CB8AC3E}">
        <p14:creationId xmlns:p14="http://schemas.microsoft.com/office/powerpoint/2010/main" val="3088141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marL="457200" indent="-342900">
              <a:buFontTx/>
              <a:buBlip>
                <a:blip r:embed="rId2"/>
              </a:buBlip>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90222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lvl1pPr marL="457200" indent="-3429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3532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2177C-4710-8442-BC5D-3F1CDE46E6E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977875D-79B9-8C46-90BF-C128DA108A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2906945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7381" y="1412776"/>
            <a:ext cx="6912768" cy="3096344"/>
          </a:xfrm>
        </p:spPr>
        <p:txBody>
          <a:bodyPr/>
          <a:lstStyle>
            <a:lvl1pPr>
              <a:defRPr>
                <a:solidFill>
                  <a:schemeClr val="accent6"/>
                </a:solidFill>
                <a:latin typeface="Tahoma" pitchFamily="34" charset="0"/>
                <a:ea typeface="Tahoma" pitchFamily="34" charset="0"/>
                <a:cs typeface="Tahoma"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335360" y="4797152"/>
            <a:ext cx="11329259" cy="1054968"/>
          </a:xfrm>
        </p:spPr>
        <p:txBody>
          <a:bodyPr/>
          <a:lstStyle>
            <a:lvl1pPr marL="0" indent="0" algn="ctr">
              <a:buNone/>
              <a:defRPr>
                <a:solidFill>
                  <a:schemeClr val="tx1">
                    <a:lumMod val="65000"/>
                    <a:lumOff val="3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9" name="Picture 8">
            <a:extLst>
              <a:ext uri="{FF2B5EF4-FFF2-40B4-BE49-F238E27FC236}">
                <a16:creationId xmlns:a16="http://schemas.microsoft.com/office/drawing/2014/main" id="{6155AF0C-2C5E-41D3-AF7C-C016A8A1674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33097" y="6308726"/>
            <a:ext cx="3125807" cy="512935"/>
          </a:xfrm>
          <a:prstGeom prst="rect">
            <a:avLst/>
          </a:prstGeom>
        </p:spPr>
      </p:pic>
      <p:pic>
        <p:nvPicPr>
          <p:cNvPr id="14" name="Picture 13" descr="A screenshot of a cell phone&#10;&#10;Description generated with high confidence">
            <a:extLst>
              <a:ext uri="{FF2B5EF4-FFF2-40B4-BE49-F238E27FC236}">
                <a16:creationId xmlns:a16="http://schemas.microsoft.com/office/drawing/2014/main" id="{72A29672-128B-44A8-AC6D-5490D8201B4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638497" y="308131"/>
            <a:ext cx="4549827" cy="2209291"/>
          </a:xfrm>
          <a:prstGeom prst="rect">
            <a:avLst/>
          </a:prstGeom>
        </p:spPr>
      </p:pic>
    </p:spTree>
    <p:extLst>
      <p:ext uri="{BB962C8B-B14F-4D97-AF65-F5344CB8AC3E}">
        <p14:creationId xmlns:p14="http://schemas.microsoft.com/office/powerpoint/2010/main" val="1974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0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accent6"/>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37223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marL="457200" indent="-342900">
              <a:buFontTx/>
              <a:buBlip>
                <a:blip r:embed="rId2"/>
              </a:buBlip>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457200" indent="-342900">
              <a:buFontTx/>
              <a:buBlip>
                <a:blip r:embed="rId2"/>
              </a:buBlip>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79720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marL="457200" indent="-342900">
              <a:buFontTx/>
              <a:buBlip>
                <a:blip r:embed="rId2"/>
              </a:buBlip>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marL="457200" indent="-342900">
              <a:buFontTx/>
              <a:buBlip>
                <a:blip r:embed="rId2"/>
              </a:buBlip>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64801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Tree>
    <p:extLst>
      <p:ext uri="{BB962C8B-B14F-4D97-AF65-F5344CB8AC3E}">
        <p14:creationId xmlns:p14="http://schemas.microsoft.com/office/powerpoint/2010/main" val="362077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chemeClr val="tx1">
                    <a:lumMod val="65000"/>
                    <a:lumOff val="35000"/>
                  </a:schemeClr>
                </a:solidFill>
                <a:latin typeface="+mj-lt"/>
              </a:defRPr>
            </a:lvl1pPr>
          </a:lstStyle>
          <a:p>
            <a:r>
              <a:rPr lang="en-US" dirty="0"/>
              <a:t>Click to edit Master title style</a:t>
            </a:r>
          </a:p>
        </p:txBody>
      </p:sp>
      <p:sp>
        <p:nvSpPr>
          <p:cNvPr id="3" name="Content Placeholder 2"/>
          <p:cNvSpPr>
            <a:spLocks noGrp="1"/>
          </p:cNvSpPr>
          <p:nvPr>
            <p:ph idx="1"/>
          </p:nvPr>
        </p:nvSpPr>
        <p:spPr>
          <a:xfrm>
            <a:off x="4766733" y="273051"/>
            <a:ext cx="6815667" cy="5853113"/>
          </a:xfrm>
        </p:spPr>
        <p:txBody>
          <a:bodyPr/>
          <a:lstStyle>
            <a:lvl1pPr marL="457200" indent="-342900">
              <a:buFontTx/>
              <a:buBlip>
                <a:blip r:embed="rId2"/>
              </a:buBlip>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2681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chemeClr val="tx1">
                    <a:lumMod val="65000"/>
                    <a:lumOff val="35000"/>
                  </a:schemeClr>
                </a:solidFill>
                <a:latin typeface="+mj-lt"/>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37999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marL="457200" indent="-3429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6093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8" name="Straight Connector 7">
            <a:extLst>
              <a:ext uri="{FF2B5EF4-FFF2-40B4-BE49-F238E27FC236}">
                <a16:creationId xmlns:a16="http://schemas.microsoft.com/office/drawing/2014/main" id="{EC432902-FDFF-4C5A-B301-F52257715F86}"/>
              </a:ext>
            </a:extLst>
          </p:cNvPr>
          <p:cNvCxnSpPr/>
          <p:nvPr userDrawn="1"/>
        </p:nvCxnSpPr>
        <p:spPr>
          <a:xfrm>
            <a:off x="0" y="6237312"/>
            <a:ext cx="121920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CCD4222-48FC-4518-ACF1-6F5D64137E18}"/>
              </a:ext>
            </a:extLst>
          </p:cNvPr>
          <p:cNvSpPr txBox="1"/>
          <p:nvPr userDrawn="1"/>
        </p:nvSpPr>
        <p:spPr>
          <a:xfrm>
            <a:off x="107453" y="6434387"/>
            <a:ext cx="4320480" cy="261610"/>
          </a:xfrm>
          <a:prstGeom prst="rect">
            <a:avLst/>
          </a:prstGeom>
          <a:noFill/>
        </p:spPr>
        <p:txBody>
          <a:bodyPr wrap="square" rtlCol="0">
            <a:spAutoFit/>
          </a:bodyPr>
          <a:lstStyle/>
          <a:p>
            <a:r>
              <a:rPr lang="en-GB" sz="1100" dirty="0">
                <a:solidFill>
                  <a:schemeClr val="tx1">
                    <a:lumMod val="75000"/>
                    <a:lumOff val="25000"/>
                  </a:schemeClr>
                </a:solidFill>
              </a:rPr>
              <a:t>© ETHICS 2019 – all rights reserved</a:t>
            </a:r>
          </a:p>
        </p:txBody>
      </p:sp>
      <p:sp>
        <p:nvSpPr>
          <p:cNvPr id="10" name="TextBox 9">
            <a:extLst>
              <a:ext uri="{FF2B5EF4-FFF2-40B4-BE49-F238E27FC236}">
                <a16:creationId xmlns:a16="http://schemas.microsoft.com/office/drawing/2014/main" id="{5AB9FE15-0194-459E-B0A6-F69B3C74AFC1}"/>
              </a:ext>
            </a:extLst>
          </p:cNvPr>
          <p:cNvSpPr txBox="1"/>
          <p:nvPr userDrawn="1"/>
        </p:nvSpPr>
        <p:spPr>
          <a:xfrm>
            <a:off x="11553471" y="6447187"/>
            <a:ext cx="576064" cy="276999"/>
          </a:xfrm>
          <a:prstGeom prst="rect">
            <a:avLst/>
          </a:prstGeom>
          <a:noFill/>
        </p:spPr>
        <p:txBody>
          <a:bodyPr wrap="square" rtlCol="0">
            <a:spAutoFit/>
          </a:bodyPr>
          <a:lstStyle/>
          <a:p>
            <a:fld id="{8FEEBBE2-A8D5-4917-A922-90DB61C7B9A1}" type="slidenum">
              <a:rPr lang="en-GB" sz="1200" smtClean="0">
                <a:solidFill>
                  <a:schemeClr val="tx1">
                    <a:lumMod val="65000"/>
                    <a:lumOff val="35000"/>
                  </a:schemeClr>
                </a:solidFill>
              </a:rPr>
              <a:t>‹#›</a:t>
            </a:fld>
            <a:endParaRPr lang="en-GB" sz="1200" dirty="0">
              <a:solidFill>
                <a:schemeClr val="tx1">
                  <a:lumMod val="65000"/>
                  <a:lumOff val="35000"/>
                </a:schemeClr>
              </a:solidFill>
            </a:endParaRPr>
          </a:p>
        </p:txBody>
      </p:sp>
      <p:pic>
        <p:nvPicPr>
          <p:cNvPr id="12" name="Picture 11">
            <a:extLst>
              <a:ext uri="{FF2B5EF4-FFF2-40B4-BE49-F238E27FC236}">
                <a16:creationId xmlns:a16="http://schemas.microsoft.com/office/drawing/2014/main" id="{B0DCB643-E465-4E1D-B978-50E960F92352}"/>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4566" y="44625"/>
            <a:ext cx="970135" cy="738761"/>
          </a:xfrm>
          <a:prstGeom prst="rect">
            <a:avLst/>
          </a:prstGeom>
        </p:spPr>
      </p:pic>
      <p:pic>
        <p:nvPicPr>
          <p:cNvPr id="11" name="Picture 10">
            <a:extLst>
              <a:ext uri="{FF2B5EF4-FFF2-40B4-BE49-F238E27FC236}">
                <a16:creationId xmlns:a16="http://schemas.microsoft.com/office/drawing/2014/main" id="{6DE8F237-BA03-4BB2-B4A2-F0DCCF7D003C}"/>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4533097" y="6308726"/>
            <a:ext cx="3125807" cy="512935"/>
          </a:xfrm>
          <a:prstGeom prst="rect">
            <a:avLst/>
          </a:prstGeom>
        </p:spPr>
      </p:pic>
    </p:spTree>
    <p:extLst>
      <p:ext uri="{BB962C8B-B14F-4D97-AF65-F5344CB8AC3E}">
        <p14:creationId xmlns:p14="http://schemas.microsoft.com/office/powerpoint/2010/main" val="831593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3" r:id="rId11"/>
  </p:sldLayoutIdLst>
  <p:hf hdr="0" dt="0"/>
  <p:txStyles>
    <p:titleStyle>
      <a:lvl1pPr algn="ctr" defTabSz="914400" rtl="0" eaLnBrk="1" latinLnBrk="0" hangingPunct="1">
        <a:spcBef>
          <a:spcPct val="0"/>
        </a:spcBef>
        <a:buNone/>
        <a:defRPr sz="4400" kern="1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457200" indent="-342900" algn="l" defTabSz="457200" rtl="0" eaLnBrk="1" latinLnBrk="0" hangingPunct="1">
        <a:spcBef>
          <a:spcPct val="20000"/>
        </a:spcBef>
        <a:buClr>
          <a:schemeClr val="accent6"/>
        </a:buClr>
        <a:buSzPct val="100000"/>
        <a:buFontTx/>
        <a:buBlip>
          <a:blip r:embed="rId15"/>
        </a:buBlip>
        <a:defRPr lang="en-US" sz="2400" b="0" kern="1200" dirty="0" smtClean="0">
          <a:solidFill>
            <a:schemeClr val="tx1">
              <a:lumMod val="65000"/>
              <a:lumOff val="35000"/>
            </a:schemeClr>
          </a:solidFill>
          <a:latin typeface="+mn-lt"/>
          <a:ea typeface="+mn-ea"/>
          <a:cs typeface="Arial"/>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endParaRPr lang="en-US" dirty="0"/>
          </a:p>
        </p:txBody>
      </p:sp>
    </p:spTree>
    <p:extLst>
      <p:ext uri="{BB962C8B-B14F-4D97-AF65-F5344CB8AC3E}">
        <p14:creationId xmlns:p14="http://schemas.microsoft.com/office/powerpoint/2010/main" val="3477470649"/>
      </p:ext>
    </p:extLst>
  </p:cSld>
  <p:clrMap bg1="lt1" tx1="dk1" bg2="lt2" tx2="dk2" accent1="accent1" accent2="accent2" accent3="accent3" accent4="accent4" accent5="accent5" accent6="accent6" hlink="hlink" folHlink="folHlink"/>
  <p:sldLayoutIdLst>
    <p:sldLayoutId id="2147483672" r:id="rId1"/>
  </p:sldLayoutIdLst>
  <p:hf hdr="0" dt="0"/>
  <p:txStyles>
    <p:titleStyle>
      <a:lvl1pPr algn="ctr" defTabSz="914400" rtl="0" eaLnBrk="1" latinLnBrk="0" hangingPunct="1">
        <a:spcBef>
          <a:spcPct val="0"/>
        </a:spcBef>
        <a:buNone/>
        <a:defRPr sz="4400" kern="1200">
          <a:solidFill>
            <a:schemeClr val="accent6"/>
          </a:solidFill>
          <a:latin typeface="Tahoma" panose="020B0604030504040204" pitchFamily="34" charset="0"/>
          <a:ea typeface="Tahoma" panose="020B0604030504040204" pitchFamily="34" charset="0"/>
          <a:cs typeface="Tahoma" panose="020B0604030504040204" pitchFamily="34" charset="0"/>
        </a:defRPr>
      </a:lvl1pPr>
    </p:titleStyle>
    <p:bodyStyle>
      <a:lvl1pPr marL="114300" indent="0" algn="l" defTabSz="457200" rtl="0" eaLnBrk="1" latinLnBrk="0" hangingPunct="1">
        <a:spcBef>
          <a:spcPct val="20000"/>
        </a:spcBef>
        <a:buClr>
          <a:schemeClr val="accent6"/>
        </a:buClr>
        <a:buSzPct val="100000"/>
        <a:buFont typeface="Wingdings" panose="05000000000000000000" pitchFamily="2" charset="2"/>
        <a:buNone/>
        <a:defRPr lang="en-US" sz="2400" b="0" kern="12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tiff"/><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9F7A240-45C5-5946-B24F-DE100E923165}"/>
              </a:ext>
            </a:extLst>
          </p:cNvPr>
          <p:cNvSpPr>
            <a:spLocks noGrp="1"/>
          </p:cNvSpPr>
          <p:nvPr>
            <p:ph type="ctrTitle"/>
          </p:nvPr>
        </p:nvSpPr>
        <p:spPr/>
        <p:txBody>
          <a:bodyPr>
            <a:normAutofit fontScale="90000"/>
          </a:bodyPr>
          <a:lstStyle/>
          <a:p>
            <a:r>
              <a:rPr lang="en-GB" dirty="0"/>
              <a:t>ETHICS’s Code of Conduct for Healthcare Ethics &amp; Compliance Professionals </a:t>
            </a:r>
          </a:p>
        </p:txBody>
      </p:sp>
      <p:sp>
        <p:nvSpPr>
          <p:cNvPr id="7" name="Subtitle 6">
            <a:extLst>
              <a:ext uri="{FF2B5EF4-FFF2-40B4-BE49-F238E27FC236}">
                <a16:creationId xmlns:a16="http://schemas.microsoft.com/office/drawing/2014/main" id="{49AC1D6C-F2CF-7548-826D-6BA024619AE0}"/>
              </a:ext>
            </a:extLst>
          </p:cNvPr>
          <p:cNvSpPr>
            <a:spLocks noGrp="1"/>
          </p:cNvSpPr>
          <p:nvPr>
            <p:ph type="subTitle" idx="1"/>
          </p:nvPr>
        </p:nvSpPr>
        <p:spPr/>
        <p:txBody>
          <a:bodyPr/>
          <a:lstStyle/>
          <a:p>
            <a:r>
              <a:rPr lang="en-GB" dirty="0"/>
              <a:t>Presentation of Draft Outline and Timeline</a:t>
            </a:r>
          </a:p>
          <a:p>
            <a:r>
              <a:rPr lang="en-GB" sz="2000" i="1" dirty="0"/>
              <a:t>Edoardo LAZZARINI, Stephen NGUYEN-DUC, Giota PAPAMARKOU, Piergiorgio PEPE</a:t>
            </a:r>
          </a:p>
        </p:txBody>
      </p:sp>
    </p:spTree>
    <p:extLst>
      <p:ext uri="{BB962C8B-B14F-4D97-AF65-F5344CB8AC3E}">
        <p14:creationId xmlns:p14="http://schemas.microsoft.com/office/powerpoint/2010/main" val="3513310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B0C8-D3C9-8C40-9CE2-44599CCD3795}"/>
              </a:ext>
            </a:extLst>
          </p:cNvPr>
          <p:cNvSpPr>
            <a:spLocks noGrp="1"/>
          </p:cNvSpPr>
          <p:nvPr>
            <p:ph type="title"/>
          </p:nvPr>
        </p:nvSpPr>
        <p:spPr/>
        <p:txBody>
          <a:bodyPr/>
          <a:lstStyle/>
          <a:p>
            <a:r>
              <a:rPr lang="en-GB" dirty="0"/>
              <a:t>Proposed Code Outline</a:t>
            </a:r>
          </a:p>
        </p:txBody>
      </p:sp>
      <p:sp>
        <p:nvSpPr>
          <p:cNvPr id="3" name="Content Placeholder 2">
            <a:extLst>
              <a:ext uri="{FF2B5EF4-FFF2-40B4-BE49-F238E27FC236}">
                <a16:creationId xmlns:a16="http://schemas.microsoft.com/office/drawing/2014/main" id="{AD965F23-B6A8-2E48-885B-4E7B8C4A9378}"/>
              </a:ext>
            </a:extLst>
          </p:cNvPr>
          <p:cNvSpPr>
            <a:spLocks noGrp="1"/>
          </p:cNvSpPr>
          <p:nvPr>
            <p:ph sz="half" idx="1"/>
          </p:nvPr>
        </p:nvSpPr>
        <p:spPr>
          <a:xfrm>
            <a:off x="609600" y="1166018"/>
            <a:ext cx="5384800" cy="4525963"/>
          </a:xfrm>
        </p:spPr>
        <p:txBody>
          <a:bodyPr>
            <a:noAutofit/>
          </a:bodyPr>
          <a:lstStyle/>
          <a:p>
            <a:r>
              <a:rPr lang="en-GB" sz="1600" b="1" dirty="0"/>
              <a:t>Duty to the Public Interest</a:t>
            </a:r>
          </a:p>
          <a:p>
            <a:pPr lvl="1"/>
            <a:r>
              <a:rPr lang="en-GB" sz="1400" dirty="0"/>
              <a:t>Duty of independence</a:t>
            </a:r>
          </a:p>
          <a:p>
            <a:pPr lvl="1"/>
            <a:r>
              <a:rPr lang="en-GB" sz="1400" dirty="0"/>
              <a:t>Duty to be vocal, stand up, speak up</a:t>
            </a:r>
          </a:p>
          <a:p>
            <a:pPr lvl="1"/>
            <a:r>
              <a:rPr lang="en-GB" sz="1400" dirty="0"/>
              <a:t>Not participating in misconduct</a:t>
            </a:r>
          </a:p>
          <a:p>
            <a:pPr lvl="1"/>
            <a:r>
              <a:rPr lang="en-GB" sz="1400" dirty="0"/>
              <a:t>Co-operation with authorities</a:t>
            </a:r>
          </a:p>
          <a:p>
            <a:pPr lvl="1"/>
            <a:r>
              <a:rPr lang="en-GB" sz="1400" dirty="0"/>
              <a:t>Dealing with cases where advice is not followed</a:t>
            </a:r>
          </a:p>
          <a:p>
            <a:r>
              <a:rPr lang="en-GB" sz="1600" b="1" dirty="0"/>
              <a:t>Duty to the Profession</a:t>
            </a:r>
          </a:p>
          <a:p>
            <a:pPr lvl="1"/>
            <a:r>
              <a:rPr lang="en-GB" sz="1400" dirty="0"/>
              <a:t>Acting with honesty and fairness/personal integrity/role model</a:t>
            </a:r>
          </a:p>
          <a:p>
            <a:pPr lvl="1"/>
            <a:r>
              <a:rPr lang="en-GB" sz="1400" dirty="0"/>
              <a:t>Not bringing discredit to the profession</a:t>
            </a:r>
          </a:p>
          <a:p>
            <a:pPr lvl="1"/>
            <a:r>
              <a:rPr lang="en-GB" sz="1400" dirty="0"/>
              <a:t>Promoting diversity on all fronts, including professional background</a:t>
            </a:r>
          </a:p>
          <a:p>
            <a:pPr lvl="1"/>
            <a:r>
              <a:rPr lang="en-GB" sz="1400" dirty="0"/>
              <a:t>Respecting confidentiality</a:t>
            </a:r>
          </a:p>
          <a:p>
            <a:pPr lvl="1"/>
            <a:r>
              <a:rPr lang="en-GB" sz="1400" dirty="0"/>
              <a:t>Respecting industry peers</a:t>
            </a:r>
          </a:p>
          <a:p>
            <a:pPr lvl="1"/>
            <a:r>
              <a:rPr lang="en-GB" sz="1400" dirty="0"/>
              <a:t>Duty to professional competence and continuous improvement and education</a:t>
            </a:r>
          </a:p>
          <a:p>
            <a:pPr lvl="1"/>
            <a:r>
              <a:rPr lang="en-GB" sz="1400" dirty="0"/>
              <a:t>Duty to coach and train junior professionals</a:t>
            </a:r>
          </a:p>
          <a:p>
            <a:pPr lvl="1"/>
            <a:r>
              <a:rPr lang="en-GB" sz="1400" dirty="0"/>
              <a:t>Align personal value and behaviour to professional value, in respect of diversity of personal choices </a:t>
            </a:r>
            <a:endParaRPr lang="en-GB" sz="1400" dirty="0">
              <a:highlight>
                <a:srgbClr val="FFFF00"/>
              </a:highlight>
            </a:endParaRPr>
          </a:p>
          <a:p>
            <a:pPr lvl="1"/>
            <a:r>
              <a:rPr lang="fr-FR" sz="1400" dirty="0"/>
              <a:t>Participation in open </a:t>
            </a:r>
            <a:r>
              <a:rPr lang="en-GB" sz="1400" dirty="0"/>
              <a:t>professional</a:t>
            </a:r>
            <a:r>
              <a:rPr lang="fr-FR" sz="1400" dirty="0"/>
              <a:t> dialogues and exchanges</a:t>
            </a:r>
            <a:endParaRPr lang="en-GB" sz="1400" dirty="0"/>
          </a:p>
          <a:p>
            <a:pPr lvl="1"/>
            <a:endParaRPr lang="en-GB" sz="1400" dirty="0"/>
          </a:p>
          <a:p>
            <a:pPr marL="457200" lvl="1" indent="0">
              <a:buNone/>
            </a:pPr>
            <a:endParaRPr lang="en-GB" sz="1400" dirty="0"/>
          </a:p>
          <a:p>
            <a:endParaRPr lang="en-GB" sz="1600" dirty="0"/>
          </a:p>
        </p:txBody>
      </p:sp>
      <p:sp>
        <p:nvSpPr>
          <p:cNvPr id="4" name="Content Placeholder 3">
            <a:extLst>
              <a:ext uri="{FF2B5EF4-FFF2-40B4-BE49-F238E27FC236}">
                <a16:creationId xmlns:a16="http://schemas.microsoft.com/office/drawing/2014/main" id="{A086F0C4-B7B6-7148-B84F-4025F69D6DD6}"/>
              </a:ext>
            </a:extLst>
          </p:cNvPr>
          <p:cNvSpPr>
            <a:spLocks noGrp="1"/>
          </p:cNvSpPr>
          <p:nvPr>
            <p:ph sz="half" idx="2"/>
          </p:nvPr>
        </p:nvSpPr>
        <p:spPr>
          <a:xfrm>
            <a:off x="6174286" y="1532748"/>
            <a:ext cx="5384800" cy="4525963"/>
          </a:xfrm>
        </p:spPr>
        <p:txBody>
          <a:bodyPr>
            <a:normAutofit/>
          </a:bodyPr>
          <a:lstStyle/>
          <a:p>
            <a:r>
              <a:rPr lang="en-GB" sz="1600" b="1" dirty="0"/>
              <a:t>Duty to the Organization</a:t>
            </a:r>
          </a:p>
          <a:p>
            <a:pPr lvl="1"/>
            <a:r>
              <a:rPr lang="en-GB" sz="1400" dirty="0"/>
              <a:t>Helping ensuring compliance and ethical culture via creating accountability</a:t>
            </a:r>
          </a:p>
          <a:p>
            <a:pPr lvl="1"/>
            <a:r>
              <a:rPr lang="en-GB" sz="1400" dirty="0"/>
              <a:t>Duty to understand business / context/ environment/ organization</a:t>
            </a:r>
          </a:p>
          <a:p>
            <a:pPr lvl="1"/>
            <a:r>
              <a:rPr lang="en-GB" sz="1400" dirty="0"/>
              <a:t>Duty to be understandable and actionable/ operational in advice </a:t>
            </a:r>
          </a:p>
          <a:p>
            <a:pPr lvl="1"/>
            <a:r>
              <a:rPr lang="en-GB" sz="1400" dirty="0"/>
              <a:t>Respecting other functions</a:t>
            </a:r>
          </a:p>
          <a:p>
            <a:pPr lvl="1"/>
            <a:r>
              <a:rPr lang="en-GB" sz="1400" dirty="0"/>
              <a:t>Investigating cases with due diligence</a:t>
            </a:r>
          </a:p>
          <a:p>
            <a:pPr lvl="1"/>
            <a:r>
              <a:rPr lang="en-GB" sz="1400" dirty="0"/>
              <a:t>Ensure no retaliation</a:t>
            </a:r>
          </a:p>
          <a:p>
            <a:pPr lvl="1"/>
            <a:r>
              <a:rPr lang="en-GB" sz="1400" dirty="0"/>
              <a:t>No conflict of interest (e.g. personal relationships interfering with judgment or when having approved/provided advice )</a:t>
            </a:r>
          </a:p>
          <a:p>
            <a:pPr lvl="1"/>
            <a:r>
              <a:rPr lang="en-GB" sz="1400" dirty="0"/>
              <a:t>No linking results to sales but sustainability</a:t>
            </a:r>
          </a:p>
          <a:p>
            <a:pPr lvl="1"/>
            <a:r>
              <a:rPr lang="en-GB" sz="1400" dirty="0"/>
              <a:t>Operating not for management but for the organization and its sustainability</a:t>
            </a:r>
          </a:p>
          <a:p>
            <a:pPr lvl="1"/>
            <a:r>
              <a:rPr lang="en-GB" sz="1400" dirty="0"/>
              <a:t>Dealing with cases where access to information is restricted/denied or with insufficient respect/consideration.</a:t>
            </a:r>
          </a:p>
          <a:p>
            <a:pPr lvl="1"/>
            <a:r>
              <a:rPr lang="en-GB" sz="1400" dirty="0"/>
              <a:t>Dealing with insufficient resources to operate the program </a:t>
            </a:r>
          </a:p>
        </p:txBody>
      </p:sp>
      <p:sp>
        <p:nvSpPr>
          <p:cNvPr id="5" name="Content Placeholder 2">
            <a:extLst>
              <a:ext uri="{FF2B5EF4-FFF2-40B4-BE49-F238E27FC236}">
                <a16:creationId xmlns:a16="http://schemas.microsoft.com/office/drawing/2014/main" id="{B0B003A8-7F9F-454F-9B36-6FCAF14FDCFE}"/>
              </a:ext>
            </a:extLst>
          </p:cNvPr>
          <p:cNvSpPr txBox="1">
            <a:spLocks/>
          </p:cNvSpPr>
          <p:nvPr/>
        </p:nvSpPr>
        <p:spPr>
          <a:xfrm>
            <a:off x="609600" y="3218067"/>
            <a:ext cx="5384800" cy="2615792"/>
          </a:xfrm>
          <a:prstGeom prst="rect">
            <a:avLst/>
          </a:prstGeom>
        </p:spPr>
        <p:txBody>
          <a:bodyPr vert="horz" lIns="91440" tIns="45720" rIns="91440" bIns="45720" rtlCol="0">
            <a:normAutofit/>
          </a:bodyPr>
          <a:lstStyle>
            <a:lvl1pPr marL="457200" indent="-342900" algn="l" defTabSz="457200" rtl="0" eaLnBrk="1" latinLnBrk="0" hangingPunct="1">
              <a:spcBef>
                <a:spcPct val="20000"/>
              </a:spcBef>
              <a:buClr>
                <a:schemeClr val="accent6"/>
              </a:buClr>
              <a:buSzPct val="100000"/>
              <a:buFontTx/>
              <a:buBlip>
                <a:blip r:embed="rId2"/>
              </a:buBlip>
              <a:defRPr lang="en-US" sz="2800" b="0" kern="1200">
                <a:solidFill>
                  <a:schemeClr val="tx1">
                    <a:lumMod val="65000"/>
                    <a:lumOff val="35000"/>
                  </a:schemeClr>
                </a:solidFill>
                <a:latin typeface="+mn-lt"/>
                <a:ea typeface="+mn-ea"/>
                <a:cs typeface="Arial"/>
              </a:defRPr>
            </a:lvl1pPr>
            <a:lvl2pPr marL="742950" indent="-285750" algn="l" defTabSz="914400" rtl="0" eaLnBrk="1" latinLnBrk="0" hangingPunct="1">
              <a:spcBef>
                <a:spcPct val="20000"/>
              </a:spcBef>
              <a:buClr>
                <a:schemeClr val="accent6"/>
              </a:buClr>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lvl="1"/>
            <a:endParaRPr lang="en-GB" sz="1200" dirty="0"/>
          </a:p>
          <a:p>
            <a:endParaRPr lang="en-GB" sz="1400" dirty="0"/>
          </a:p>
        </p:txBody>
      </p:sp>
    </p:spTree>
    <p:extLst>
      <p:ext uri="{BB962C8B-B14F-4D97-AF65-F5344CB8AC3E}">
        <p14:creationId xmlns:p14="http://schemas.microsoft.com/office/powerpoint/2010/main" val="43297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xEl>
                                              <p:pRg st="8" end="8"/>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txEl>
                                              <p:pRg st="10" end="10"/>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6FF762C-EDF4-4794-B70A-33CD082A15F6}"/>
              </a:ext>
            </a:extLst>
          </p:cNvPr>
          <p:cNvSpPr/>
          <p:nvPr/>
        </p:nvSpPr>
        <p:spPr>
          <a:xfrm>
            <a:off x="3998517" y="647309"/>
            <a:ext cx="2980303" cy="769441"/>
          </a:xfrm>
          <a:prstGeom prst="rect">
            <a:avLst/>
          </a:prstGeom>
        </p:spPr>
        <p:txBody>
          <a:bodyPr wrap="none">
            <a:spAutoFit/>
          </a:bodyPr>
          <a:lstStyle/>
          <a:p>
            <a:r>
              <a:rPr lang="en-GB" sz="4400" dirty="0">
                <a:solidFill>
                  <a:prstClr val="black">
                    <a:lumMod val="65000"/>
                    <a:lumOff val="35000"/>
                  </a:prstClr>
                </a:solidFill>
                <a:latin typeface="Tahoma" panose="020B0604030504040204" pitchFamily="34" charset="0"/>
                <a:ea typeface="Tahoma" panose="020B0604030504040204" pitchFamily="34" charset="0"/>
                <a:cs typeface="Tahoma" panose="020B0604030504040204" pitchFamily="34" charset="0"/>
              </a:rPr>
              <a:t>Next steps </a:t>
            </a:r>
            <a:endParaRPr lang="fr-FR" dirty="0"/>
          </a:p>
        </p:txBody>
      </p:sp>
      <p:sp>
        <p:nvSpPr>
          <p:cNvPr id="4" name="Content Placeholder 2">
            <a:extLst>
              <a:ext uri="{FF2B5EF4-FFF2-40B4-BE49-F238E27FC236}">
                <a16:creationId xmlns:a16="http://schemas.microsoft.com/office/drawing/2014/main" id="{A01A0FB9-A424-41F0-9295-9B165A99B385}"/>
              </a:ext>
            </a:extLst>
          </p:cNvPr>
          <p:cNvSpPr txBox="1">
            <a:spLocks/>
          </p:cNvSpPr>
          <p:nvPr/>
        </p:nvSpPr>
        <p:spPr>
          <a:xfrm>
            <a:off x="503068" y="1686948"/>
            <a:ext cx="10972800" cy="4525963"/>
          </a:xfrm>
          <a:prstGeom prst="rect">
            <a:avLst/>
          </a:prstGeom>
        </p:spPr>
        <p:txBody>
          <a:bodyPr>
            <a:normAutofit/>
          </a:bodyPr>
          <a:lstStyle>
            <a:lvl1pPr marL="457200" indent="-342900" algn="l" defTabSz="457200" rtl="0" eaLnBrk="1" latinLnBrk="0" hangingPunct="1">
              <a:spcBef>
                <a:spcPct val="20000"/>
              </a:spcBef>
              <a:buClr>
                <a:schemeClr val="accent6"/>
              </a:buClr>
              <a:buSzPct val="100000"/>
              <a:buFontTx/>
              <a:buBlip>
                <a:blip r:embed="rId2"/>
              </a:buBlip>
              <a:defRPr lang="en-US" sz="2400" b="0" kern="1200" dirty="0" smtClean="0">
                <a:solidFill>
                  <a:schemeClr val="tx1">
                    <a:lumMod val="65000"/>
                    <a:lumOff val="35000"/>
                  </a:schemeClr>
                </a:solidFill>
                <a:latin typeface="+mn-lt"/>
                <a:ea typeface="+mn-ea"/>
                <a:cs typeface="Arial"/>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Get principle endorsement of the GA </a:t>
            </a:r>
          </a:p>
          <a:p>
            <a:r>
              <a:rPr lang="en-GB" dirty="0"/>
              <a:t>Reconcile and incorporate Workshop feedback</a:t>
            </a:r>
          </a:p>
          <a:p>
            <a:r>
              <a:rPr lang="en-GB" dirty="0"/>
              <a:t>Collect potential interest of members to participate directly  ( e.g. content , proof reading…)   </a:t>
            </a:r>
          </a:p>
          <a:p>
            <a:r>
              <a:rPr lang="en-GB" dirty="0"/>
              <a:t>Start </a:t>
            </a:r>
            <a:r>
              <a:rPr lang="en-GB"/>
              <a:t>writing the </a:t>
            </a:r>
            <a:r>
              <a:rPr lang="en-GB" dirty="0"/>
              <a:t>first draft </a:t>
            </a:r>
          </a:p>
          <a:p>
            <a:r>
              <a:rPr lang="en-GB" dirty="0"/>
              <a:t>Organize feedback and consultation </a:t>
            </a:r>
          </a:p>
          <a:p>
            <a:endParaRPr lang="en-GB" dirty="0"/>
          </a:p>
          <a:p>
            <a:endParaRPr lang="en-GB" dirty="0"/>
          </a:p>
          <a:p>
            <a:pPr marL="114300" indent="0">
              <a:buFontTx/>
              <a:buNone/>
            </a:pPr>
            <a:endParaRPr lang="en-GB" dirty="0"/>
          </a:p>
          <a:p>
            <a:pPr marL="114300" indent="0">
              <a:buFontTx/>
              <a:buNone/>
            </a:pPr>
            <a:endParaRPr lang="en-GB" dirty="0"/>
          </a:p>
          <a:p>
            <a:endParaRPr lang="en-GB" dirty="0"/>
          </a:p>
          <a:p>
            <a:endParaRPr lang="en-GB" dirty="0"/>
          </a:p>
        </p:txBody>
      </p:sp>
    </p:spTree>
    <p:extLst>
      <p:ext uri="{BB962C8B-B14F-4D97-AF65-F5344CB8AC3E}">
        <p14:creationId xmlns:p14="http://schemas.microsoft.com/office/powerpoint/2010/main" val="201749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4044A2-B0F8-E945-9E2E-FF69DBA51BD0}"/>
              </a:ext>
            </a:extLst>
          </p:cNvPr>
          <p:cNvSpPr>
            <a:spLocks noGrp="1"/>
          </p:cNvSpPr>
          <p:nvPr>
            <p:ph type="title"/>
          </p:nvPr>
        </p:nvSpPr>
        <p:spPr/>
        <p:txBody>
          <a:bodyPr/>
          <a:lstStyle/>
          <a:p>
            <a:r>
              <a:rPr lang="en-GB" dirty="0"/>
              <a:t>GA Workshop</a:t>
            </a:r>
          </a:p>
        </p:txBody>
      </p:sp>
      <p:sp>
        <p:nvSpPr>
          <p:cNvPr id="5" name="Content Placeholder 4">
            <a:extLst>
              <a:ext uri="{FF2B5EF4-FFF2-40B4-BE49-F238E27FC236}">
                <a16:creationId xmlns:a16="http://schemas.microsoft.com/office/drawing/2014/main" id="{1968115C-B6D9-C940-AEBE-5AA569DDBA49}"/>
              </a:ext>
            </a:extLst>
          </p:cNvPr>
          <p:cNvSpPr>
            <a:spLocks noGrp="1"/>
          </p:cNvSpPr>
          <p:nvPr>
            <p:ph idx="1"/>
          </p:nvPr>
        </p:nvSpPr>
        <p:spPr/>
        <p:txBody>
          <a:bodyPr>
            <a:normAutofit/>
          </a:bodyPr>
          <a:lstStyle/>
          <a:p>
            <a:r>
              <a:rPr lang="en-GB" dirty="0"/>
              <a:t>15 minutes</a:t>
            </a:r>
          </a:p>
          <a:p>
            <a:r>
              <a:rPr lang="en-GB" dirty="0"/>
              <a:t>Choose one of the 4 boards, headed by a team member of the working group</a:t>
            </a:r>
          </a:p>
          <a:p>
            <a:r>
              <a:rPr lang="en-GB" dirty="0"/>
              <a:t>Provide feedback on the scope and if any matters should be added</a:t>
            </a:r>
          </a:p>
          <a:p>
            <a:r>
              <a:rPr lang="en-GB" dirty="0"/>
              <a:t>Your feedback will be captured and reviewed by the working team</a:t>
            </a:r>
          </a:p>
          <a:p>
            <a:r>
              <a:rPr lang="en-GB" dirty="0"/>
              <a:t>Thank you for participating in this important exercise</a:t>
            </a:r>
          </a:p>
        </p:txBody>
      </p:sp>
    </p:spTree>
    <p:extLst>
      <p:ext uri="{BB962C8B-B14F-4D97-AF65-F5344CB8AC3E}">
        <p14:creationId xmlns:p14="http://schemas.microsoft.com/office/powerpoint/2010/main" val="261044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3CDD-6058-464D-9B74-A7DDEA817369}"/>
              </a:ext>
            </a:extLst>
          </p:cNvPr>
          <p:cNvSpPr>
            <a:spLocks noGrp="1"/>
          </p:cNvSpPr>
          <p:nvPr>
            <p:ph type="title"/>
          </p:nvPr>
        </p:nvSpPr>
        <p:spPr/>
        <p:txBody>
          <a:bodyPr/>
          <a:lstStyle/>
          <a:p>
            <a:r>
              <a:rPr lang="en-GB" dirty="0"/>
              <a:t>Thank you!</a:t>
            </a:r>
          </a:p>
        </p:txBody>
      </p:sp>
      <p:sp>
        <p:nvSpPr>
          <p:cNvPr id="3" name="Text Placeholder 2">
            <a:extLst>
              <a:ext uri="{FF2B5EF4-FFF2-40B4-BE49-F238E27FC236}">
                <a16:creationId xmlns:a16="http://schemas.microsoft.com/office/drawing/2014/main" id="{87E047EF-55D5-5443-A744-0129DBA81AD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8727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E3AE61F-7102-3946-BBC1-5F2E710D9698}"/>
              </a:ext>
            </a:extLst>
          </p:cNvPr>
          <p:cNvSpPr>
            <a:spLocks noGrp="1"/>
          </p:cNvSpPr>
          <p:nvPr>
            <p:ph type="ctrTitle"/>
          </p:nvPr>
        </p:nvSpPr>
        <p:spPr>
          <a:xfrm>
            <a:off x="795337" y="3277759"/>
            <a:ext cx="10601325" cy="2387600"/>
          </a:xfrm>
        </p:spPr>
        <p:txBody>
          <a:bodyPr>
            <a:noAutofit/>
          </a:bodyPr>
          <a:lstStyle/>
          <a:p>
            <a:r>
              <a:rPr lang="en-GB" sz="2800" dirty="0"/>
              <a:t>“As children we learn the story of the cobbler’s children. The person who makes the shoes for the village is the one whose children lack shoes. It is an ironic picture—those whose job is to provide a product in fact do without the product themselves. And yet, in the compliance and ethics field, where we spend our days telling corporate clients how to act legally and ethically, and we routinely push them to adopt and apply codes of conduct, do we follow this advice ourselves?”</a:t>
            </a:r>
            <a:br>
              <a:rPr lang="en-GB" sz="2800" dirty="0"/>
            </a:br>
            <a:r>
              <a:rPr lang="en-GB" sz="2800" i="1" dirty="0"/>
              <a:t>Jo</a:t>
            </a:r>
            <a:r>
              <a:rPr lang="fr-FR" sz="2800" i="1" dirty="0"/>
              <a:t>e Murphy, JD</a:t>
            </a:r>
            <a:br>
              <a:rPr lang="fr-FR" sz="5400" b="1" dirty="0"/>
            </a:br>
            <a:endParaRPr lang="en-GB" sz="2800" dirty="0"/>
          </a:p>
        </p:txBody>
      </p:sp>
      <p:sp>
        <p:nvSpPr>
          <p:cNvPr id="4" name="Footer Placeholder 3">
            <a:extLst>
              <a:ext uri="{FF2B5EF4-FFF2-40B4-BE49-F238E27FC236}">
                <a16:creationId xmlns:a16="http://schemas.microsoft.com/office/drawing/2014/main" id="{E887451B-411A-9F41-B75A-5779236A4296}"/>
              </a:ext>
            </a:extLst>
          </p:cNvPr>
          <p:cNvSpPr>
            <a:spLocks noGrp="1"/>
          </p:cNvSpPr>
          <p:nvPr>
            <p:ph type="ftr" sz="quarter" idx="4294967295"/>
          </p:nvPr>
        </p:nvSpPr>
        <p:spPr/>
        <p:txBody>
          <a:bodyPr/>
          <a:lstStyle/>
          <a:p>
            <a:endParaRPr lang="en-GB" dirty="0"/>
          </a:p>
        </p:txBody>
      </p:sp>
      <p:sp>
        <p:nvSpPr>
          <p:cNvPr id="5" name="Slide Number Placeholder 4">
            <a:extLst>
              <a:ext uri="{FF2B5EF4-FFF2-40B4-BE49-F238E27FC236}">
                <a16:creationId xmlns:a16="http://schemas.microsoft.com/office/drawing/2014/main" id="{ACE9CDBA-B363-2348-92DA-438116BF175B}"/>
              </a:ext>
            </a:extLst>
          </p:cNvPr>
          <p:cNvSpPr>
            <a:spLocks noGrp="1"/>
          </p:cNvSpPr>
          <p:nvPr>
            <p:ph type="sldNum" sz="quarter" idx="4294967295"/>
          </p:nvPr>
        </p:nvSpPr>
        <p:spPr/>
        <p:txBody>
          <a:bodyPr/>
          <a:lstStyle/>
          <a:p>
            <a:fld id="{06D129CA-EA8E-0143-A791-6282B2A5CC94}" type="slidenum">
              <a:rPr lang="en-GB" smtClean="0"/>
              <a:t>2</a:t>
            </a:fld>
            <a:endParaRPr lang="en-GB"/>
          </a:p>
        </p:txBody>
      </p:sp>
    </p:spTree>
    <p:extLst>
      <p:ext uri="{BB962C8B-B14F-4D97-AF65-F5344CB8AC3E}">
        <p14:creationId xmlns:p14="http://schemas.microsoft.com/office/powerpoint/2010/main" val="76516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CDB906-1C85-BB4C-AEE8-3512A2BB619A}"/>
              </a:ext>
            </a:extLst>
          </p:cNvPr>
          <p:cNvSpPr>
            <a:spLocks noGrp="1"/>
          </p:cNvSpPr>
          <p:nvPr>
            <p:ph type="title"/>
          </p:nvPr>
        </p:nvSpPr>
        <p:spPr/>
        <p:txBody>
          <a:bodyPr/>
          <a:lstStyle/>
          <a:p>
            <a:r>
              <a:rPr lang="en-GB" dirty="0"/>
              <a:t>Working Team</a:t>
            </a:r>
          </a:p>
        </p:txBody>
      </p:sp>
      <p:sp>
        <p:nvSpPr>
          <p:cNvPr id="5" name="Content Placeholder 4">
            <a:extLst>
              <a:ext uri="{FF2B5EF4-FFF2-40B4-BE49-F238E27FC236}">
                <a16:creationId xmlns:a16="http://schemas.microsoft.com/office/drawing/2014/main" id="{99AE6AAA-5629-DD46-AC1F-C34D97C51959}"/>
              </a:ext>
            </a:extLst>
          </p:cNvPr>
          <p:cNvSpPr>
            <a:spLocks noGrp="1"/>
          </p:cNvSpPr>
          <p:nvPr>
            <p:ph idx="1"/>
          </p:nvPr>
        </p:nvSpPr>
        <p:spPr/>
        <p:txBody>
          <a:bodyPr/>
          <a:lstStyle/>
          <a:p>
            <a:r>
              <a:rPr lang="en-GB" i="1" dirty="0"/>
              <a:t>Edoardo LAZZARINI</a:t>
            </a:r>
          </a:p>
          <a:p>
            <a:r>
              <a:rPr lang="en-GB" i="1" dirty="0"/>
              <a:t>Stephen NGUYEN-DUC</a:t>
            </a:r>
          </a:p>
          <a:p>
            <a:r>
              <a:rPr lang="en-GB" i="1" dirty="0"/>
              <a:t>Giota PAPAMARKOU</a:t>
            </a:r>
          </a:p>
          <a:p>
            <a:r>
              <a:rPr lang="en-GB" i="1" dirty="0"/>
              <a:t>Piergiorgio PEPE</a:t>
            </a:r>
          </a:p>
          <a:p>
            <a:pPr marL="114300" indent="0">
              <a:buNone/>
            </a:pPr>
            <a:endParaRPr lang="en-GB" dirty="0"/>
          </a:p>
        </p:txBody>
      </p:sp>
      <p:pic>
        <p:nvPicPr>
          <p:cNvPr id="6" name="Picture 5">
            <a:extLst>
              <a:ext uri="{FF2B5EF4-FFF2-40B4-BE49-F238E27FC236}">
                <a16:creationId xmlns:a16="http://schemas.microsoft.com/office/drawing/2014/main" id="{E8550D6B-D280-5340-A775-36E7C4CC9D07}"/>
              </a:ext>
            </a:extLst>
          </p:cNvPr>
          <p:cNvPicPr>
            <a:picLocks noChangeAspect="1"/>
          </p:cNvPicPr>
          <p:nvPr/>
        </p:nvPicPr>
        <p:blipFill>
          <a:blip r:embed="rId2"/>
          <a:stretch>
            <a:fillRect/>
          </a:stretch>
        </p:blipFill>
        <p:spPr>
          <a:xfrm>
            <a:off x="6165676" y="1722438"/>
            <a:ext cx="1524000" cy="1143000"/>
          </a:xfrm>
          <a:prstGeom prst="rect">
            <a:avLst/>
          </a:prstGeom>
        </p:spPr>
      </p:pic>
      <p:pic>
        <p:nvPicPr>
          <p:cNvPr id="7" name="Picture 6">
            <a:extLst>
              <a:ext uri="{FF2B5EF4-FFF2-40B4-BE49-F238E27FC236}">
                <a16:creationId xmlns:a16="http://schemas.microsoft.com/office/drawing/2014/main" id="{4537CC32-6970-BF48-9BB5-F9516E281F0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89032" y="1997076"/>
            <a:ext cx="1090083" cy="1574564"/>
          </a:xfrm>
          <a:prstGeom prst="rect">
            <a:avLst/>
          </a:prstGeom>
        </p:spPr>
      </p:pic>
      <p:pic>
        <p:nvPicPr>
          <p:cNvPr id="8" name="Picture 7">
            <a:extLst>
              <a:ext uri="{FF2B5EF4-FFF2-40B4-BE49-F238E27FC236}">
                <a16:creationId xmlns:a16="http://schemas.microsoft.com/office/drawing/2014/main" id="{227E22D3-F330-EA4C-92AA-8A2F0E8A6A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208890" y="3338687"/>
            <a:ext cx="1507068" cy="1507068"/>
          </a:xfrm>
          <a:prstGeom prst="rect">
            <a:avLst/>
          </a:prstGeom>
        </p:spPr>
      </p:pic>
      <p:pic>
        <p:nvPicPr>
          <p:cNvPr id="10" name="Picture 9" descr="A person wearing a suit and tie&#10;&#10;Description automatically generated">
            <a:extLst>
              <a:ext uri="{FF2B5EF4-FFF2-40B4-BE49-F238E27FC236}">
                <a16:creationId xmlns:a16="http://schemas.microsoft.com/office/drawing/2014/main" id="{8F050BC7-0DE5-E641-B4F3-105A2E567AA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89032" y="3968515"/>
            <a:ext cx="1092248" cy="1365310"/>
          </a:xfrm>
          <a:prstGeom prst="rect">
            <a:avLst/>
          </a:prstGeom>
        </p:spPr>
      </p:pic>
      <p:sp>
        <p:nvSpPr>
          <p:cNvPr id="2" name="ZoneTexte 1">
            <a:extLst>
              <a:ext uri="{FF2B5EF4-FFF2-40B4-BE49-F238E27FC236}">
                <a16:creationId xmlns:a16="http://schemas.microsoft.com/office/drawing/2014/main" id="{5BE21BA5-7E35-4686-953F-10EEBA974D26}"/>
              </a:ext>
            </a:extLst>
          </p:cNvPr>
          <p:cNvSpPr txBox="1"/>
          <p:nvPr/>
        </p:nvSpPr>
        <p:spPr>
          <a:xfrm>
            <a:off x="918749" y="5521911"/>
            <a:ext cx="5305491" cy="369332"/>
          </a:xfrm>
          <a:prstGeom prst="rect">
            <a:avLst/>
          </a:prstGeom>
          <a:noFill/>
        </p:spPr>
        <p:txBody>
          <a:bodyPr wrap="none" rtlCol="0">
            <a:spAutoFit/>
          </a:bodyPr>
          <a:lstStyle/>
          <a:p>
            <a:r>
              <a:rPr lang="en-GB" dirty="0"/>
              <a:t>And going forward all Ethics members will have a say!  </a:t>
            </a:r>
          </a:p>
        </p:txBody>
      </p:sp>
    </p:spTree>
    <p:extLst>
      <p:ext uri="{BB962C8B-B14F-4D97-AF65-F5344CB8AC3E}">
        <p14:creationId xmlns:p14="http://schemas.microsoft.com/office/powerpoint/2010/main" val="3854716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C927A5-0443-3E4E-98EA-0473D52B80E3}"/>
              </a:ext>
            </a:extLst>
          </p:cNvPr>
          <p:cNvSpPr>
            <a:spLocks noGrp="1"/>
          </p:cNvSpPr>
          <p:nvPr>
            <p:ph type="title"/>
          </p:nvPr>
        </p:nvSpPr>
        <p:spPr/>
        <p:txBody>
          <a:bodyPr/>
          <a:lstStyle/>
          <a:p>
            <a:r>
              <a:rPr lang="en-GB" dirty="0"/>
              <a:t>Outline</a:t>
            </a:r>
          </a:p>
        </p:txBody>
      </p:sp>
      <p:sp>
        <p:nvSpPr>
          <p:cNvPr id="5" name="Content Placeholder 4">
            <a:extLst>
              <a:ext uri="{FF2B5EF4-FFF2-40B4-BE49-F238E27FC236}">
                <a16:creationId xmlns:a16="http://schemas.microsoft.com/office/drawing/2014/main" id="{E1E3BF8D-E0D4-CF49-8C36-A4E9CF1837AD}"/>
              </a:ext>
            </a:extLst>
          </p:cNvPr>
          <p:cNvSpPr>
            <a:spLocks noGrp="1"/>
          </p:cNvSpPr>
          <p:nvPr>
            <p:ph sz="half" idx="1"/>
          </p:nvPr>
        </p:nvSpPr>
        <p:spPr/>
        <p:txBody>
          <a:bodyPr/>
          <a:lstStyle/>
          <a:p>
            <a:r>
              <a:rPr lang="en-GB" sz="3200" dirty="0"/>
              <a:t>Strategic Positioning</a:t>
            </a:r>
          </a:p>
          <a:p>
            <a:r>
              <a:rPr lang="en-GB" sz="3200" dirty="0"/>
              <a:t>Background</a:t>
            </a:r>
          </a:p>
          <a:p>
            <a:r>
              <a:rPr lang="en-GB" sz="3200" dirty="0"/>
              <a:t>Introducing the Code</a:t>
            </a:r>
          </a:p>
          <a:p>
            <a:r>
              <a:rPr lang="en-GB" sz="3200" dirty="0"/>
              <a:t>Scope</a:t>
            </a:r>
          </a:p>
        </p:txBody>
      </p:sp>
      <p:sp>
        <p:nvSpPr>
          <p:cNvPr id="6" name="Content Placeholder 5">
            <a:extLst>
              <a:ext uri="{FF2B5EF4-FFF2-40B4-BE49-F238E27FC236}">
                <a16:creationId xmlns:a16="http://schemas.microsoft.com/office/drawing/2014/main" id="{CE0A209B-6E90-4D44-A40D-AC3811AC11E3}"/>
              </a:ext>
            </a:extLst>
          </p:cNvPr>
          <p:cNvSpPr>
            <a:spLocks noGrp="1"/>
          </p:cNvSpPr>
          <p:nvPr>
            <p:ph sz="half" idx="2"/>
          </p:nvPr>
        </p:nvSpPr>
        <p:spPr/>
        <p:txBody>
          <a:bodyPr>
            <a:normAutofit/>
          </a:bodyPr>
          <a:lstStyle/>
          <a:p>
            <a:r>
              <a:rPr lang="en-GB" sz="3200" dirty="0"/>
              <a:t>Code Outline</a:t>
            </a:r>
          </a:p>
          <a:p>
            <a:r>
              <a:rPr lang="en-GB" sz="3200" dirty="0"/>
              <a:t>Timeline and Deliverables</a:t>
            </a:r>
          </a:p>
          <a:p>
            <a:r>
              <a:rPr lang="en-GB" sz="3200" dirty="0"/>
              <a:t>Workshop  </a:t>
            </a:r>
          </a:p>
          <a:p>
            <a:endParaRPr lang="en-GB" sz="3200" dirty="0"/>
          </a:p>
        </p:txBody>
      </p:sp>
    </p:spTree>
    <p:extLst>
      <p:ext uri="{BB962C8B-B14F-4D97-AF65-F5344CB8AC3E}">
        <p14:creationId xmlns:p14="http://schemas.microsoft.com/office/powerpoint/2010/main" val="246536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157E-BC67-B449-ABC6-81E7A177D4C2}"/>
              </a:ext>
            </a:extLst>
          </p:cNvPr>
          <p:cNvSpPr>
            <a:spLocks noGrp="1"/>
          </p:cNvSpPr>
          <p:nvPr>
            <p:ph type="title"/>
          </p:nvPr>
        </p:nvSpPr>
        <p:spPr/>
        <p:txBody>
          <a:bodyPr/>
          <a:lstStyle/>
          <a:p>
            <a:r>
              <a:rPr lang="en-GB" dirty="0"/>
              <a:t>Our Future Code: Background</a:t>
            </a:r>
          </a:p>
        </p:txBody>
      </p:sp>
      <p:sp>
        <p:nvSpPr>
          <p:cNvPr id="3" name="Content Placeholder 2">
            <a:extLst>
              <a:ext uri="{FF2B5EF4-FFF2-40B4-BE49-F238E27FC236}">
                <a16:creationId xmlns:a16="http://schemas.microsoft.com/office/drawing/2014/main" id="{2E2CCB5C-A3EE-C842-8865-75D46ADB8C65}"/>
              </a:ext>
            </a:extLst>
          </p:cNvPr>
          <p:cNvSpPr>
            <a:spLocks noGrp="1"/>
          </p:cNvSpPr>
          <p:nvPr>
            <p:ph sz="half" idx="1"/>
          </p:nvPr>
        </p:nvSpPr>
        <p:spPr/>
        <p:txBody>
          <a:bodyPr>
            <a:normAutofit fontScale="62500" lnSpcReduction="20000"/>
          </a:bodyPr>
          <a:lstStyle/>
          <a:p>
            <a:r>
              <a:rPr lang="en-GB" dirty="0"/>
              <a:t>A number of  professions (e.g. lawyers, architects, doctors, accountants) are regulated by the law in recognition of their public interest. The essence of this recognition is that they are entrusted / delegated by public authorities to help them operate in the public interest.</a:t>
            </a:r>
          </a:p>
          <a:p>
            <a:r>
              <a:rPr lang="en-GB" dirty="0"/>
              <a:t>All such regulated professions - but not only them - have codes of ethics/conduct that recognize such public interest and help balancing it with interests of their profession and of the organizations they belong to/the clients they serve.</a:t>
            </a:r>
          </a:p>
          <a:p>
            <a:r>
              <a:rPr lang="en-GB" dirty="0"/>
              <a:t>The road to the recognition of Healthcare Ethics &amp; Compliance Professionals (HECPs) - as a regulated profession - must therefore include a code of ethics/conduct, which recognizes the public interest of our profession and helps create trust from the authorities.</a:t>
            </a:r>
          </a:p>
          <a:p>
            <a:endParaRPr lang="en-GB" dirty="0"/>
          </a:p>
          <a:p>
            <a:endParaRPr lang="en-GB" dirty="0"/>
          </a:p>
          <a:p>
            <a:endParaRPr lang="en-GB" dirty="0"/>
          </a:p>
        </p:txBody>
      </p:sp>
      <p:graphicFrame>
        <p:nvGraphicFramePr>
          <p:cNvPr id="5" name="Content Placeholder 4">
            <a:extLst>
              <a:ext uri="{FF2B5EF4-FFF2-40B4-BE49-F238E27FC236}">
                <a16:creationId xmlns:a16="http://schemas.microsoft.com/office/drawing/2014/main" id="{3327FC5B-3C74-F643-A813-F188620E4037}"/>
              </a:ext>
            </a:extLst>
          </p:cNvPr>
          <p:cNvGraphicFramePr>
            <a:graphicFrameLocks noGrp="1"/>
          </p:cNvGraphicFramePr>
          <p:nvPr>
            <p:ph sz="half" idx="2"/>
            <p:extLst>
              <p:ext uri="{D42A27DB-BD31-4B8C-83A1-F6EECF244321}">
                <p14:modId xmlns:p14="http://schemas.microsoft.com/office/powerpoint/2010/main" val="2302470096"/>
              </p:ext>
            </p:extLst>
          </p:nvPr>
        </p:nvGraphicFramePr>
        <p:xfrm>
          <a:off x="6660179" y="1511769"/>
          <a:ext cx="5384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567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157E-BC67-B449-ABC6-81E7A177D4C2}"/>
              </a:ext>
            </a:extLst>
          </p:cNvPr>
          <p:cNvSpPr>
            <a:spLocks noGrp="1"/>
          </p:cNvSpPr>
          <p:nvPr>
            <p:ph type="title"/>
          </p:nvPr>
        </p:nvSpPr>
        <p:spPr/>
        <p:txBody>
          <a:bodyPr/>
          <a:lstStyle/>
          <a:p>
            <a:r>
              <a:rPr lang="en-GB" dirty="0"/>
              <a:t>Our Future Code: Strategic Positioning</a:t>
            </a:r>
          </a:p>
        </p:txBody>
      </p:sp>
      <p:sp>
        <p:nvSpPr>
          <p:cNvPr id="3" name="Content Placeholder 2">
            <a:extLst>
              <a:ext uri="{FF2B5EF4-FFF2-40B4-BE49-F238E27FC236}">
                <a16:creationId xmlns:a16="http://schemas.microsoft.com/office/drawing/2014/main" id="{2E2CCB5C-A3EE-C842-8865-75D46ADB8C65}"/>
              </a:ext>
            </a:extLst>
          </p:cNvPr>
          <p:cNvSpPr>
            <a:spLocks noGrp="1"/>
          </p:cNvSpPr>
          <p:nvPr>
            <p:ph sz="half" idx="1"/>
          </p:nvPr>
        </p:nvSpPr>
        <p:spPr/>
        <p:txBody>
          <a:bodyPr>
            <a:normAutofit fontScale="62500" lnSpcReduction="20000"/>
          </a:bodyPr>
          <a:lstStyle/>
          <a:p>
            <a:r>
              <a:rPr lang="en-GB" dirty="0"/>
              <a:t>If we want to be recognised publicly, we need to explicit our public interest mission and take position on it, generating trust. We need to make this switch visible.</a:t>
            </a:r>
          </a:p>
          <a:p>
            <a:r>
              <a:rPr lang="en-GB" dirty="0"/>
              <a:t>At least of good example exists already in the US:  the </a:t>
            </a:r>
            <a:r>
              <a:rPr lang="en-GB" i="1" dirty="0"/>
              <a:t>Health Care Compliance Association Code of Ethics</a:t>
            </a:r>
            <a:r>
              <a:rPr lang="en-GB" dirty="0"/>
              <a:t>, from which we will draw inspiration.</a:t>
            </a:r>
          </a:p>
          <a:p>
            <a:r>
              <a:rPr lang="en-GB" dirty="0"/>
              <a:t>This is why ETHICS has entrusted us to construct a code to be used as a compass for HECPs (the Code), following a long standing discussion (e.g., recent Athens congress)</a:t>
            </a:r>
          </a:p>
          <a:p>
            <a:r>
              <a:rPr lang="en-GB" dirty="0"/>
              <a:t>While ETHICS is not a public body, it has full legitimacy - as think-tank - to issue such a code in the interest of the profession, paving the way forward for public recognition. </a:t>
            </a:r>
          </a:p>
          <a:p>
            <a:r>
              <a:rPr lang="en-GB" dirty="0"/>
              <a:t>We ask the GA for input and insights on the content and the process.</a:t>
            </a:r>
          </a:p>
          <a:p>
            <a:endParaRPr lang="en-GB" dirty="0"/>
          </a:p>
          <a:p>
            <a:endParaRPr lang="en-GB" dirty="0"/>
          </a:p>
          <a:p>
            <a:endParaRPr lang="en-GB" dirty="0"/>
          </a:p>
        </p:txBody>
      </p:sp>
      <p:graphicFrame>
        <p:nvGraphicFramePr>
          <p:cNvPr id="6" name="Content Placeholder 5">
            <a:extLst>
              <a:ext uri="{FF2B5EF4-FFF2-40B4-BE49-F238E27FC236}">
                <a16:creationId xmlns:a16="http://schemas.microsoft.com/office/drawing/2014/main" id="{B9F9E1A2-B041-A54A-B861-F2E6ED77DF90}"/>
              </a:ext>
            </a:extLst>
          </p:cNvPr>
          <p:cNvGraphicFramePr>
            <a:graphicFrameLocks noGrp="1"/>
          </p:cNvGraphicFramePr>
          <p:nvPr>
            <p:ph sz="half" idx="2"/>
            <p:extLst>
              <p:ext uri="{D42A27DB-BD31-4B8C-83A1-F6EECF244321}">
                <p14:modId xmlns:p14="http://schemas.microsoft.com/office/powerpoint/2010/main" val="1071936250"/>
              </p:ext>
            </p:extLst>
          </p:nvPr>
        </p:nvGraphicFramePr>
        <p:xfrm>
          <a:off x="6197600" y="1438837"/>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31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E477EF-B1C6-624D-AFB6-9B68AB10D99D}"/>
              </a:ext>
            </a:extLst>
          </p:cNvPr>
          <p:cNvSpPr>
            <a:spLocks noGrp="1"/>
          </p:cNvSpPr>
          <p:nvPr>
            <p:ph type="title"/>
          </p:nvPr>
        </p:nvSpPr>
        <p:spPr/>
        <p:txBody>
          <a:bodyPr/>
          <a:lstStyle/>
          <a:p>
            <a:r>
              <a:rPr lang="en-GB" dirty="0"/>
              <a:t>Introducing the Code</a:t>
            </a:r>
          </a:p>
        </p:txBody>
      </p:sp>
      <p:sp>
        <p:nvSpPr>
          <p:cNvPr id="4" name="Content Placeholder 3">
            <a:extLst>
              <a:ext uri="{FF2B5EF4-FFF2-40B4-BE49-F238E27FC236}">
                <a16:creationId xmlns:a16="http://schemas.microsoft.com/office/drawing/2014/main" id="{2B7A5802-3B90-824F-B3B1-549AF2A9CC93}"/>
              </a:ext>
            </a:extLst>
          </p:cNvPr>
          <p:cNvSpPr>
            <a:spLocks noGrp="1"/>
          </p:cNvSpPr>
          <p:nvPr>
            <p:ph idx="1"/>
          </p:nvPr>
        </p:nvSpPr>
        <p:spPr/>
        <p:txBody>
          <a:bodyPr>
            <a:normAutofit/>
          </a:bodyPr>
          <a:lstStyle/>
          <a:p>
            <a:r>
              <a:rPr lang="en-GB" dirty="0"/>
              <a:t>The Code hopes to</a:t>
            </a:r>
          </a:p>
          <a:p>
            <a:pPr lvl="1"/>
            <a:r>
              <a:rPr lang="en-GB" dirty="0"/>
              <a:t>set high ethical standards for HECPs </a:t>
            </a:r>
          </a:p>
          <a:p>
            <a:pPr lvl="1"/>
            <a:r>
              <a:rPr lang="en-GB" dirty="0"/>
              <a:t>encourage them to aspire to those high standards</a:t>
            </a:r>
          </a:p>
          <a:p>
            <a:pPr lvl="1"/>
            <a:r>
              <a:rPr lang="en-GB" dirty="0"/>
              <a:t>empower HECPs </a:t>
            </a:r>
          </a:p>
          <a:p>
            <a:pPr lvl="1"/>
            <a:r>
              <a:rPr lang="en-GB" dirty="0"/>
              <a:t>recognize their unique role in organizations as catalysts of the public interest and the sustainability of the organizations they serve.</a:t>
            </a:r>
          </a:p>
          <a:p>
            <a:r>
              <a:rPr lang="en-GB" dirty="0"/>
              <a:t>The Code will not just replicate straightforward non-controversial concepts such as integrity, fairness etc, but will push things forward, incarnating the “militant” spirit of HECPs as proactive agents.</a:t>
            </a:r>
          </a:p>
          <a:p>
            <a:r>
              <a:rPr lang="en-GB" dirty="0"/>
              <a:t>Code of Ethics vs Code of Conduct? </a:t>
            </a:r>
          </a:p>
        </p:txBody>
      </p:sp>
    </p:spTree>
    <p:extLst>
      <p:ext uri="{BB962C8B-B14F-4D97-AF65-F5344CB8AC3E}">
        <p14:creationId xmlns:p14="http://schemas.microsoft.com/office/powerpoint/2010/main" val="365006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51BE-5888-2241-A3DF-8813C1A2F505}"/>
              </a:ext>
            </a:extLst>
          </p:cNvPr>
          <p:cNvSpPr>
            <a:spLocks noGrp="1"/>
          </p:cNvSpPr>
          <p:nvPr>
            <p:ph type="title"/>
          </p:nvPr>
        </p:nvSpPr>
        <p:spPr/>
        <p:txBody>
          <a:bodyPr>
            <a:normAutofit/>
          </a:bodyPr>
          <a:lstStyle/>
          <a:p>
            <a:r>
              <a:rPr lang="en-GB" dirty="0"/>
              <a:t>Timeline &amp; Deliverables for Working Group</a:t>
            </a:r>
          </a:p>
        </p:txBody>
      </p:sp>
      <p:graphicFrame>
        <p:nvGraphicFramePr>
          <p:cNvPr id="4" name="Table 3">
            <a:extLst>
              <a:ext uri="{FF2B5EF4-FFF2-40B4-BE49-F238E27FC236}">
                <a16:creationId xmlns:a16="http://schemas.microsoft.com/office/drawing/2014/main" id="{E36B3893-2596-D347-9352-A143388F6B96}"/>
              </a:ext>
            </a:extLst>
          </p:cNvPr>
          <p:cNvGraphicFramePr>
            <a:graphicFrameLocks noGrp="1"/>
          </p:cNvGraphicFramePr>
          <p:nvPr>
            <p:extLst>
              <p:ext uri="{D42A27DB-BD31-4B8C-83A1-F6EECF244321}">
                <p14:modId xmlns:p14="http://schemas.microsoft.com/office/powerpoint/2010/main" val="3752195907"/>
              </p:ext>
            </p:extLst>
          </p:nvPr>
        </p:nvGraphicFramePr>
        <p:xfrm>
          <a:off x="485423" y="1417638"/>
          <a:ext cx="10882489" cy="4125206"/>
        </p:xfrm>
        <a:graphic>
          <a:graphicData uri="http://schemas.openxmlformats.org/drawingml/2006/table">
            <a:tbl>
              <a:tblPr firstRow="1" bandRow="1">
                <a:tableStyleId>{5C22544A-7EE6-4342-B048-85BDC9FD1C3A}</a:tableStyleId>
              </a:tblPr>
              <a:tblGrid>
                <a:gridCol w="1862467">
                  <a:extLst>
                    <a:ext uri="{9D8B030D-6E8A-4147-A177-3AD203B41FA5}">
                      <a16:colId xmlns:a16="http://schemas.microsoft.com/office/drawing/2014/main" val="1696407243"/>
                    </a:ext>
                  </a:extLst>
                </a:gridCol>
                <a:gridCol w="1971313">
                  <a:extLst>
                    <a:ext uri="{9D8B030D-6E8A-4147-A177-3AD203B41FA5}">
                      <a16:colId xmlns:a16="http://schemas.microsoft.com/office/drawing/2014/main" val="2006953958"/>
                    </a:ext>
                  </a:extLst>
                </a:gridCol>
                <a:gridCol w="1808045">
                  <a:extLst>
                    <a:ext uri="{9D8B030D-6E8A-4147-A177-3AD203B41FA5}">
                      <a16:colId xmlns:a16="http://schemas.microsoft.com/office/drawing/2014/main" val="3654009212"/>
                    </a:ext>
                  </a:extLst>
                </a:gridCol>
                <a:gridCol w="1668963">
                  <a:extLst>
                    <a:ext uri="{9D8B030D-6E8A-4147-A177-3AD203B41FA5}">
                      <a16:colId xmlns:a16="http://schemas.microsoft.com/office/drawing/2014/main" val="2073566783"/>
                    </a:ext>
                  </a:extLst>
                </a:gridCol>
                <a:gridCol w="1868512">
                  <a:extLst>
                    <a:ext uri="{9D8B030D-6E8A-4147-A177-3AD203B41FA5}">
                      <a16:colId xmlns:a16="http://schemas.microsoft.com/office/drawing/2014/main" val="1082784953"/>
                    </a:ext>
                  </a:extLst>
                </a:gridCol>
                <a:gridCol w="1703189">
                  <a:extLst>
                    <a:ext uri="{9D8B030D-6E8A-4147-A177-3AD203B41FA5}">
                      <a16:colId xmlns:a16="http://schemas.microsoft.com/office/drawing/2014/main" val="3831488271"/>
                    </a:ext>
                  </a:extLst>
                </a:gridCol>
              </a:tblGrid>
              <a:tr h="521301">
                <a:tc>
                  <a:txBody>
                    <a:bodyPr/>
                    <a:lstStyle/>
                    <a:p>
                      <a:pPr algn="ctr"/>
                      <a:r>
                        <a:rPr lang="en-US" sz="1100" b="1" dirty="0">
                          <a:solidFill>
                            <a:schemeClr val="bg1"/>
                          </a:solidFill>
                          <a:effectLst>
                            <a:outerShdw blurRad="38100" dist="38100" dir="2700000" algn="tl">
                              <a:srgbClr val="000000">
                                <a:alpha val="43137"/>
                              </a:srgbClr>
                            </a:outerShdw>
                          </a:effectLst>
                        </a:rPr>
                        <a:t>Jan-Feb 2020</a:t>
                      </a:r>
                    </a:p>
                  </a:txBody>
                  <a:tcPr anchor="ctr">
                    <a:lnB w="12700" cap="flat" cmpd="sng" algn="ctr">
                      <a:solidFill>
                        <a:schemeClr val="bg1"/>
                      </a:solidFill>
                      <a:prstDash val="solid"/>
                      <a:round/>
                      <a:headEnd type="none" w="med" len="med"/>
                      <a:tailEnd type="none" w="med" len="med"/>
                    </a:lnB>
                    <a:solidFill>
                      <a:srgbClr val="0B4055"/>
                    </a:solidFill>
                  </a:tcPr>
                </a:tc>
                <a:tc>
                  <a:txBody>
                    <a:bodyPr/>
                    <a:lstStyle/>
                    <a:p>
                      <a:pPr algn="ctr"/>
                      <a:r>
                        <a:rPr lang="en-US" sz="1100" b="1" dirty="0">
                          <a:solidFill>
                            <a:schemeClr val="bg1"/>
                          </a:solidFill>
                          <a:effectLst>
                            <a:outerShdw blurRad="38100" dist="38100" dir="2700000" algn="tl">
                              <a:srgbClr val="000000">
                                <a:alpha val="43137"/>
                              </a:srgbClr>
                            </a:outerShdw>
                          </a:effectLst>
                        </a:rPr>
                        <a:t>Mar 2020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B4055"/>
                    </a:solidFill>
                  </a:tcPr>
                </a:tc>
                <a:tc>
                  <a:txBody>
                    <a:bodyPr/>
                    <a:lstStyle/>
                    <a:p>
                      <a:pPr algn="ctr"/>
                      <a:r>
                        <a:rPr lang="en-US" sz="1100" b="1" dirty="0">
                          <a:solidFill>
                            <a:schemeClr val="bg1"/>
                          </a:solidFill>
                          <a:effectLst>
                            <a:outerShdw blurRad="38100" dist="38100" dir="2700000" algn="tl">
                              <a:srgbClr val="000000">
                                <a:alpha val="43137"/>
                              </a:srgbClr>
                            </a:outerShdw>
                          </a:effectLst>
                        </a:rPr>
                        <a:t>Apr-May 2020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B4055"/>
                    </a:solidFill>
                  </a:tcPr>
                </a:tc>
                <a:tc>
                  <a:txBody>
                    <a:bodyPr/>
                    <a:lstStyle/>
                    <a:p>
                      <a:pPr algn="ctr"/>
                      <a:r>
                        <a:rPr lang="en-US" sz="1100" b="1" dirty="0">
                          <a:solidFill>
                            <a:schemeClr val="bg1"/>
                          </a:solidFill>
                          <a:effectLst>
                            <a:outerShdw blurRad="38100" dist="38100" dir="2700000" algn="tl">
                              <a:srgbClr val="000000">
                                <a:alpha val="43137"/>
                              </a:srgbClr>
                            </a:outerShdw>
                          </a:effectLst>
                        </a:rPr>
                        <a:t>Jun 2020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B4055"/>
                    </a:solidFill>
                  </a:tcPr>
                </a:tc>
                <a:tc>
                  <a:txBody>
                    <a:bodyPr/>
                    <a:lstStyle/>
                    <a:p>
                      <a:pPr algn="ctr"/>
                      <a:r>
                        <a:rPr lang="en-US" sz="1100" b="1" dirty="0">
                          <a:solidFill>
                            <a:schemeClr val="bg1"/>
                          </a:solidFill>
                          <a:effectLst>
                            <a:outerShdw blurRad="38100" dist="38100" dir="2700000" algn="tl">
                              <a:srgbClr val="000000">
                                <a:alpha val="43137"/>
                              </a:srgbClr>
                            </a:outerShdw>
                          </a:effectLst>
                        </a:rPr>
                        <a:t>July-Oct 2020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B4055"/>
                    </a:solidFill>
                  </a:tcPr>
                </a:tc>
                <a:tc>
                  <a:txBody>
                    <a:bodyPr/>
                    <a:lstStyle/>
                    <a:p>
                      <a:pPr algn="ctr"/>
                      <a:r>
                        <a:rPr lang="en-US" sz="1100" b="1" dirty="0">
                          <a:solidFill>
                            <a:schemeClr val="bg1"/>
                          </a:solidFill>
                          <a:effectLst>
                            <a:outerShdw blurRad="38100" dist="38100" dir="2700000" algn="tl">
                              <a:srgbClr val="000000">
                                <a:alpha val="43137"/>
                              </a:srgbClr>
                            </a:outerShdw>
                          </a:effectLst>
                        </a:rPr>
                        <a:t>Nov 2020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B4055"/>
                    </a:solidFill>
                  </a:tcPr>
                </a:tc>
                <a:extLst>
                  <a:ext uri="{0D108BD9-81ED-4DB2-BD59-A6C34878D82A}">
                    <a16:rowId xmlns:a16="http://schemas.microsoft.com/office/drawing/2014/main" val="3059397979"/>
                  </a:ext>
                </a:extLst>
              </a:tr>
              <a:tr h="3603905">
                <a:tc>
                  <a:txBody>
                    <a:bodyPr/>
                    <a:lstStyle/>
                    <a:p>
                      <a:pPr algn="ctr"/>
                      <a:endParaRPr lang="en-US" sz="1200" b="1" dirty="0">
                        <a:solidFill>
                          <a:schemeClr val="bg1"/>
                        </a:solidFill>
                        <a:effectLst>
                          <a:outerShdw blurRad="38100" dist="38100" dir="2700000" algn="tl">
                            <a:srgbClr val="000000">
                              <a:alpha val="43137"/>
                            </a:srgbClr>
                          </a:outerShdw>
                        </a:effectLst>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algn="ctr"/>
                      <a:endParaRPr lang="en-US" sz="1200" b="1" dirty="0">
                        <a:solidFill>
                          <a:schemeClr val="bg1"/>
                        </a:solidFill>
                        <a:effectLst>
                          <a:outerShdw blurRad="38100" dist="38100" dir="2700000" algn="tl">
                            <a:srgbClr val="000000">
                              <a:alpha val="43137"/>
                            </a:srgbClr>
                          </a:outerShdw>
                        </a:effectLst>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algn="l" defTabSz="914400" rtl="0" eaLnBrk="1" latinLnBrk="0" hangingPunct="1">
                        <a:spcAft>
                          <a:spcPts val="600"/>
                        </a:spcAft>
                      </a:pPr>
                      <a:endParaRPr lang="en-US" sz="700" b="1" kern="1200" dirty="0">
                        <a:solidFill>
                          <a:schemeClr val="tx1"/>
                        </a:solidFill>
                        <a:latin typeface="+mn-lt"/>
                        <a:ea typeface="+mn-ea"/>
                        <a:cs typeface="+mn-cs"/>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algn="l" defTabSz="914400" rtl="0" eaLnBrk="1" latinLnBrk="0" hangingPunct="1">
                        <a:spcAft>
                          <a:spcPts val="600"/>
                        </a:spcAft>
                      </a:pPr>
                      <a:endParaRPr lang="en-US" sz="700" b="1" kern="1200" dirty="0">
                        <a:solidFill>
                          <a:schemeClr val="tx1"/>
                        </a:solidFill>
                        <a:latin typeface="+mn-lt"/>
                        <a:ea typeface="+mn-ea"/>
                        <a:cs typeface="+mn-cs"/>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algn="ctr"/>
                      <a:endParaRPr lang="en-US" sz="1200" b="1" dirty="0">
                        <a:solidFill>
                          <a:schemeClr val="bg1"/>
                        </a:solidFill>
                        <a:effectLst>
                          <a:outerShdw blurRad="38100" dist="38100" dir="2700000" algn="tl">
                            <a:srgbClr val="000000">
                              <a:alpha val="43137"/>
                            </a:srgbClr>
                          </a:outerShdw>
                        </a:effectLst>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algn="ctr"/>
                      <a:endParaRPr lang="en-US" sz="1200" b="1" dirty="0">
                        <a:solidFill>
                          <a:schemeClr val="bg1"/>
                        </a:solidFill>
                        <a:effectLst>
                          <a:outerShdw blurRad="38100" dist="38100" dir="2700000" algn="tl">
                            <a:srgbClr val="000000">
                              <a:alpha val="43137"/>
                            </a:srgbClr>
                          </a:outerShdw>
                        </a:effectLst>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621269651"/>
                  </a:ext>
                </a:extLst>
              </a:tr>
            </a:tbl>
          </a:graphicData>
        </a:graphic>
      </p:graphicFrame>
      <p:sp>
        <p:nvSpPr>
          <p:cNvPr id="5" name="AutoShape 7">
            <a:extLst>
              <a:ext uri="{FF2B5EF4-FFF2-40B4-BE49-F238E27FC236}">
                <a16:creationId xmlns:a16="http://schemas.microsoft.com/office/drawing/2014/main" id="{42F6A4FB-AEF7-0942-AB2C-89C7F946A248}"/>
              </a:ext>
            </a:extLst>
          </p:cNvPr>
          <p:cNvSpPr>
            <a:spLocks noChangeArrowheads="1"/>
          </p:cNvSpPr>
          <p:nvPr/>
        </p:nvSpPr>
        <p:spPr bwMode="gray">
          <a:xfrm>
            <a:off x="609600" y="2174207"/>
            <a:ext cx="2098575" cy="324000"/>
          </a:xfrm>
          <a:prstGeom prst="chevron">
            <a:avLst>
              <a:gd name="adj" fmla="val 27066"/>
            </a:avLst>
          </a:prstGeom>
          <a:solidFill>
            <a:srgbClr val="FFC000"/>
          </a:solidFill>
          <a:ln w="12700">
            <a:solidFill>
              <a:sysClr val="window" lastClr="FFFFFF"/>
            </a:solidFill>
            <a:miter lim="800000"/>
            <a:headEnd/>
            <a:tailEnd/>
          </a:ln>
          <a:effectLst>
            <a:outerShdw blurRad="50800" dist="38100" dir="2700000" algn="tl" rotWithShape="0">
              <a:prstClr val="black">
                <a:alpha val="40000"/>
              </a:prstClr>
            </a:outerShdw>
          </a:effectLst>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333">
              <a:spcBef>
                <a:spcPct val="0"/>
              </a:spcBef>
              <a:defRPr/>
            </a:pPr>
            <a:r>
              <a:rPr lang="en-GB" altLang="en-US" sz="750" b="1" dirty="0">
                <a:solidFill>
                  <a:srgbClr val="FFFFFF"/>
                </a:solidFill>
                <a:latin typeface="Raleway Medium"/>
              </a:rPr>
              <a:t>PREPARE 1</a:t>
            </a:r>
            <a:r>
              <a:rPr lang="en-GB" altLang="en-US" sz="750" b="1" baseline="30000" dirty="0">
                <a:solidFill>
                  <a:srgbClr val="FFFFFF"/>
                </a:solidFill>
                <a:latin typeface="Raleway Medium"/>
              </a:rPr>
              <a:t>st</a:t>
            </a:r>
            <a:r>
              <a:rPr lang="en-GB" altLang="en-US" sz="750" b="1" dirty="0">
                <a:solidFill>
                  <a:srgbClr val="FFFFFF"/>
                </a:solidFill>
                <a:latin typeface="Raleway Medium"/>
              </a:rPr>
              <a:t>  DRAFT</a:t>
            </a:r>
          </a:p>
        </p:txBody>
      </p:sp>
      <p:sp>
        <p:nvSpPr>
          <p:cNvPr id="6" name="5-Point Star 5">
            <a:extLst>
              <a:ext uri="{FF2B5EF4-FFF2-40B4-BE49-F238E27FC236}">
                <a16:creationId xmlns:a16="http://schemas.microsoft.com/office/drawing/2014/main" id="{D1D25987-D613-DB46-BE9B-B8BE27840357}"/>
              </a:ext>
            </a:extLst>
          </p:cNvPr>
          <p:cNvSpPr/>
          <p:nvPr/>
        </p:nvSpPr>
        <p:spPr>
          <a:xfrm>
            <a:off x="2682158" y="2206707"/>
            <a:ext cx="232849" cy="237578"/>
          </a:xfrm>
          <a:prstGeom prst="star5">
            <a:avLst/>
          </a:prstGeom>
          <a:solidFill>
            <a:srgbClr val="FF0000"/>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defTabSz="685783">
              <a:defRPr/>
            </a:pPr>
            <a:endParaRPr lang="en-US" sz="900" dirty="0" err="1">
              <a:solidFill>
                <a:srgbClr val="000000"/>
              </a:solidFill>
              <a:latin typeface="Raleway"/>
            </a:endParaRPr>
          </a:p>
        </p:txBody>
      </p:sp>
      <p:sp>
        <p:nvSpPr>
          <p:cNvPr id="7" name="TextBox 6">
            <a:extLst>
              <a:ext uri="{FF2B5EF4-FFF2-40B4-BE49-F238E27FC236}">
                <a16:creationId xmlns:a16="http://schemas.microsoft.com/office/drawing/2014/main" id="{A609A9FE-7F75-4F46-84B9-F83D512D026C}"/>
              </a:ext>
            </a:extLst>
          </p:cNvPr>
          <p:cNvSpPr txBox="1"/>
          <p:nvPr/>
        </p:nvSpPr>
        <p:spPr>
          <a:xfrm>
            <a:off x="2915007" y="2206707"/>
            <a:ext cx="1492945" cy="346249"/>
          </a:xfrm>
          <a:prstGeom prst="rect">
            <a:avLst/>
          </a:prstGeom>
          <a:noFill/>
        </p:spPr>
        <p:txBody>
          <a:bodyPr wrap="square" rtlCol="0">
            <a:spAutoFit/>
          </a:bodyPr>
          <a:lstStyle/>
          <a:p>
            <a:pPr defTabSz="685783">
              <a:defRPr/>
            </a:pPr>
            <a:r>
              <a:rPr lang="en-US" sz="825" dirty="0">
                <a:solidFill>
                  <a:srgbClr val="0B4055"/>
                </a:solidFill>
                <a:latin typeface="Raleway"/>
              </a:rPr>
              <a:t>Present 1</a:t>
            </a:r>
            <a:r>
              <a:rPr lang="en-US" sz="825" baseline="30000" dirty="0">
                <a:solidFill>
                  <a:srgbClr val="0B4055"/>
                </a:solidFill>
                <a:latin typeface="Raleway"/>
              </a:rPr>
              <a:t>st</a:t>
            </a:r>
            <a:r>
              <a:rPr lang="en-US" sz="825" dirty="0">
                <a:solidFill>
                  <a:srgbClr val="0B4055"/>
                </a:solidFill>
                <a:latin typeface="Raleway"/>
              </a:rPr>
              <a:t> Draft to Bureau for initial feedback</a:t>
            </a:r>
            <a:endParaRPr lang="en-US" dirty="0">
              <a:solidFill>
                <a:srgbClr val="0B4055"/>
              </a:solidFill>
              <a:latin typeface="Raleway"/>
            </a:endParaRPr>
          </a:p>
        </p:txBody>
      </p:sp>
      <p:sp>
        <p:nvSpPr>
          <p:cNvPr id="8" name="AutoShape 7">
            <a:extLst>
              <a:ext uri="{FF2B5EF4-FFF2-40B4-BE49-F238E27FC236}">
                <a16:creationId xmlns:a16="http://schemas.microsoft.com/office/drawing/2014/main" id="{D8270A52-3308-A644-A5E1-432092B41DB9}"/>
              </a:ext>
            </a:extLst>
          </p:cNvPr>
          <p:cNvSpPr>
            <a:spLocks noChangeArrowheads="1"/>
          </p:cNvSpPr>
          <p:nvPr/>
        </p:nvSpPr>
        <p:spPr bwMode="gray">
          <a:xfrm>
            <a:off x="2708175" y="2682046"/>
            <a:ext cx="1628365" cy="324000"/>
          </a:xfrm>
          <a:prstGeom prst="chevron">
            <a:avLst>
              <a:gd name="adj" fmla="val 27066"/>
            </a:avLst>
          </a:prstGeom>
          <a:solidFill>
            <a:schemeClr val="tx1">
              <a:lumMod val="25000"/>
              <a:lumOff val="75000"/>
            </a:schemeClr>
          </a:solidFill>
          <a:ln w="12700">
            <a:solidFill>
              <a:sysClr val="window" lastClr="FFFFFF"/>
            </a:solidFill>
            <a:miter lim="800000"/>
            <a:headEnd/>
            <a:tailEnd/>
          </a:ln>
          <a:effectLst>
            <a:outerShdw blurRad="50800" dist="38100" dir="2700000" algn="tl" rotWithShape="0">
              <a:prstClr val="black">
                <a:alpha val="40000"/>
              </a:prstClr>
            </a:outerShdw>
          </a:effectLst>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333">
              <a:spcBef>
                <a:spcPct val="0"/>
              </a:spcBef>
              <a:defRPr/>
            </a:pPr>
            <a:r>
              <a:rPr lang="en-GB" altLang="en-US" sz="750" b="1" dirty="0">
                <a:solidFill>
                  <a:srgbClr val="FFFFFF"/>
                </a:solidFill>
                <a:latin typeface="Raleway Medium"/>
              </a:rPr>
              <a:t>INCORPORATE BUREAU’S  FEEDBACK</a:t>
            </a:r>
          </a:p>
        </p:txBody>
      </p:sp>
      <p:sp>
        <p:nvSpPr>
          <p:cNvPr id="9" name="AutoShape 7">
            <a:extLst>
              <a:ext uri="{FF2B5EF4-FFF2-40B4-BE49-F238E27FC236}">
                <a16:creationId xmlns:a16="http://schemas.microsoft.com/office/drawing/2014/main" id="{FF647ACC-AC02-AA40-BC32-949E9025E201}"/>
              </a:ext>
            </a:extLst>
          </p:cNvPr>
          <p:cNvSpPr>
            <a:spLocks noChangeArrowheads="1"/>
          </p:cNvSpPr>
          <p:nvPr/>
        </p:nvSpPr>
        <p:spPr bwMode="gray">
          <a:xfrm>
            <a:off x="4336540" y="3135136"/>
            <a:ext cx="1759460" cy="324000"/>
          </a:xfrm>
          <a:prstGeom prst="chevron">
            <a:avLst>
              <a:gd name="adj" fmla="val 27066"/>
            </a:avLst>
          </a:prstGeom>
          <a:solidFill>
            <a:schemeClr val="accent3">
              <a:lumMod val="75000"/>
            </a:schemeClr>
          </a:solidFill>
          <a:ln w="12700">
            <a:solidFill>
              <a:sysClr val="window" lastClr="FFFFFF"/>
            </a:solidFill>
            <a:miter lim="800000"/>
            <a:headEnd/>
            <a:tailEnd/>
          </a:ln>
          <a:effectLst>
            <a:outerShdw blurRad="50800" dist="38100" dir="2700000" algn="tl" rotWithShape="0">
              <a:prstClr val="black">
                <a:alpha val="40000"/>
              </a:prstClr>
            </a:outerShdw>
          </a:effectLst>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333">
              <a:spcBef>
                <a:spcPct val="0"/>
              </a:spcBef>
              <a:defRPr/>
            </a:pPr>
            <a:r>
              <a:rPr lang="en-GB" altLang="en-US" sz="750" b="1" dirty="0">
                <a:solidFill>
                  <a:srgbClr val="FFFFFF"/>
                </a:solidFill>
                <a:latin typeface="Raleway Medium"/>
              </a:rPr>
              <a:t>MEMBERS CONSULTATION</a:t>
            </a:r>
          </a:p>
        </p:txBody>
      </p:sp>
      <p:sp>
        <p:nvSpPr>
          <p:cNvPr id="12" name="5-Point Star 5">
            <a:extLst>
              <a:ext uri="{FF2B5EF4-FFF2-40B4-BE49-F238E27FC236}">
                <a16:creationId xmlns:a16="http://schemas.microsoft.com/office/drawing/2014/main" id="{5F1566FB-ED23-4C4A-AC0A-F385B32FDFD5}"/>
              </a:ext>
            </a:extLst>
          </p:cNvPr>
          <p:cNvSpPr/>
          <p:nvPr/>
        </p:nvSpPr>
        <p:spPr>
          <a:xfrm>
            <a:off x="7522619" y="3846673"/>
            <a:ext cx="232849" cy="237578"/>
          </a:xfrm>
          <a:prstGeom prst="star5">
            <a:avLst/>
          </a:prstGeom>
          <a:solidFill>
            <a:srgbClr val="FF0000"/>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defTabSz="685783">
              <a:defRPr/>
            </a:pPr>
            <a:endParaRPr lang="en-US" sz="900" dirty="0" err="1">
              <a:solidFill>
                <a:srgbClr val="000000"/>
              </a:solidFill>
              <a:latin typeface="Raleway"/>
            </a:endParaRPr>
          </a:p>
        </p:txBody>
      </p:sp>
      <p:sp>
        <p:nvSpPr>
          <p:cNvPr id="13" name="TextBox 12">
            <a:extLst>
              <a:ext uri="{FF2B5EF4-FFF2-40B4-BE49-F238E27FC236}">
                <a16:creationId xmlns:a16="http://schemas.microsoft.com/office/drawing/2014/main" id="{57461B39-49B2-4A4B-A6D2-19EBCE3C880E}"/>
              </a:ext>
            </a:extLst>
          </p:cNvPr>
          <p:cNvSpPr txBox="1"/>
          <p:nvPr/>
        </p:nvSpPr>
        <p:spPr>
          <a:xfrm>
            <a:off x="7692493" y="3864960"/>
            <a:ext cx="1171575" cy="219291"/>
          </a:xfrm>
          <a:prstGeom prst="rect">
            <a:avLst/>
          </a:prstGeom>
          <a:noFill/>
        </p:spPr>
        <p:txBody>
          <a:bodyPr wrap="square" rtlCol="0">
            <a:spAutoFit/>
          </a:bodyPr>
          <a:lstStyle/>
          <a:p>
            <a:pPr defTabSz="685783">
              <a:defRPr/>
            </a:pPr>
            <a:r>
              <a:rPr lang="en-US" sz="825" dirty="0">
                <a:solidFill>
                  <a:srgbClr val="0B4055"/>
                </a:solidFill>
                <a:latin typeface="Raleway"/>
              </a:rPr>
              <a:t>Approval by Bureau</a:t>
            </a:r>
            <a:endParaRPr lang="en-US" dirty="0">
              <a:solidFill>
                <a:srgbClr val="0B4055"/>
              </a:solidFill>
              <a:latin typeface="Raleway"/>
            </a:endParaRPr>
          </a:p>
        </p:txBody>
      </p:sp>
      <p:sp>
        <p:nvSpPr>
          <p:cNvPr id="16" name="AutoShape 7">
            <a:extLst>
              <a:ext uri="{FF2B5EF4-FFF2-40B4-BE49-F238E27FC236}">
                <a16:creationId xmlns:a16="http://schemas.microsoft.com/office/drawing/2014/main" id="{C5ACAA65-C67F-EF4A-83CB-6C263B8AE8E4}"/>
              </a:ext>
            </a:extLst>
          </p:cNvPr>
          <p:cNvSpPr>
            <a:spLocks noChangeArrowheads="1"/>
          </p:cNvSpPr>
          <p:nvPr/>
        </p:nvSpPr>
        <p:spPr bwMode="gray">
          <a:xfrm>
            <a:off x="6096000" y="3563698"/>
            <a:ext cx="1435799" cy="324000"/>
          </a:xfrm>
          <a:prstGeom prst="chevron">
            <a:avLst>
              <a:gd name="adj" fmla="val 27066"/>
            </a:avLst>
          </a:prstGeom>
          <a:solidFill>
            <a:schemeClr val="tx1">
              <a:lumMod val="25000"/>
              <a:lumOff val="75000"/>
            </a:schemeClr>
          </a:solidFill>
          <a:ln w="12700">
            <a:solidFill>
              <a:sysClr val="window" lastClr="FFFFFF"/>
            </a:solidFill>
            <a:miter lim="800000"/>
            <a:headEnd/>
            <a:tailEnd/>
          </a:ln>
          <a:effectLst>
            <a:outerShdw blurRad="50800" dist="38100" dir="2700000" algn="tl" rotWithShape="0">
              <a:prstClr val="black">
                <a:alpha val="40000"/>
              </a:prstClr>
            </a:outerShdw>
          </a:effectLst>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333">
              <a:spcBef>
                <a:spcPct val="0"/>
              </a:spcBef>
              <a:defRPr/>
            </a:pPr>
            <a:r>
              <a:rPr lang="en-GB" altLang="en-US" sz="750" b="1" dirty="0">
                <a:solidFill>
                  <a:srgbClr val="FFFFFF"/>
                </a:solidFill>
                <a:latin typeface="Raleway Medium"/>
              </a:rPr>
              <a:t>INCORPORATEMEMBERS  FEEDBACK</a:t>
            </a:r>
          </a:p>
        </p:txBody>
      </p:sp>
      <p:sp>
        <p:nvSpPr>
          <p:cNvPr id="17" name="AutoShape 7">
            <a:extLst>
              <a:ext uri="{FF2B5EF4-FFF2-40B4-BE49-F238E27FC236}">
                <a16:creationId xmlns:a16="http://schemas.microsoft.com/office/drawing/2014/main" id="{30882C0E-91C9-3D44-9587-81CF2023CFD4}"/>
              </a:ext>
            </a:extLst>
          </p:cNvPr>
          <p:cNvSpPr>
            <a:spLocks noChangeArrowheads="1"/>
          </p:cNvSpPr>
          <p:nvPr/>
        </p:nvSpPr>
        <p:spPr bwMode="gray">
          <a:xfrm>
            <a:off x="7755468" y="4133788"/>
            <a:ext cx="1885243" cy="324000"/>
          </a:xfrm>
          <a:prstGeom prst="chevron">
            <a:avLst>
              <a:gd name="adj" fmla="val 27066"/>
            </a:avLst>
          </a:prstGeom>
          <a:solidFill>
            <a:schemeClr val="tx2">
              <a:lumMod val="60000"/>
              <a:lumOff val="40000"/>
            </a:schemeClr>
          </a:solidFill>
          <a:ln w="12700">
            <a:solidFill>
              <a:sysClr val="window" lastClr="FFFFFF"/>
            </a:solidFill>
            <a:miter lim="800000"/>
            <a:headEnd/>
            <a:tailEnd/>
          </a:ln>
          <a:effectLst>
            <a:outerShdw blurRad="50800" dist="38100" dir="2700000" algn="tl" rotWithShape="0">
              <a:prstClr val="black">
                <a:alpha val="40000"/>
              </a:prstClr>
            </a:outerShdw>
          </a:effectLst>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333">
              <a:spcBef>
                <a:spcPct val="0"/>
              </a:spcBef>
              <a:defRPr/>
            </a:pPr>
            <a:r>
              <a:rPr lang="en-GB" altLang="en-US" sz="750" b="1" dirty="0">
                <a:solidFill>
                  <a:srgbClr val="FFFFFF"/>
                </a:solidFill>
                <a:latin typeface="Raleway Medium"/>
              </a:rPr>
              <a:t>DEVELOP COMMUNICATION PLAN</a:t>
            </a:r>
          </a:p>
        </p:txBody>
      </p:sp>
      <p:sp>
        <p:nvSpPr>
          <p:cNvPr id="19" name="5-Point Star 5">
            <a:extLst>
              <a:ext uri="{FF2B5EF4-FFF2-40B4-BE49-F238E27FC236}">
                <a16:creationId xmlns:a16="http://schemas.microsoft.com/office/drawing/2014/main" id="{566ED300-03BC-F941-B6BA-81C587AA5964}"/>
              </a:ext>
            </a:extLst>
          </p:cNvPr>
          <p:cNvSpPr/>
          <p:nvPr/>
        </p:nvSpPr>
        <p:spPr>
          <a:xfrm>
            <a:off x="9640711" y="4586558"/>
            <a:ext cx="232849" cy="237578"/>
          </a:xfrm>
          <a:prstGeom prst="star5">
            <a:avLst/>
          </a:prstGeom>
          <a:solidFill>
            <a:srgbClr val="FF0000"/>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defTabSz="685783">
              <a:defRPr/>
            </a:pPr>
            <a:endParaRPr lang="en-US" sz="900" dirty="0" err="1">
              <a:solidFill>
                <a:srgbClr val="000000"/>
              </a:solidFill>
              <a:latin typeface="Raleway"/>
            </a:endParaRPr>
          </a:p>
        </p:txBody>
      </p:sp>
      <p:sp>
        <p:nvSpPr>
          <p:cNvPr id="20" name="TextBox 19">
            <a:extLst>
              <a:ext uri="{FF2B5EF4-FFF2-40B4-BE49-F238E27FC236}">
                <a16:creationId xmlns:a16="http://schemas.microsoft.com/office/drawing/2014/main" id="{8EA60BB0-004C-6F45-BBB1-16B49D6169A9}"/>
              </a:ext>
            </a:extLst>
          </p:cNvPr>
          <p:cNvSpPr txBox="1"/>
          <p:nvPr/>
        </p:nvSpPr>
        <p:spPr>
          <a:xfrm>
            <a:off x="9873560" y="4597101"/>
            <a:ext cx="1171575" cy="219291"/>
          </a:xfrm>
          <a:prstGeom prst="rect">
            <a:avLst/>
          </a:prstGeom>
          <a:noFill/>
        </p:spPr>
        <p:txBody>
          <a:bodyPr wrap="square" rtlCol="0">
            <a:spAutoFit/>
          </a:bodyPr>
          <a:lstStyle/>
          <a:p>
            <a:pPr defTabSz="685783">
              <a:defRPr/>
            </a:pPr>
            <a:r>
              <a:rPr lang="en-US" sz="825" dirty="0">
                <a:solidFill>
                  <a:srgbClr val="0B4055"/>
                </a:solidFill>
                <a:latin typeface="Raleway"/>
              </a:rPr>
              <a:t>Approval by next AG</a:t>
            </a:r>
            <a:endParaRPr lang="en-US" dirty="0">
              <a:solidFill>
                <a:srgbClr val="0B4055"/>
              </a:solidFill>
              <a:latin typeface="Raleway"/>
            </a:endParaRPr>
          </a:p>
        </p:txBody>
      </p:sp>
      <p:sp>
        <p:nvSpPr>
          <p:cNvPr id="21" name="AutoShape 7">
            <a:extLst>
              <a:ext uri="{FF2B5EF4-FFF2-40B4-BE49-F238E27FC236}">
                <a16:creationId xmlns:a16="http://schemas.microsoft.com/office/drawing/2014/main" id="{189372FC-035B-2A4C-9906-481F1F5A2931}"/>
              </a:ext>
            </a:extLst>
          </p:cNvPr>
          <p:cNvSpPr>
            <a:spLocks noChangeArrowheads="1"/>
          </p:cNvSpPr>
          <p:nvPr/>
        </p:nvSpPr>
        <p:spPr bwMode="gray">
          <a:xfrm>
            <a:off x="9634195" y="4955705"/>
            <a:ext cx="1733718" cy="324000"/>
          </a:xfrm>
          <a:prstGeom prst="chevron">
            <a:avLst>
              <a:gd name="adj" fmla="val 27066"/>
            </a:avLst>
          </a:prstGeom>
          <a:solidFill>
            <a:schemeClr val="tx2"/>
          </a:solidFill>
          <a:ln w="12700">
            <a:solidFill>
              <a:sysClr val="window" lastClr="FFFFFF"/>
            </a:solidFill>
            <a:miter lim="800000"/>
            <a:headEnd/>
            <a:tailEnd/>
          </a:ln>
          <a:effectLst>
            <a:outerShdw blurRad="50800" dist="38100" dir="2700000" algn="tl" rotWithShape="0">
              <a:prstClr val="black">
                <a:alpha val="40000"/>
              </a:prstClr>
            </a:outerShdw>
          </a:effectLst>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333">
              <a:spcBef>
                <a:spcPct val="0"/>
              </a:spcBef>
              <a:defRPr/>
            </a:pPr>
            <a:r>
              <a:rPr lang="en-GB" altLang="en-US" sz="750" b="1" dirty="0">
                <a:solidFill>
                  <a:srgbClr val="FFFFFF"/>
                </a:solidFill>
                <a:latin typeface="Raleway Medium"/>
              </a:rPr>
              <a:t>DEPLOY COMMUNICATION PLAN</a:t>
            </a:r>
          </a:p>
        </p:txBody>
      </p:sp>
      <p:sp>
        <p:nvSpPr>
          <p:cNvPr id="3" name="TextBox 2">
            <a:extLst>
              <a:ext uri="{FF2B5EF4-FFF2-40B4-BE49-F238E27FC236}">
                <a16:creationId xmlns:a16="http://schemas.microsoft.com/office/drawing/2014/main" id="{9DAEA549-98AF-4347-86D9-29EBC6C42F69}"/>
              </a:ext>
            </a:extLst>
          </p:cNvPr>
          <p:cNvSpPr txBox="1"/>
          <p:nvPr/>
        </p:nvSpPr>
        <p:spPr>
          <a:xfrm>
            <a:off x="2338319" y="5716040"/>
            <a:ext cx="7390503" cy="276999"/>
          </a:xfrm>
          <a:prstGeom prst="rect">
            <a:avLst/>
          </a:prstGeom>
          <a:noFill/>
        </p:spPr>
        <p:txBody>
          <a:bodyPr wrap="square" rtlCol="0">
            <a:spAutoFit/>
          </a:bodyPr>
          <a:lstStyle/>
          <a:p>
            <a:pPr algn="ctr"/>
            <a:r>
              <a:rPr lang="en-GB" sz="1200" dirty="0">
                <a:solidFill>
                  <a:schemeClr val="bg1">
                    <a:lumMod val="65000"/>
                  </a:schemeClr>
                </a:solidFill>
              </a:rPr>
              <a:t>At the moment, there is no plan to consult an outside counsel</a:t>
            </a:r>
          </a:p>
        </p:txBody>
      </p:sp>
    </p:spTree>
    <p:extLst>
      <p:ext uri="{BB962C8B-B14F-4D97-AF65-F5344CB8AC3E}">
        <p14:creationId xmlns:p14="http://schemas.microsoft.com/office/powerpoint/2010/main" val="109454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9" grpId="0" animBg="1"/>
      <p:bldP spid="12" grpId="0" animBg="1"/>
      <p:bldP spid="13" grpId="0"/>
      <p:bldP spid="16" grpId="0" animBg="1"/>
      <p:bldP spid="17" grpId="0" animBg="1"/>
      <p:bldP spid="19" grpId="0" animBg="1"/>
      <p:bldP spid="20" grpId="0"/>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53CE-2174-2849-A400-A4986866A136}"/>
              </a:ext>
            </a:extLst>
          </p:cNvPr>
          <p:cNvSpPr>
            <a:spLocks noGrp="1"/>
          </p:cNvSpPr>
          <p:nvPr>
            <p:ph type="title"/>
          </p:nvPr>
        </p:nvSpPr>
        <p:spPr/>
        <p:txBody>
          <a:bodyPr/>
          <a:lstStyle/>
          <a:p>
            <a:r>
              <a:rPr lang="en-GB" dirty="0"/>
              <a:t>Scope </a:t>
            </a:r>
          </a:p>
        </p:txBody>
      </p:sp>
      <p:sp>
        <p:nvSpPr>
          <p:cNvPr id="3" name="Content Placeholder 2">
            <a:extLst>
              <a:ext uri="{FF2B5EF4-FFF2-40B4-BE49-F238E27FC236}">
                <a16:creationId xmlns:a16="http://schemas.microsoft.com/office/drawing/2014/main" id="{5043E44E-CBE3-4E40-9D52-9BB0052D16ED}"/>
              </a:ext>
            </a:extLst>
          </p:cNvPr>
          <p:cNvSpPr>
            <a:spLocks noGrp="1"/>
          </p:cNvSpPr>
          <p:nvPr>
            <p:ph idx="1"/>
          </p:nvPr>
        </p:nvSpPr>
        <p:spPr/>
        <p:txBody>
          <a:bodyPr>
            <a:normAutofit/>
          </a:bodyPr>
          <a:lstStyle/>
          <a:p>
            <a:r>
              <a:rPr lang="en-GB" dirty="0"/>
              <a:t>All HCEPs, internationally.</a:t>
            </a:r>
          </a:p>
          <a:p>
            <a:r>
              <a:rPr lang="en-GB" dirty="0"/>
              <a:t>Inspirational, not binding.</a:t>
            </a:r>
          </a:p>
          <a:p>
            <a:r>
              <a:rPr lang="en-GB" dirty="0"/>
              <a:t>Peer-to peer oversight, no direct enforcement.</a:t>
            </a:r>
          </a:p>
          <a:p>
            <a:r>
              <a:rPr lang="en-GB" dirty="0"/>
              <a:t>A code, not a job description, not a competency model.</a:t>
            </a:r>
          </a:p>
          <a:p>
            <a:r>
              <a:rPr lang="en-GB" dirty="0"/>
              <a:t>Difference with ETHICS Code for Members.</a:t>
            </a:r>
          </a:p>
          <a:p>
            <a:r>
              <a:rPr lang="en-GB" dirty="0"/>
              <a:t>5-10 pages.</a:t>
            </a:r>
          </a:p>
          <a:p>
            <a:pPr marL="114300" indent="0">
              <a:buNone/>
            </a:pPr>
            <a:endParaRPr lang="en-GB" dirty="0"/>
          </a:p>
          <a:p>
            <a:pPr marL="114300" indent="0">
              <a:buNone/>
            </a:pPr>
            <a:endParaRPr lang="en-GB" dirty="0"/>
          </a:p>
          <a:p>
            <a:endParaRPr lang="en-GB" dirty="0"/>
          </a:p>
          <a:p>
            <a:endParaRPr lang="en-GB" dirty="0"/>
          </a:p>
        </p:txBody>
      </p:sp>
    </p:spTree>
    <p:extLst>
      <p:ext uri="{BB962C8B-B14F-4D97-AF65-F5344CB8AC3E}">
        <p14:creationId xmlns:p14="http://schemas.microsoft.com/office/powerpoint/2010/main" val="244503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TH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TH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1033</Words>
  <Application>Microsoft Macintosh PowerPoint</Application>
  <PresentationFormat>Widescreen</PresentationFormat>
  <Paragraphs>121</Paragraphs>
  <Slides>13</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Arial Narrow</vt:lpstr>
      <vt:lpstr>Calibri</vt:lpstr>
      <vt:lpstr>Courier New</vt:lpstr>
      <vt:lpstr>Raleway</vt:lpstr>
      <vt:lpstr>Raleway Medium</vt:lpstr>
      <vt:lpstr>Tahoma</vt:lpstr>
      <vt:lpstr>Wingdings</vt:lpstr>
      <vt:lpstr>ETHICS</vt:lpstr>
      <vt:lpstr>1_ETHICS</vt:lpstr>
      <vt:lpstr>ETHICS’s Code of Conduct for Healthcare Ethics &amp; Compliance Professionals </vt:lpstr>
      <vt:lpstr>“As children we learn the story of the cobbler’s children. The person who makes the shoes for the village is the one whose children lack shoes. It is an ironic picture—those whose job is to provide a product in fact do without the product themselves. And yet, in the compliance and ethics field, where we spend our days telling corporate clients how to act legally and ethically, and we routinely push them to adopt and apply codes of conduct, do we follow this advice ourselves?” Joe Murphy, JD </vt:lpstr>
      <vt:lpstr>Working Team</vt:lpstr>
      <vt:lpstr>Outline</vt:lpstr>
      <vt:lpstr>Our Future Code: Background</vt:lpstr>
      <vt:lpstr>Our Future Code: Strategic Positioning</vt:lpstr>
      <vt:lpstr>Introducing the Code</vt:lpstr>
      <vt:lpstr>Timeline &amp; Deliverables for Working Group</vt:lpstr>
      <vt:lpstr>Scope </vt:lpstr>
      <vt:lpstr>Proposed Code Outline</vt:lpstr>
      <vt:lpstr>PowerPoint Presentation</vt:lpstr>
      <vt:lpstr>GA Workshop</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Piergiorgio Pepe</dc:creator>
  <cp:lastModifiedBy>Piergiorgio Pepe</cp:lastModifiedBy>
  <cp:revision>7</cp:revision>
  <dcterms:created xsi:type="dcterms:W3CDTF">2019-10-25T15:58:38Z</dcterms:created>
  <dcterms:modified xsi:type="dcterms:W3CDTF">2019-11-20T06:49:44Z</dcterms:modified>
</cp:coreProperties>
</file>