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9" r:id="rId2"/>
    <p:sldId id="28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7FD52-DD09-4D29-A29A-3DEF421C7232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64FE-B25F-4A98-9095-F6BA4E6E5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9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342900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68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969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You can enter slide name here"/>
          <p:cNvPicPr>
            <a:picLocks noChangeAspect="1" noChangeArrowheads="1"/>
          </p:cNvPicPr>
          <p:nvPr/>
        </p:nvPicPr>
        <p:blipFill>
          <a:blip r:embed="rId2" cstate="print"/>
          <a:srcRect l="2276" t="31073" r="69048" b="31559"/>
          <a:stretch>
            <a:fillRect/>
          </a:stretch>
        </p:blipFill>
        <p:spPr bwMode="auto">
          <a:xfrm>
            <a:off x="4878911" y="260648"/>
            <a:ext cx="4265089" cy="25202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184576" cy="3096344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054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7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48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12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34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22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450" y="6273013"/>
            <a:ext cx="2197100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342900" algn="l" defTabSz="457200" rtl="0" eaLnBrk="1" latinLnBrk="0" hangingPunct="1">
        <a:spcBef>
          <a:spcPct val="20000"/>
        </a:spcBef>
        <a:buSzPct val="100000"/>
        <a:buFont typeface="Arial" panose="020B0604020202020204" pitchFamily="34" charset="0"/>
        <a:buBlip>
          <a:blip r:embed="rId15"/>
        </a:buBlip>
        <a:defRPr lang="en-US" sz="2400" b="0" kern="1200" dirty="0" smtClean="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General Assembly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Thursday 25 October 2017</a:t>
            </a:r>
          </a:p>
          <a:p>
            <a:r>
              <a:rPr lang="en-GB" dirty="0"/>
              <a:t>Introduction to Strategic Vision</a:t>
            </a:r>
          </a:p>
        </p:txBody>
      </p:sp>
    </p:spTree>
    <p:extLst>
      <p:ext uri="{BB962C8B-B14F-4D97-AF65-F5344CB8AC3E}">
        <p14:creationId xmlns:p14="http://schemas.microsoft.com/office/powerpoint/2010/main" val="203981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92B5-EAF6-487A-BD02-DAD88B66F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Meet our vision: 3 workstreams - </a:t>
            </a:r>
            <a:r>
              <a:rPr lang="en-US" altLang="en-US" i="1" dirty="0"/>
              <a:t>Structure, Deliver, Influence</a:t>
            </a:r>
            <a:endParaRPr lang="en-GB" dirty="0"/>
          </a:p>
        </p:txBody>
      </p:sp>
      <p:sp>
        <p:nvSpPr>
          <p:cNvPr id="3" name="Espace réservé du contenu 1">
            <a:extLst>
              <a:ext uri="{FF2B5EF4-FFF2-40B4-BE49-F238E27FC236}">
                <a16:creationId xmlns:a16="http://schemas.microsoft.com/office/drawing/2014/main" id="{DD674573-2C50-4DE2-9431-28D95497E47B}"/>
              </a:ext>
            </a:extLst>
          </p:cNvPr>
          <p:cNvSpPr txBox="1">
            <a:spLocks/>
          </p:cNvSpPr>
          <p:nvPr/>
        </p:nvSpPr>
        <p:spPr bwMode="auto">
          <a:xfrm>
            <a:off x="185738" y="2389188"/>
            <a:ext cx="2703512" cy="3489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>
            <a:lvl1pPr marL="457200" indent="-34290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2"/>
              </a:buBlip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600" dirty="0"/>
              <a:t>Governance </a:t>
            </a:r>
          </a:p>
          <a:p>
            <a:r>
              <a:rPr lang="en-GB" altLang="en-US" sz="1600" dirty="0"/>
              <a:t>Management / Development of chapters</a:t>
            </a:r>
          </a:p>
          <a:p>
            <a:r>
              <a:rPr lang="en-GB" altLang="en-US" sz="1600" dirty="0"/>
              <a:t>Finance (sponsoring policy)</a:t>
            </a:r>
          </a:p>
          <a:p>
            <a:r>
              <a:rPr lang="en-GB" altLang="en-US" sz="1600" dirty="0"/>
              <a:t>Memberships matters (internal communication, internal directory, memberships payment and automatic renewal)</a:t>
            </a:r>
          </a:p>
          <a:p>
            <a:r>
              <a:rPr lang="en-GB" altLang="en-US" sz="1600" dirty="0"/>
              <a:t>Knowledge Management</a:t>
            </a:r>
          </a:p>
          <a:p>
            <a:endParaRPr lang="en-GB" altLang="en-US" dirty="0"/>
          </a:p>
        </p:txBody>
      </p:sp>
      <p:sp>
        <p:nvSpPr>
          <p:cNvPr id="4" name="Rectangle : coins arrondis 6">
            <a:extLst>
              <a:ext uri="{FF2B5EF4-FFF2-40B4-BE49-F238E27FC236}">
                <a16:creationId xmlns:a16="http://schemas.microsoft.com/office/drawing/2014/main" id="{D4AB86D3-4136-4C3C-A8E8-7EBA8F291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1676400"/>
            <a:ext cx="27178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</a:rPr>
              <a:t>Structure</a:t>
            </a:r>
          </a:p>
        </p:txBody>
      </p:sp>
      <p:sp>
        <p:nvSpPr>
          <p:cNvPr id="5" name="Rectangle : coins arrondis 8">
            <a:extLst>
              <a:ext uri="{FF2B5EF4-FFF2-40B4-BE49-F238E27FC236}">
                <a16:creationId xmlns:a16="http://schemas.microsoft.com/office/drawing/2014/main" id="{A14F5214-BF1E-49DB-9D75-0A7605356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1676400"/>
            <a:ext cx="27178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</a:rPr>
              <a:t>Deliver</a:t>
            </a:r>
          </a:p>
        </p:txBody>
      </p:sp>
      <p:sp>
        <p:nvSpPr>
          <p:cNvPr id="6" name="Rectangle : coins arrondis 9">
            <a:extLst>
              <a:ext uri="{FF2B5EF4-FFF2-40B4-BE49-F238E27FC236}">
                <a16:creationId xmlns:a16="http://schemas.microsoft.com/office/drawing/2014/main" id="{D277BDAC-FD31-4456-B070-F27D770CB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1676400"/>
            <a:ext cx="27178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7" name="Espace réservé du contenu 1">
            <a:extLst>
              <a:ext uri="{FF2B5EF4-FFF2-40B4-BE49-F238E27FC236}">
                <a16:creationId xmlns:a16="http://schemas.microsoft.com/office/drawing/2014/main" id="{F8EA9F6B-6DF7-4B99-B57E-2CD5ABC5E04D}"/>
              </a:ext>
            </a:extLst>
          </p:cNvPr>
          <p:cNvSpPr txBox="1">
            <a:spLocks/>
          </p:cNvSpPr>
          <p:nvPr/>
        </p:nvSpPr>
        <p:spPr>
          <a:xfrm>
            <a:off x="3168650" y="2389188"/>
            <a:ext cx="2716213" cy="3489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91440" tIns="7200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457200" indent="-342900" defTabSz="457200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2"/>
              </a:buBlip>
              <a:defRPr lang="en-US" sz="1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/>
              </a:defRPr>
            </a:lvl1pPr>
            <a:lvl2pPr marL="719138" indent="-360363" algn="just">
              <a:spcBef>
                <a:spcPct val="20000"/>
              </a:spcBef>
              <a:buFont typeface="Arial" panose="020B0604020202020204" pitchFamily="34" charset="0"/>
              <a:buChar char="–"/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2pPr>
            <a:lvl3pPr marL="1165225" indent="-360363" algn="just">
              <a:spcBef>
                <a:spcPct val="20000"/>
              </a:spcBef>
              <a:buFont typeface="Arial" panose="020B0604020202020204" pitchFamily="34" charset="0"/>
              <a:buChar char="•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sz="1600" dirty="0"/>
              <a:t>Competency model</a:t>
            </a:r>
          </a:p>
          <a:p>
            <a:r>
              <a:rPr lang="en-US" sz="1600" dirty="0"/>
              <a:t>Trainings (internal and external)</a:t>
            </a:r>
          </a:p>
          <a:p>
            <a:r>
              <a:rPr lang="en-US" sz="1600" dirty="0"/>
              <a:t>Thought leadership pieces (market insights, surveys, position paper, white paper…)</a:t>
            </a:r>
          </a:p>
        </p:txBody>
      </p:sp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83B9C770-E721-417F-B8BE-A3B6930C5F4F}"/>
              </a:ext>
            </a:extLst>
          </p:cNvPr>
          <p:cNvSpPr txBox="1">
            <a:spLocks/>
          </p:cNvSpPr>
          <p:nvPr/>
        </p:nvSpPr>
        <p:spPr>
          <a:xfrm>
            <a:off x="6149975" y="2389188"/>
            <a:ext cx="2722563" cy="3489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91440" tIns="7200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457200" indent="-342900" defTabSz="457200">
              <a:spcBef>
                <a:spcPct val="20000"/>
              </a:spcBef>
              <a:buSzPct val="100000"/>
              <a:buFont typeface="Arial" panose="020B0604020202020204" pitchFamily="34" charset="0"/>
              <a:buBlip>
                <a:blip r:embed="rId2"/>
              </a:buBlip>
              <a:defRPr sz="1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/>
              </a:defRPr>
            </a:lvl1pPr>
            <a:lvl2pPr marL="719138" indent="-360363" algn="just">
              <a:spcBef>
                <a:spcPct val="20000"/>
              </a:spcBef>
              <a:buFont typeface="Arial" panose="020B0604020202020204" pitchFamily="34" charset="0"/>
              <a:buChar char="–"/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2pPr>
            <a:lvl3pPr marL="1165225" indent="-360363" algn="just">
              <a:spcBef>
                <a:spcPct val="20000"/>
              </a:spcBef>
              <a:buFont typeface="Arial" panose="020B0604020202020204" pitchFamily="34" charset="0"/>
              <a:buChar char="•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sz="1600" dirty="0"/>
              <a:t>Association / Authority / Government Relationships</a:t>
            </a:r>
          </a:p>
          <a:p>
            <a:r>
              <a:rPr lang="en-US" sz="1600" dirty="0"/>
              <a:t>Academics / Researchers / Universities</a:t>
            </a:r>
          </a:p>
          <a:p>
            <a:r>
              <a:rPr lang="en-US" sz="1600" dirty="0"/>
              <a:t>External Communications (website ; conference, PR ; Community management)</a:t>
            </a:r>
          </a:p>
        </p:txBody>
      </p:sp>
    </p:spTree>
    <p:extLst>
      <p:ext uri="{BB962C8B-B14F-4D97-AF65-F5344CB8AC3E}">
        <p14:creationId xmlns:p14="http://schemas.microsoft.com/office/powerpoint/2010/main" val="895790945"/>
      </p:ext>
    </p:extLst>
  </p:cSld>
  <p:clrMapOvr>
    <a:masterClrMapping/>
  </p:clrMapOvr>
</p:sld>
</file>

<file path=ppt/theme/theme1.xml><?xml version="1.0" encoding="utf-8"?>
<a:theme xmlns:a="http://schemas.openxmlformats.org/drawingml/2006/main" name="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ETHICS Template</Template>
  <TotalTime>399</TotalTime>
  <Words>100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Tahoma</vt:lpstr>
      <vt:lpstr>ETHICS</vt:lpstr>
      <vt:lpstr>General Assembly 2017</vt:lpstr>
      <vt:lpstr>Meet our vision: 3 workstreams - Structure, Deliver, Influence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Assembly Paris, FR 3rd October 2014</dc:title>
  <dc:creator>Sue Egan</dc:creator>
  <cp:lastModifiedBy>Sue Egan</cp:lastModifiedBy>
  <cp:revision>26</cp:revision>
  <dcterms:created xsi:type="dcterms:W3CDTF">2014-10-01T18:16:59Z</dcterms:created>
  <dcterms:modified xsi:type="dcterms:W3CDTF">2017-11-12T22:27:02Z</dcterms:modified>
</cp:coreProperties>
</file>